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notesMasterIdLst>
    <p:notesMasterId r:id="rId27"/>
  </p:notesMasterIdLst>
  <p:sldIdLst>
    <p:sldId id="272" r:id="rId2"/>
    <p:sldId id="290" r:id="rId3"/>
    <p:sldId id="282" r:id="rId4"/>
    <p:sldId id="294" r:id="rId5"/>
    <p:sldId id="283" r:id="rId6"/>
    <p:sldId id="288" r:id="rId7"/>
    <p:sldId id="295" r:id="rId8"/>
    <p:sldId id="298" r:id="rId9"/>
    <p:sldId id="296" r:id="rId10"/>
    <p:sldId id="299" r:id="rId11"/>
    <p:sldId id="297" r:id="rId12"/>
    <p:sldId id="300" r:id="rId13"/>
    <p:sldId id="301" r:id="rId14"/>
    <p:sldId id="302" r:id="rId15"/>
    <p:sldId id="304" r:id="rId16"/>
    <p:sldId id="305" r:id="rId17"/>
    <p:sldId id="303" r:id="rId18"/>
    <p:sldId id="306" r:id="rId19"/>
    <p:sldId id="308" r:id="rId20"/>
    <p:sldId id="309" r:id="rId21"/>
    <p:sldId id="292" r:id="rId22"/>
    <p:sldId id="307" r:id="rId23"/>
    <p:sldId id="293" r:id="rId24"/>
    <p:sldId id="281" r:id="rId25"/>
    <p:sldId id="286" r:id="rId26"/>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BE3D5"/>
    <a:srgbClr val="0086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5" d="100"/>
          <a:sy n="95" d="100"/>
        </p:scale>
        <p:origin x="-776" y="-600"/>
      </p:cViewPr>
      <p:guideLst>
        <p:guide orient="horz" pos="144"/>
        <p:guide pos="144"/>
      </p:guideLst>
    </p:cSldViewPr>
  </p:slideViewPr>
  <p:outlineViewPr>
    <p:cViewPr>
      <p:scale>
        <a:sx n="33" d="100"/>
        <a:sy n="33" d="100"/>
      </p:scale>
      <p:origin x="0" y="5928"/>
    </p:cViewPr>
  </p:outlineViewPr>
  <p:notesTextViewPr>
    <p:cViewPr>
      <p:scale>
        <a:sx n="100" d="100"/>
        <a:sy n="100" d="100"/>
      </p:scale>
      <p:origin x="0" y="0"/>
    </p:cViewPr>
  </p:notesTextViewPr>
  <p:sorterViewPr>
    <p:cViewPr>
      <p:scale>
        <a:sx n="95" d="100"/>
        <a:sy n="9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ea typeface="+mn-ea"/>
                <a:cs typeface="Arial" charset="0"/>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ea typeface="+mn-ea"/>
                <a:cs typeface="Arial" charset="0"/>
              </a:defRPr>
            </a:lvl1pPr>
          </a:lstStyle>
          <a:p>
            <a:pPr>
              <a:defRPr/>
            </a:pPr>
            <a:fld id="{B814E18C-0B1F-F14B-9870-456E7DCF3F76}" type="datetimeFigureOut">
              <a:rPr lang="en-US"/>
              <a:pPr>
                <a:defRPr/>
              </a:pPr>
              <a:t>10/17/13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ea typeface="+mn-ea"/>
                <a:cs typeface="Arial" charset="0"/>
              </a:defRPr>
            </a:lvl1pPr>
          </a:lstStyle>
          <a:p>
            <a:pPr>
              <a:defRPr/>
            </a:pPr>
            <a:fld id="{460DA513-C872-1A47-8686-5C5441D55F67}" type="slidenum">
              <a:rPr lang="en-US"/>
              <a:pPr>
                <a:defRPr/>
              </a:pPr>
              <a:t>‹#›</a:t>
            </a:fld>
            <a:endParaRPr lang="en-US"/>
          </a:p>
        </p:txBody>
      </p:sp>
    </p:spTree>
    <p:extLst>
      <p:ext uri="{BB962C8B-B14F-4D97-AF65-F5344CB8AC3E}">
        <p14:creationId xmlns:p14="http://schemas.microsoft.com/office/powerpoint/2010/main" val="4144322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123"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Cray Confidential Cray Proprietary</a:t>
            </a:r>
          </a:p>
        </p:txBody>
      </p:sp>
      <p:sp>
        <p:nvSpPr>
          <p:cNvPr id="5124"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AB4A40-A7BD-8B48-9F19-3CBD2A590054}" type="slidenum">
              <a:rPr lang="en-US" sz="1200"/>
              <a:pPr eaLnBrk="1" hangingPunct="1"/>
              <a:t>1</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2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p>
            <a:pPr>
              <a:defRPr/>
            </a:pPr>
            <a:fld id="{65143755-643D-BD40-B132-CB10F98CE06E}" type="slidenum">
              <a:rPr lang="en-US" smtClean="0"/>
              <a:pPr>
                <a:defRPr/>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6219825"/>
            <a:ext cx="9144000" cy="6381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pic>
        <p:nvPicPr>
          <p:cNvPr id="5" name="Picture 9" descr="New_DOE_Logo_White_060208.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7488" y="6318250"/>
            <a:ext cx="17335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RNL leaf managed by.png"/>
          <p:cNvPicPr>
            <a:picLocks noChangeAspect="1"/>
          </p:cNvPicPr>
          <p:nvPr userDrawn="1"/>
        </p:nvPicPr>
        <p:blipFill>
          <a:blip r:embed="rId3">
            <a:extLst>
              <a:ext uri="{28A0092B-C50C-407E-A947-70E740481C1C}">
                <a14:useLocalDpi xmlns:a14="http://schemas.microsoft.com/office/drawing/2010/main" val="0"/>
              </a:ext>
            </a:extLst>
          </a:blip>
          <a:srcRect t="16667" b="16667"/>
          <a:stretch>
            <a:fillRect/>
          </a:stretch>
        </p:blipFill>
        <p:spPr bwMode="auto">
          <a:xfrm>
            <a:off x="5905500" y="6240463"/>
            <a:ext cx="3230563"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C:\Users\qjs\Desktop\OLCFlogoOfficial.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6713" y="1951038"/>
            <a:ext cx="3919537"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666593" y="817312"/>
            <a:ext cx="4325007" cy="720197"/>
          </a:xfrm>
        </p:spPr>
        <p:txBody>
          <a:bodyPr/>
          <a:lstStyle>
            <a:lvl1pPr algn="r">
              <a:defRPr sz="2400">
                <a:solidFill>
                  <a:schemeClr val="tx1">
                    <a:lumMod val="75000"/>
                    <a:lumOff val="2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248400" y="3061150"/>
            <a:ext cx="2743200" cy="590931"/>
          </a:xfrm>
        </p:spPr>
        <p:txBody>
          <a:bodyPr/>
          <a:lstStyle>
            <a:lvl1pPr marL="0" indent="0" algn="r">
              <a:buNone/>
              <a:defRPr sz="1800" b="1">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853760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7286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502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4692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5727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39765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6C868902-C9EB-DB4C-892B-94D056147E4E}" type="datetimeFigureOut">
              <a:rPr lang="en-US"/>
              <a:pPr>
                <a:defRPr/>
              </a:pPr>
              <a:t>10/17/13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38C07EC-D95E-E640-97C7-832213E34426}" type="slidenum">
              <a:rPr lang="en-US"/>
              <a:pPr>
                <a:defRPr/>
              </a:pPr>
              <a:t>‹#›</a:t>
            </a:fld>
            <a:endParaRPr lang="en-US"/>
          </a:p>
        </p:txBody>
      </p:sp>
    </p:spTree>
    <p:extLst>
      <p:ext uri="{BB962C8B-B14F-4D97-AF65-F5344CB8AC3E}">
        <p14:creationId xmlns:p14="http://schemas.microsoft.com/office/powerpoint/2010/main" val="28584139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0"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11125" y="152400"/>
            <a:ext cx="82296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Text Placeholder 2"/>
          <p:cNvSpPr>
            <a:spLocks noGrp="1"/>
          </p:cNvSpPr>
          <p:nvPr>
            <p:ph type="body" idx="1"/>
          </p:nvPr>
        </p:nvSpPr>
        <p:spPr bwMode="auto">
          <a:xfrm>
            <a:off x="111125" y="1344613"/>
            <a:ext cx="8229600"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8" name="Content Placeholder 10" descr="ORNL emboss_2.png"/>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215313" y="6353175"/>
            <a:ext cx="890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10"/>
          <p:cNvSpPr>
            <a:spLocks noChangeArrowheads="1"/>
          </p:cNvSpPr>
          <p:nvPr userDrawn="1"/>
        </p:nvSpPr>
        <p:spPr bwMode="auto">
          <a:xfrm flipH="1">
            <a:off x="103188" y="6605588"/>
            <a:ext cx="457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173038">
              <a:lnSpc>
                <a:spcPct val="90000"/>
              </a:lnSpc>
              <a:tabLst>
                <a:tab pos="230188" algn="l"/>
              </a:tabLst>
            </a:pPr>
            <a:fld id="{C34D2201-2874-D646-95E9-6B34105235ED}" type="slidenum">
              <a:rPr lang="en-US" sz="1100">
                <a:solidFill>
                  <a:srgbClr val="404040"/>
                </a:solidFill>
                <a:latin typeface="Times New Roman" charset="0"/>
                <a:cs typeface="Times New Roman" charset="0"/>
              </a:rPr>
              <a:pPr defTabSz="173038">
                <a:lnSpc>
                  <a:spcPct val="90000"/>
                </a:lnSpc>
                <a:tabLst>
                  <a:tab pos="230188" algn="l"/>
                </a:tabLst>
              </a:pPr>
              <a:t>‹#›</a:t>
            </a:fld>
            <a:endParaRPr lang="en-US" sz="1100">
              <a:solidFill>
                <a:srgbClr val="404040"/>
              </a:solidFill>
              <a:latin typeface="Times New Roman" charset="0"/>
              <a:cs typeface="Times New Roman" charset="0"/>
            </a:endParaRPr>
          </a:p>
        </p:txBody>
      </p:sp>
      <p:pic>
        <p:nvPicPr>
          <p:cNvPr id="1030" name="Picture 2" descr="C:\Users\qjs\Desktop\OLCF Official\OLCF PPT Logos\OLCF PPT footFINAL.png"/>
          <p:cNvPicPr>
            <a:picLocks noChangeAspect="1" noChangeArrowheads="1"/>
          </p:cNvPicPr>
          <p:nvPr userDrawn="1"/>
        </p:nvPicPr>
        <p:blipFill>
          <a:blip r:embed="rId10">
            <a:extLst>
              <a:ext uri="{28A0092B-C50C-407E-A947-70E740481C1C}">
                <a14:useLocalDpi xmlns:a14="http://schemas.microsoft.com/office/drawing/2010/main" val="0"/>
              </a:ext>
            </a:extLst>
          </a:blip>
          <a:srcRect l="21127"/>
          <a:stretch>
            <a:fillRect/>
          </a:stretch>
        </p:blipFill>
        <p:spPr bwMode="auto">
          <a:xfrm>
            <a:off x="323850" y="6554788"/>
            <a:ext cx="135255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93" r:id="rId1"/>
    <p:sldLayoutId id="2147483988" r:id="rId2"/>
    <p:sldLayoutId id="2147483989" r:id="rId3"/>
    <p:sldLayoutId id="2147483990" r:id="rId4"/>
    <p:sldLayoutId id="2147483991" r:id="rId5"/>
    <p:sldLayoutId id="2147483992" r:id="rId6"/>
    <p:sldLayoutId id="2147483994" r:id="rId7"/>
  </p:sldLayoutIdLst>
  <p:hf hdr="0" ftr="0" dt="0"/>
  <p:txStyles>
    <p:titleStyle>
      <a:lvl1pPr algn="l" rtl="0" eaLnBrk="0" fontAlgn="base" hangingPunct="0">
        <a:lnSpc>
          <a:spcPct val="85000"/>
        </a:lnSpc>
        <a:spcBef>
          <a:spcPct val="0"/>
        </a:spcBef>
        <a:spcAft>
          <a:spcPct val="0"/>
        </a:spcAft>
        <a:defRPr sz="3000" kern="1200">
          <a:solidFill>
            <a:srgbClr val="404040"/>
          </a:solidFill>
          <a:latin typeface="Arial Black" pitchFamily="34" charset="0"/>
          <a:ea typeface="ＭＳ Ｐゴシック" charset="0"/>
          <a:cs typeface="ＭＳ Ｐゴシック" charset="0"/>
        </a:defRPr>
      </a:lvl1pPr>
      <a:lvl2pPr algn="l" rtl="0" eaLnBrk="0" fontAlgn="base" hangingPunct="0">
        <a:lnSpc>
          <a:spcPct val="85000"/>
        </a:lnSpc>
        <a:spcBef>
          <a:spcPct val="0"/>
        </a:spcBef>
        <a:spcAft>
          <a:spcPct val="0"/>
        </a:spcAft>
        <a:defRPr sz="3000">
          <a:solidFill>
            <a:srgbClr val="404040"/>
          </a:solidFill>
          <a:latin typeface="Arial Black" charset="0"/>
          <a:ea typeface="ＭＳ Ｐゴシック" charset="0"/>
          <a:cs typeface="ＭＳ Ｐゴシック" charset="0"/>
        </a:defRPr>
      </a:lvl2pPr>
      <a:lvl3pPr algn="l" rtl="0" eaLnBrk="0" fontAlgn="base" hangingPunct="0">
        <a:lnSpc>
          <a:spcPct val="85000"/>
        </a:lnSpc>
        <a:spcBef>
          <a:spcPct val="0"/>
        </a:spcBef>
        <a:spcAft>
          <a:spcPct val="0"/>
        </a:spcAft>
        <a:defRPr sz="3000">
          <a:solidFill>
            <a:srgbClr val="404040"/>
          </a:solidFill>
          <a:latin typeface="Arial Black" charset="0"/>
          <a:ea typeface="ＭＳ Ｐゴシック" charset="0"/>
          <a:cs typeface="ＭＳ Ｐゴシック" charset="0"/>
        </a:defRPr>
      </a:lvl3pPr>
      <a:lvl4pPr algn="l" rtl="0" eaLnBrk="0" fontAlgn="base" hangingPunct="0">
        <a:lnSpc>
          <a:spcPct val="85000"/>
        </a:lnSpc>
        <a:spcBef>
          <a:spcPct val="0"/>
        </a:spcBef>
        <a:spcAft>
          <a:spcPct val="0"/>
        </a:spcAft>
        <a:defRPr sz="3000">
          <a:solidFill>
            <a:srgbClr val="404040"/>
          </a:solidFill>
          <a:latin typeface="Arial Black" charset="0"/>
          <a:ea typeface="ＭＳ Ｐゴシック" charset="0"/>
          <a:cs typeface="ＭＳ Ｐゴシック" charset="0"/>
        </a:defRPr>
      </a:lvl4pPr>
      <a:lvl5pPr algn="l" rtl="0" eaLnBrk="0" fontAlgn="base" hangingPunct="0">
        <a:lnSpc>
          <a:spcPct val="85000"/>
        </a:lnSpc>
        <a:spcBef>
          <a:spcPct val="0"/>
        </a:spcBef>
        <a:spcAft>
          <a:spcPct val="0"/>
        </a:spcAft>
        <a:defRPr sz="3000">
          <a:solidFill>
            <a:srgbClr val="404040"/>
          </a:solidFill>
          <a:latin typeface="Arial Black" charset="0"/>
          <a:ea typeface="ＭＳ Ｐゴシック" charset="0"/>
          <a:cs typeface="ＭＳ Ｐゴシック" charset="0"/>
        </a:defRPr>
      </a:lvl5pPr>
      <a:lvl6pPr marL="457200" algn="l" rtl="0" fontAlgn="base">
        <a:lnSpc>
          <a:spcPct val="85000"/>
        </a:lnSpc>
        <a:spcBef>
          <a:spcPct val="0"/>
        </a:spcBef>
        <a:spcAft>
          <a:spcPct val="0"/>
        </a:spcAft>
        <a:defRPr sz="3000">
          <a:solidFill>
            <a:srgbClr val="404040"/>
          </a:solidFill>
          <a:latin typeface="Arial Black" charset="0"/>
          <a:ea typeface="ＭＳ Ｐゴシック" charset="0"/>
          <a:cs typeface="ＭＳ Ｐゴシック" charset="0"/>
        </a:defRPr>
      </a:lvl6pPr>
      <a:lvl7pPr marL="914400" algn="l" rtl="0" fontAlgn="base">
        <a:lnSpc>
          <a:spcPct val="85000"/>
        </a:lnSpc>
        <a:spcBef>
          <a:spcPct val="0"/>
        </a:spcBef>
        <a:spcAft>
          <a:spcPct val="0"/>
        </a:spcAft>
        <a:defRPr sz="3000">
          <a:solidFill>
            <a:srgbClr val="404040"/>
          </a:solidFill>
          <a:latin typeface="Arial Black" charset="0"/>
          <a:ea typeface="ＭＳ Ｐゴシック" charset="0"/>
          <a:cs typeface="ＭＳ Ｐゴシック" charset="0"/>
        </a:defRPr>
      </a:lvl7pPr>
      <a:lvl8pPr marL="1371600" algn="l" rtl="0" fontAlgn="base">
        <a:lnSpc>
          <a:spcPct val="85000"/>
        </a:lnSpc>
        <a:spcBef>
          <a:spcPct val="0"/>
        </a:spcBef>
        <a:spcAft>
          <a:spcPct val="0"/>
        </a:spcAft>
        <a:defRPr sz="3000">
          <a:solidFill>
            <a:srgbClr val="404040"/>
          </a:solidFill>
          <a:latin typeface="Arial Black" charset="0"/>
          <a:ea typeface="ＭＳ Ｐゴシック" charset="0"/>
          <a:cs typeface="ＭＳ Ｐゴシック" charset="0"/>
        </a:defRPr>
      </a:lvl8pPr>
      <a:lvl9pPr marL="1828800" algn="l" rtl="0" fontAlgn="base">
        <a:lnSpc>
          <a:spcPct val="85000"/>
        </a:lnSpc>
        <a:spcBef>
          <a:spcPct val="0"/>
        </a:spcBef>
        <a:spcAft>
          <a:spcPct val="0"/>
        </a:spcAft>
        <a:defRPr sz="3000">
          <a:solidFill>
            <a:srgbClr val="404040"/>
          </a:solidFill>
          <a:latin typeface="Arial Black" charset="0"/>
          <a:ea typeface="ＭＳ Ｐゴシック" charset="0"/>
          <a:cs typeface="ＭＳ Ｐゴシック" charset="0"/>
        </a:defRPr>
      </a:lvl9pPr>
    </p:titleStyle>
    <p:bodyStyle>
      <a:lvl1pPr marL="230188" indent="-230188" algn="l" rtl="0" eaLnBrk="0" fontAlgn="base" hangingPunct="0">
        <a:lnSpc>
          <a:spcPct val="90000"/>
        </a:lnSpc>
        <a:spcBef>
          <a:spcPts val="1400"/>
        </a:spcBef>
        <a:spcAft>
          <a:spcPct val="0"/>
        </a:spcAft>
        <a:buClr>
          <a:srgbClr val="404040"/>
        </a:buClr>
        <a:buFont typeface="Arial" charset="0"/>
        <a:buChar char="•"/>
        <a:defRPr sz="2800" kern="1200">
          <a:solidFill>
            <a:srgbClr val="404040"/>
          </a:solidFill>
          <a:latin typeface="Arial Narrow" pitchFamily="34" charset="0"/>
          <a:ea typeface="ＭＳ Ｐゴシック" charset="0"/>
          <a:cs typeface="ＭＳ Ｐゴシック" charset="0"/>
        </a:defRPr>
      </a:lvl1pPr>
      <a:lvl2pPr marL="625475" indent="-279400" algn="l" rtl="0" eaLnBrk="0" fontAlgn="base" hangingPunct="0">
        <a:lnSpc>
          <a:spcPct val="90000"/>
        </a:lnSpc>
        <a:spcBef>
          <a:spcPts val="800"/>
        </a:spcBef>
        <a:spcAft>
          <a:spcPct val="0"/>
        </a:spcAft>
        <a:buClr>
          <a:srgbClr val="404040"/>
        </a:buClr>
        <a:buFont typeface="Arial" charset="0"/>
        <a:buChar char="–"/>
        <a:defRPr sz="2400" kern="1200">
          <a:solidFill>
            <a:srgbClr val="404040"/>
          </a:solidFill>
          <a:latin typeface="Arial Narrow" pitchFamily="34" charset="0"/>
          <a:ea typeface="ＭＳ Ｐゴシック" charset="0"/>
          <a:cs typeface="+mn-cs"/>
        </a:defRPr>
      </a:lvl2pPr>
      <a:lvl3pPr marL="914400" indent="-230188" algn="l" rtl="0" eaLnBrk="0" fontAlgn="base" hangingPunct="0">
        <a:lnSpc>
          <a:spcPct val="90000"/>
        </a:lnSpc>
        <a:spcBef>
          <a:spcPts val="800"/>
        </a:spcBef>
        <a:spcAft>
          <a:spcPct val="0"/>
        </a:spcAft>
        <a:buClr>
          <a:srgbClr val="404040"/>
        </a:buClr>
        <a:buFont typeface="Arial" charset="0"/>
        <a:buChar char="•"/>
        <a:defRPr sz="2000" kern="1200">
          <a:solidFill>
            <a:srgbClr val="404040"/>
          </a:solidFill>
          <a:latin typeface="Arial Narrow" pitchFamily="34" charset="0"/>
          <a:ea typeface="ＭＳ Ｐゴシック" charset="0"/>
          <a:cs typeface="+mn-cs"/>
        </a:defRPr>
      </a:lvl3pPr>
      <a:lvl4pPr marL="1144588" indent="-173038" algn="l" rtl="0" eaLnBrk="0" fontAlgn="base" hangingPunct="0">
        <a:lnSpc>
          <a:spcPct val="90000"/>
        </a:lnSpc>
        <a:spcBef>
          <a:spcPts val="800"/>
        </a:spcBef>
        <a:spcAft>
          <a:spcPct val="0"/>
        </a:spcAft>
        <a:buClr>
          <a:srgbClr val="404040"/>
        </a:buClr>
        <a:buFont typeface="Arial" charset="0"/>
        <a:buChar char="–"/>
        <a:defRPr kern="1200">
          <a:solidFill>
            <a:srgbClr val="404040"/>
          </a:solidFill>
          <a:latin typeface="Arial Narrow" pitchFamily="34" charset="0"/>
          <a:ea typeface="ＭＳ Ｐゴシック" charset="0"/>
          <a:cs typeface="+mn-cs"/>
        </a:defRPr>
      </a:lvl4pPr>
      <a:lvl5pPr marL="1482725" indent="-222250" algn="l" rtl="0" eaLnBrk="0" fontAlgn="base" hangingPunct="0">
        <a:lnSpc>
          <a:spcPct val="90000"/>
        </a:lnSpc>
        <a:spcBef>
          <a:spcPts val="600"/>
        </a:spcBef>
        <a:spcAft>
          <a:spcPct val="0"/>
        </a:spcAft>
        <a:buClr>
          <a:srgbClr val="404040"/>
        </a:buClr>
        <a:buFont typeface="Arial" charset="0"/>
        <a:buChar char="»"/>
        <a:defRPr kern="1200">
          <a:solidFill>
            <a:srgbClr val="404040"/>
          </a:solidFill>
          <a:latin typeface="Arial Narrow" pitchFamily="34"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olcf/XC30-Training.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3"/>
          <p:cNvSpPr>
            <a:spLocks noGrp="1"/>
          </p:cNvSpPr>
          <p:nvPr>
            <p:ph type="ctrTitle"/>
          </p:nvPr>
        </p:nvSpPr>
        <p:spPr>
          <a:xfrm>
            <a:off x="4667250" y="817563"/>
            <a:ext cx="4324350" cy="415925"/>
          </a:xfrm>
        </p:spPr>
        <p:txBody>
          <a:bodyPr/>
          <a:lstStyle/>
          <a:p>
            <a:pPr eaLnBrk="1" hangingPunct="1"/>
            <a:r>
              <a:rPr lang="en-US" dirty="0" smtClean="0">
                <a:solidFill>
                  <a:srgbClr val="404040"/>
                </a:solidFill>
                <a:latin typeface="Arial Black" charset="0"/>
              </a:rPr>
              <a:t>Hands </a:t>
            </a:r>
            <a:r>
              <a:rPr lang="en-US" dirty="0" err="1" smtClean="0">
                <a:solidFill>
                  <a:srgbClr val="404040"/>
                </a:solidFill>
                <a:latin typeface="Arial Black" charset="0"/>
              </a:rPr>
              <a:t>onExample</a:t>
            </a:r>
            <a:r>
              <a:rPr lang="en-US" dirty="0" smtClean="0">
                <a:solidFill>
                  <a:srgbClr val="404040"/>
                </a:solidFill>
                <a:latin typeface="Arial Black" charset="0"/>
              </a:rPr>
              <a:t> </a:t>
            </a:r>
            <a:endParaRPr lang="en-US" dirty="0">
              <a:solidFill>
                <a:srgbClr val="404040"/>
              </a:solidFill>
              <a:latin typeface="Arial Black" charset="0"/>
            </a:endParaRPr>
          </a:p>
        </p:txBody>
      </p:sp>
      <p:sp>
        <p:nvSpPr>
          <p:cNvPr id="4098" name="Subtitle 4"/>
          <p:cNvSpPr>
            <a:spLocks noGrp="1"/>
          </p:cNvSpPr>
          <p:nvPr>
            <p:ph type="subTitle" idx="1"/>
          </p:nvPr>
        </p:nvSpPr>
        <p:spPr>
          <a:xfrm>
            <a:off x="4743450" y="3060700"/>
            <a:ext cx="4248150" cy="595313"/>
          </a:xfrm>
        </p:spPr>
        <p:txBody>
          <a:bodyPr/>
          <a:lstStyle/>
          <a:p>
            <a:pPr eaLnBrk="1" hangingPunct="1">
              <a:spcBef>
                <a:spcPct val="0"/>
              </a:spcBef>
            </a:pPr>
            <a:r>
              <a:rPr lang="en-US" dirty="0" smtClean="0">
                <a:solidFill>
                  <a:srgbClr val="404040"/>
                </a:solidFill>
                <a:latin typeface="Arial Narrow" charset="0"/>
              </a:rPr>
              <a:t>Suzanne Parete-Koon </a:t>
            </a:r>
            <a:endParaRPr lang="en-US" dirty="0">
              <a:solidFill>
                <a:srgbClr val="404040"/>
              </a:solidFill>
              <a:latin typeface="Arial Narrow" charset="0"/>
            </a:endParaRPr>
          </a:p>
          <a:p>
            <a:pPr eaLnBrk="1" hangingPunct="1">
              <a:spcBef>
                <a:spcPct val="0"/>
              </a:spcBef>
            </a:pPr>
            <a:r>
              <a:rPr lang="en-US" dirty="0">
                <a:solidFill>
                  <a:srgbClr val="404040"/>
                </a:solidFill>
                <a:latin typeface="Arial Narrow" charset="0"/>
              </a:rPr>
              <a:t>  </a:t>
            </a:r>
          </a:p>
        </p:txBody>
      </p:sp>
      <p:sp>
        <p:nvSpPr>
          <p:cNvPr id="4099" name="TextBox 9"/>
          <p:cNvSpPr txBox="1">
            <a:spLocks noChangeArrowheads="1"/>
          </p:cNvSpPr>
          <p:nvPr/>
        </p:nvSpPr>
        <p:spPr bwMode="auto">
          <a:xfrm>
            <a:off x="7035800" y="6527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dirty="0"/>
          </a:p>
        </p:txBody>
      </p:sp>
      <p:sp>
        <p:nvSpPr>
          <p:cNvPr id="6" name="Content Placeholder 2"/>
          <p:cNvSpPr txBox="1">
            <a:spLocks/>
          </p:cNvSpPr>
          <p:nvPr/>
        </p:nvSpPr>
        <p:spPr bwMode="auto">
          <a:xfrm>
            <a:off x="111125" y="3041650"/>
            <a:ext cx="8229600" cy="2170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lvl1pPr marL="0" indent="0" algn="r" rtl="0" eaLnBrk="0" fontAlgn="base" hangingPunct="0">
              <a:lnSpc>
                <a:spcPct val="90000"/>
              </a:lnSpc>
              <a:spcBef>
                <a:spcPts val="1400"/>
              </a:spcBef>
              <a:spcAft>
                <a:spcPct val="0"/>
              </a:spcAft>
              <a:buClr>
                <a:srgbClr val="404040"/>
              </a:buClr>
              <a:buFont typeface="Arial" charset="0"/>
              <a:buNone/>
              <a:defRPr sz="1800" b="1" kern="1200">
                <a:solidFill>
                  <a:schemeClr val="tx1">
                    <a:lumMod val="75000"/>
                    <a:lumOff val="25000"/>
                  </a:schemeClr>
                </a:solidFill>
                <a:latin typeface="Arial Narrow" pitchFamily="34" charset="0"/>
                <a:ea typeface="ＭＳ Ｐゴシック" charset="0"/>
                <a:cs typeface="ＭＳ Ｐゴシック" charset="0"/>
              </a:defRPr>
            </a:lvl1pPr>
            <a:lvl2pPr marL="457200" indent="0" algn="ctr" rtl="0" eaLnBrk="0" fontAlgn="base" hangingPunct="0">
              <a:lnSpc>
                <a:spcPct val="90000"/>
              </a:lnSpc>
              <a:spcBef>
                <a:spcPts val="800"/>
              </a:spcBef>
              <a:spcAft>
                <a:spcPct val="0"/>
              </a:spcAft>
              <a:buClr>
                <a:srgbClr val="404040"/>
              </a:buClr>
              <a:buFont typeface="Arial" charset="0"/>
              <a:buNone/>
              <a:defRPr sz="2400" kern="1200">
                <a:solidFill>
                  <a:schemeClr val="tx1">
                    <a:tint val="75000"/>
                  </a:schemeClr>
                </a:solidFill>
                <a:latin typeface="Arial Narrow" pitchFamily="34" charset="0"/>
                <a:ea typeface="ＭＳ Ｐゴシック" charset="0"/>
                <a:cs typeface="+mn-cs"/>
              </a:defRPr>
            </a:lvl2pPr>
            <a:lvl3pPr marL="914400" indent="0" algn="ctr" rtl="0" eaLnBrk="0" fontAlgn="base" hangingPunct="0">
              <a:lnSpc>
                <a:spcPct val="90000"/>
              </a:lnSpc>
              <a:spcBef>
                <a:spcPts val="800"/>
              </a:spcBef>
              <a:spcAft>
                <a:spcPct val="0"/>
              </a:spcAft>
              <a:buClr>
                <a:srgbClr val="404040"/>
              </a:buClr>
              <a:buFont typeface="Arial" charset="0"/>
              <a:buNone/>
              <a:defRPr sz="2000" kern="1200">
                <a:solidFill>
                  <a:schemeClr val="tx1">
                    <a:tint val="75000"/>
                  </a:schemeClr>
                </a:solidFill>
                <a:latin typeface="Arial Narrow" pitchFamily="34" charset="0"/>
                <a:ea typeface="ＭＳ Ｐゴシック" charset="0"/>
                <a:cs typeface="+mn-cs"/>
              </a:defRPr>
            </a:lvl3pPr>
            <a:lvl4pPr marL="1371600" indent="0" algn="ctr" rtl="0" eaLnBrk="0" fontAlgn="base" hangingPunct="0">
              <a:lnSpc>
                <a:spcPct val="90000"/>
              </a:lnSpc>
              <a:spcBef>
                <a:spcPts val="800"/>
              </a:spcBef>
              <a:spcAft>
                <a:spcPct val="0"/>
              </a:spcAft>
              <a:buClr>
                <a:srgbClr val="404040"/>
              </a:buClr>
              <a:buFont typeface="Arial" charset="0"/>
              <a:buNone/>
              <a:defRPr kern="1200">
                <a:solidFill>
                  <a:schemeClr val="tx1">
                    <a:tint val="75000"/>
                  </a:schemeClr>
                </a:solidFill>
                <a:latin typeface="Arial Narrow" pitchFamily="34" charset="0"/>
                <a:ea typeface="ＭＳ Ｐゴシック" charset="0"/>
                <a:cs typeface="+mn-cs"/>
              </a:defRPr>
            </a:lvl4pPr>
            <a:lvl5pPr marL="1828800" indent="0" algn="ctr" rtl="0" eaLnBrk="0" fontAlgn="base" hangingPunct="0">
              <a:lnSpc>
                <a:spcPct val="90000"/>
              </a:lnSpc>
              <a:spcBef>
                <a:spcPts val="600"/>
              </a:spcBef>
              <a:spcAft>
                <a:spcPct val="0"/>
              </a:spcAft>
              <a:buClr>
                <a:srgbClr val="404040"/>
              </a:buClr>
              <a:buFont typeface="Arial" charset="0"/>
              <a:buNone/>
              <a:defRPr kern="1200">
                <a:solidFill>
                  <a:schemeClr val="tx1">
                    <a:tint val="75000"/>
                  </a:schemeClr>
                </a:solidFill>
                <a:latin typeface="Arial Narrow" pitchFamily="34" charset="0"/>
                <a:ea typeface="ＭＳ Ｐゴシック" charset="0"/>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6075" lvl="1" algn="l">
              <a:defRPr/>
            </a:pPr>
            <a:r>
              <a:rPr lang="en-US" dirty="0" smtClean="0"/>
              <a:t>Process/ Thread Affinity  </a:t>
            </a:r>
          </a:p>
          <a:p>
            <a:pPr marL="346075" lvl="1" algn="l">
              <a:defRPr/>
            </a:pPr>
            <a:r>
              <a:rPr lang="en-US" dirty="0" smtClean="0"/>
              <a:t>1. Logical Core layout</a:t>
            </a:r>
          </a:p>
          <a:p>
            <a:pPr marL="346075" lvl="1" algn="l">
              <a:defRPr/>
            </a:pPr>
            <a:r>
              <a:rPr lang="en-US" dirty="0" smtClean="0"/>
              <a:t>2. MPI Example</a:t>
            </a:r>
          </a:p>
          <a:p>
            <a:pPr marL="346075" lvl="1" algn="l">
              <a:defRPr/>
            </a:pPr>
            <a:r>
              <a:rPr lang="en-US" dirty="0" smtClean="0"/>
              <a:t>3. </a:t>
            </a:r>
            <a:r>
              <a:rPr lang="en-US" dirty="0" err="1" smtClean="0"/>
              <a:t>OpenMP</a:t>
            </a:r>
            <a:r>
              <a:rPr lang="en-US" dirty="0" smtClean="0"/>
              <a:t> Example</a:t>
            </a:r>
          </a:p>
          <a:p>
            <a:pPr lvl="1">
              <a:defRPr/>
            </a:pP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a:xfrm>
            <a:off x="111125" y="152400"/>
            <a:ext cx="8229600" cy="496290"/>
          </a:xfrm>
        </p:spPr>
        <p:txBody>
          <a:bodyPr/>
          <a:lstStyle/>
          <a:p>
            <a:pPr lvl="2" eaLnBrk="1" hangingPunct="1"/>
            <a:r>
              <a:rPr lang="en-US" dirty="0" smtClean="0">
                <a:latin typeface="Arial Black" charset="0"/>
              </a:rPr>
              <a:t> </a:t>
            </a:r>
            <a:r>
              <a:rPr lang="is-IS" dirty="0" smtClean="0">
                <a:solidFill>
                  <a:schemeClr val="tx1"/>
                </a:solidFill>
                <a:latin typeface="Arial" charset="0"/>
                <a:cs typeface="Arial" charset="0"/>
              </a:rPr>
              <a:t>aprun -n32 -j2  ./a.out</a:t>
            </a:r>
            <a:endParaRPr lang="en-US" dirty="0">
              <a:latin typeface="Arial Black" charset="0"/>
            </a:endParaRPr>
          </a:p>
        </p:txBody>
      </p:sp>
      <p:sp>
        <p:nvSpPr>
          <p:cNvPr id="2" name="TextBox 1"/>
          <p:cNvSpPr txBox="1"/>
          <p:nvPr/>
        </p:nvSpPr>
        <p:spPr>
          <a:xfrm>
            <a:off x="1464469" y="962292"/>
            <a:ext cx="6215063" cy="2677656"/>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en-US" dirty="0"/>
              <a:t>Rank 0, Node 00763, Core 0 </a:t>
            </a:r>
            <a:r>
              <a:rPr lang="en-US" dirty="0" smtClean="0"/>
              <a:t>,physical </a:t>
            </a:r>
            <a:r>
              <a:rPr lang="en-US" dirty="0"/>
              <a:t>0</a:t>
            </a:r>
          </a:p>
          <a:p>
            <a:pPr>
              <a:defRPr/>
            </a:pPr>
            <a:r>
              <a:rPr lang="en-US" dirty="0"/>
              <a:t>Rank 1, Node 00763, Core 16, </a:t>
            </a:r>
            <a:r>
              <a:rPr lang="en-US" dirty="0" smtClean="0"/>
              <a:t>physical 0</a:t>
            </a:r>
            <a:endParaRPr lang="en-US" dirty="0"/>
          </a:p>
          <a:p>
            <a:pPr>
              <a:defRPr/>
            </a:pPr>
            <a:r>
              <a:rPr lang="en-US" dirty="0"/>
              <a:t>Rank 2, Node 00763, Core 1, </a:t>
            </a:r>
            <a:r>
              <a:rPr lang="en-US" dirty="0" smtClean="0"/>
              <a:t>physical </a:t>
            </a:r>
            <a:r>
              <a:rPr lang="en-US" dirty="0"/>
              <a:t>1</a:t>
            </a:r>
          </a:p>
          <a:p>
            <a:pPr>
              <a:defRPr/>
            </a:pPr>
            <a:r>
              <a:rPr lang="en-US" dirty="0"/>
              <a:t>Rank 3, Node 00763, Core 17, </a:t>
            </a:r>
            <a:r>
              <a:rPr lang="en-US" dirty="0" smtClean="0"/>
              <a:t>physical 1</a:t>
            </a:r>
            <a:endParaRPr lang="en-US" dirty="0"/>
          </a:p>
          <a:p>
            <a:pPr>
              <a:defRPr/>
            </a:pPr>
            <a:r>
              <a:rPr lang="en-US" dirty="0" smtClean="0"/>
              <a:t>.  .  .</a:t>
            </a:r>
            <a:endParaRPr lang="en-US" dirty="0"/>
          </a:p>
          <a:p>
            <a:pPr>
              <a:defRPr/>
            </a:pPr>
            <a:r>
              <a:rPr lang="en-US" dirty="0"/>
              <a:t>Rank 30, Node 00763, Core 15, physical 31</a:t>
            </a:r>
          </a:p>
          <a:p>
            <a:pPr>
              <a:defRPr/>
            </a:pPr>
            <a:r>
              <a:rPr lang="en-US" dirty="0"/>
              <a:t>Rank 31, Node 00763, Core 31, physical </a:t>
            </a:r>
            <a:r>
              <a:rPr lang="en-US" dirty="0" smtClean="0"/>
              <a:t>31</a:t>
            </a:r>
            <a:endParaRPr lang="en-US" dirty="0"/>
          </a:p>
        </p:txBody>
      </p:sp>
      <p:sp>
        <p:nvSpPr>
          <p:cNvPr id="5" name="Content Placeholder 2"/>
          <p:cNvSpPr>
            <a:spLocks noGrp="1"/>
          </p:cNvSpPr>
          <p:nvPr>
            <p:ph idx="1"/>
          </p:nvPr>
        </p:nvSpPr>
        <p:spPr>
          <a:xfrm>
            <a:off x="111125" y="571500"/>
            <a:ext cx="8747125" cy="374461"/>
          </a:xfrm>
        </p:spPr>
        <p:txBody>
          <a:bodyPr/>
          <a:lstStyle/>
          <a:p>
            <a:pPr marL="684212" lvl="2" indent="0" eaLnBrk="1" hangingPunct="1">
              <a:buFont typeface="Arial" charset="0"/>
              <a:buNone/>
              <a:defRPr/>
            </a:pPr>
            <a:r>
              <a:rPr lang="en-US" dirty="0" smtClean="0">
                <a:solidFill>
                  <a:schemeClr val="tx1"/>
                </a:solidFill>
                <a:latin typeface="Arial" charset="0"/>
                <a:cs typeface="Arial" charset="0"/>
              </a:rPr>
              <a:t>Consecutive ranks fall on the same physical core. </a:t>
            </a:r>
            <a:endParaRPr lang="is-IS" dirty="0" smtClean="0">
              <a:solidFill>
                <a:schemeClr val="tx1"/>
              </a:solidFill>
              <a:latin typeface="Arial" charset="0"/>
              <a:cs typeface="Arial" charset="0"/>
            </a:endParaRPr>
          </a:p>
        </p:txBody>
      </p:sp>
      <p:sp>
        <p:nvSpPr>
          <p:cNvPr id="43" name="Rounded Rectangle 42"/>
          <p:cNvSpPr/>
          <p:nvPr/>
        </p:nvSpPr>
        <p:spPr>
          <a:xfrm>
            <a:off x="105529" y="3697209"/>
            <a:ext cx="8958263" cy="3197225"/>
          </a:xfrm>
          <a:prstGeom prst="roundRect">
            <a:avLst/>
          </a:prstGeom>
          <a:solidFill>
            <a:srgbClr val="7F7F7F"/>
          </a:solidFill>
          <a:ln w="19050" cmpd="sng">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4" name="TextBox 18"/>
          <p:cNvSpPr txBox="1">
            <a:spLocks noChangeArrowheads="1"/>
          </p:cNvSpPr>
          <p:nvPr/>
        </p:nvSpPr>
        <p:spPr bwMode="auto">
          <a:xfrm>
            <a:off x="462717" y="6424534"/>
            <a:ext cx="82311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FFFFFF"/>
                </a:solidFill>
              </a:rPr>
              <a:t>L3 Cache</a:t>
            </a:r>
          </a:p>
        </p:txBody>
      </p:sp>
      <p:grpSp>
        <p:nvGrpSpPr>
          <p:cNvPr id="45" name="Group 219"/>
          <p:cNvGrpSpPr>
            <a:grpSpLocks/>
          </p:cNvGrpSpPr>
          <p:nvPr/>
        </p:nvGrpSpPr>
        <p:grpSpPr bwMode="auto">
          <a:xfrm>
            <a:off x="7801729" y="4000422"/>
            <a:ext cx="1004888" cy="2378075"/>
            <a:chOff x="401977" y="562169"/>
            <a:chExt cx="1005840" cy="2468880"/>
          </a:xfrm>
        </p:grpSpPr>
        <p:sp>
          <p:nvSpPr>
            <p:cNvPr id="46" name="Rounded Rectangle 45"/>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7" name="Rounded Rectangle 46"/>
            <p:cNvSpPr/>
            <p:nvPr/>
          </p:nvSpPr>
          <p:spPr>
            <a:xfrm>
              <a:off x="457593" y="2325655"/>
              <a:ext cx="913677"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 name="TextBox 223"/>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49" name="Rounded Rectangle 48"/>
            <p:cNvSpPr/>
            <p:nvPr/>
          </p:nvSpPr>
          <p:spPr>
            <a:xfrm>
              <a:off x="457593" y="2661871"/>
              <a:ext cx="913677"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 name="TextBox 225"/>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51" name="Group 233"/>
          <p:cNvGrpSpPr>
            <a:grpSpLocks/>
          </p:cNvGrpSpPr>
          <p:nvPr/>
        </p:nvGrpSpPr>
        <p:grpSpPr bwMode="auto">
          <a:xfrm>
            <a:off x="6731754" y="4000422"/>
            <a:ext cx="1004888" cy="2378075"/>
            <a:chOff x="401977" y="562169"/>
            <a:chExt cx="1005840" cy="2468880"/>
          </a:xfrm>
        </p:grpSpPr>
        <p:sp>
          <p:nvSpPr>
            <p:cNvPr id="52" name="Rounded Rectangle 51"/>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3" name="Rounded Rectangle 52"/>
            <p:cNvSpPr/>
            <p:nvPr/>
          </p:nvSpPr>
          <p:spPr>
            <a:xfrm>
              <a:off x="457593" y="2325655"/>
              <a:ext cx="913677"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 name="TextBox 237"/>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55" name="Rounded Rectangle 54"/>
            <p:cNvSpPr/>
            <p:nvPr/>
          </p:nvSpPr>
          <p:spPr>
            <a:xfrm>
              <a:off x="457593" y="2661871"/>
              <a:ext cx="913677"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6" name="TextBox 239"/>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57" name="Group 240"/>
          <p:cNvGrpSpPr>
            <a:grpSpLocks/>
          </p:cNvGrpSpPr>
          <p:nvPr/>
        </p:nvGrpSpPr>
        <p:grpSpPr bwMode="auto">
          <a:xfrm>
            <a:off x="5660192" y="4000422"/>
            <a:ext cx="1006475" cy="2378075"/>
            <a:chOff x="401977" y="562169"/>
            <a:chExt cx="1005840" cy="2468880"/>
          </a:xfrm>
        </p:grpSpPr>
        <p:sp>
          <p:nvSpPr>
            <p:cNvPr id="58" name="Rounded Rectangle 57"/>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 name="Rounded Rectangle 58"/>
            <p:cNvSpPr/>
            <p:nvPr/>
          </p:nvSpPr>
          <p:spPr>
            <a:xfrm>
              <a:off x="457504" y="2325655"/>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0" name="TextBox 244"/>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61" name="Rounded Rectangle 60"/>
            <p:cNvSpPr/>
            <p:nvPr/>
          </p:nvSpPr>
          <p:spPr>
            <a:xfrm>
              <a:off x="457504" y="2661871"/>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 name="TextBox 246"/>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63" name="Group 247"/>
          <p:cNvGrpSpPr>
            <a:grpSpLocks/>
          </p:cNvGrpSpPr>
          <p:nvPr/>
        </p:nvGrpSpPr>
        <p:grpSpPr bwMode="auto">
          <a:xfrm>
            <a:off x="4590217" y="4000422"/>
            <a:ext cx="1006475" cy="2378075"/>
            <a:chOff x="401977" y="562169"/>
            <a:chExt cx="1005840" cy="2468880"/>
          </a:xfrm>
        </p:grpSpPr>
        <p:sp>
          <p:nvSpPr>
            <p:cNvPr id="64" name="Rounded Rectangle 63"/>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5" name="Rounded Rectangle 64"/>
            <p:cNvSpPr/>
            <p:nvPr/>
          </p:nvSpPr>
          <p:spPr>
            <a:xfrm>
              <a:off x="457504" y="2325655"/>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6" name="TextBox 251"/>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67" name="Rounded Rectangle 66"/>
            <p:cNvSpPr/>
            <p:nvPr/>
          </p:nvSpPr>
          <p:spPr>
            <a:xfrm>
              <a:off x="457504" y="2661871"/>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8" name="TextBox 253"/>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69" name="Group 254"/>
          <p:cNvGrpSpPr>
            <a:grpSpLocks/>
          </p:cNvGrpSpPr>
          <p:nvPr/>
        </p:nvGrpSpPr>
        <p:grpSpPr bwMode="auto">
          <a:xfrm>
            <a:off x="3520242" y="4000422"/>
            <a:ext cx="1006475" cy="2378075"/>
            <a:chOff x="401977" y="562169"/>
            <a:chExt cx="1005840" cy="2468880"/>
          </a:xfrm>
        </p:grpSpPr>
        <p:sp>
          <p:nvSpPr>
            <p:cNvPr id="70" name="Rounded Rectangle 69"/>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1" name="Rounded Rectangle 70"/>
            <p:cNvSpPr/>
            <p:nvPr/>
          </p:nvSpPr>
          <p:spPr>
            <a:xfrm>
              <a:off x="457504" y="2325655"/>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2" name="TextBox 258"/>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73" name="Rounded Rectangle 72"/>
            <p:cNvSpPr/>
            <p:nvPr/>
          </p:nvSpPr>
          <p:spPr>
            <a:xfrm>
              <a:off x="457504" y="2661871"/>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4" name="TextBox 260"/>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75" name="Group 261"/>
          <p:cNvGrpSpPr>
            <a:grpSpLocks/>
          </p:cNvGrpSpPr>
          <p:nvPr/>
        </p:nvGrpSpPr>
        <p:grpSpPr bwMode="auto">
          <a:xfrm>
            <a:off x="2450267" y="4000422"/>
            <a:ext cx="1004887" cy="2378075"/>
            <a:chOff x="401977" y="562169"/>
            <a:chExt cx="1005840" cy="2468880"/>
          </a:xfrm>
        </p:grpSpPr>
        <p:sp>
          <p:nvSpPr>
            <p:cNvPr id="76" name="Rounded Rectangle 75"/>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7" name="Rounded Rectangle 76"/>
            <p:cNvSpPr/>
            <p:nvPr/>
          </p:nvSpPr>
          <p:spPr>
            <a:xfrm>
              <a:off x="457592" y="2325655"/>
              <a:ext cx="913679"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8" name="TextBox 265"/>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79" name="Rounded Rectangle 78"/>
            <p:cNvSpPr/>
            <p:nvPr/>
          </p:nvSpPr>
          <p:spPr>
            <a:xfrm>
              <a:off x="457592" y="2661871"/>
              <a:ext cx="913679"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0" name="TextBox 267"/>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81" name="Group 268"/>
          <p:cNvGrpSpPr>
            <a:grpSpLocks/>
          </p:cNvGrpSpPr>
          <p:nvPr/>
        </p:nvGrpSpPr>
        <p:grpSpPr bwMode="auto">
          <a:xfrm>
            <a:off x="1380292" y="4000422"/>
            <a:ext cx="1004887" cy="2378075"/>
            <a:chOff x="401977" y="562169"/>
            <a:chExt cx="1005840" cy="2468880"/>
          </a:xfrm>
        </p:grpSpPr>
        <p:sp>
          <p:nvSpPr>
            <p:cNvPr id="82" name="Rounded Rectangle 81"/>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3" name="Rounded Rectangle 82"/>
            <p:cNvSpPr/>
            <p:nvPr/>
          </p:nvSpPr>
          <p:spPr>
            <a:xfrm>
              <a:off x="457592" y="2325655"/>
              <a:ext cx="913679"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4" name="TextBox 272"/>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85" name="Rounded Rectangle 84"/>
            <p:cNvSpPr/>
            <p:nvPr/>
          </p:nvSpPr>
          <p:spPr>
            <a:xfrm>
              <a:off x="457592" y="2661871"/>
              <a:ext cx="913679"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6" name="TextBox 274"/>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87" name="Group 275"/>
          <p:cNvGrpSpPr>
            <a:grpSpLocks/>
          </p:cNvGrpSpPr>
          <p:nvPr/>
        </p:nvGrpSpPr>
        <p:grpSpPr bwMode="auto">
          <a:xfrm>
            <a:off x="205542" y="4000422"/>
            <a:ext cx="1174750" cy="2378075"/>
            <a:chOff x="298728" y="562169"/>
            <a:chExt cx="1174634" cy="2468880"/>
          </a:xfrm>
        </p:grpSpPr>
        <p:sp>
          <p:nvSpPr>
            <p:cNvPr id="88" name="Rounded Rectangle 87"/>
            <p:cNvSpPr/>
            <p:nvPr/>
          </p:nvSpPr>
          <p:spPr>
            <a:xfrm>
              <a:off x="401905" y="562169"/>
              <a:ext cx="1006376"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9" name="TextBox 277"/>
            <p:cNvSpPr txBox="1">
              <a:spLocks noChangeArrowheads="1"/>
            </p:cNvSpPr>
            <p:nvPr/>
          </p:nvSpPr>
          <p:spPr bwMode="auto">
            <a:xfrm>
              <a:off x="298728" y="683458"/>
              <a:ext cx="1174634" cy="543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dirty="0"/>
                <a:t>Physical Core 0</a:t>
              </a:r>
            </a:p>
          </p:txBody>
        </p:sp>
        <p:sp>
          <p:nvSpPr>
            <p:cNvPr id="90" name="Rounded Rectangle 89"/>
            <p:cNvSpPr/>
            <p:nvPr/>
          </p:nvSpPr>
          <p:spPr>
            <a:xfrm>
              <a:off x="457462" y="2325655"/>
              <a:ext cx="914310"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1" name="TextBox 279"/>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92" name="Rounded Rectangle 91"/>
            <p:cNvSpPr/>
            <p:nvPr/>
          </p:nvSpPr>
          <p:spPr>
            <a:xfrm>
              <a:off x="457462" y="2661871"/>
              <a:ext cx="914310"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3" name="TextBox 281"/>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sp>
        <p:nvSpPr>
          <p:cNvPr id="94" name="TextBox 93"/>
          <p:cNvSpPr txBox="1"/>
          <p:nvPr/>
        </p:nvSpPr>
        <p:spPr>
          <a:xfrm rot="16200000">
            <a:off x="346036"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16</a:t>
            </a:r>
          </a:p>
        </p:txBody>
      </p:sp>
      <p:sp>
        <p:nvSpPr>
          <p:cNvPr id="95" name="TextBox 94"/>
          <p:cNvSpPr txBox="1"/>
          <p:nvPr/>
        </p:nvSpPr>
        <p:spPr>
          <a:xfrm rot="16200000">
            <a:off x="-182601"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0</a:t>
            </a:r>
          </a:p>
        </p:txBody>
      </p:sp>
      <p:sp>
        <p:nvSpPr>
          <p:cNvPr id="96" name="TextBox 139"/>
          <p:cNvSpPr txBox="1">
            <a:spLocks noChangeArrowheads="1"/>
          </p:cNvSpPr>
          <p:nvPr/>
        </p:nvSpPr>
        <p:spPr bwMode="auto">
          <a:xfrm>
            <a:off x="1307267" y="4122659"/>
            <a:ext cx="117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1</a:t>
            </a:r>
          </a:p>
        </p:txBody>
      </p:sp>
      <p:sp>
        <p:nvSpPr>
          <p:cNvPr id="97" name="TextBox 96"/>
          <p:cNvSpPr txBox="1"/>
          <p:nvPr/>
        </p:nvSpPr>
        <p:spPr>
          <a:xfrm rot="16200000">
            <a:off x="1419980" y="5329159"/>
            <a:ext cx="1473200"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17</a:t>
            </a:r>
          </a:p>
        </p:txBody>
      </p:sp>
      <p:sp>
        <p:nvSpPr>
          <p:cNvPr id="98" name="TextBox 97"/>
          <p:cNvSpPr txBox="1"/>
          <p:nvPr/>
        </p:nvSpPr>
        <p:spPr>
          <a:xfrm rot="16200000">
            <a:off x="892136" y="5347415"/>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a:t>
            </a:r>
          </a:p>
        </p:txBody>
      </p:sp>
      <p:sp>
        <p:nvSpPr>
          <p:cNvPr id="99" name="TextBox 98"/>
          <p:cNvSpPr txBox="1"/>
          <p:nvPr/>
        </p:nvSpPr>
        <p:spPr>
          <a:xfrm rot="16200000">
            <a:off x="2489955" y="5329159"/>
            <a:ext cx="1473200"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18</a:t>
            </a:r>
          </a:p>
        </p:txBody>
      </p:sp>
      <p:sp>
        <p:nvSpPr>
          <p:cNvPr id="100" name="TextBox 99"/>
          <p:cNvSpPr txBox="1"/>
          <p:nvPr/>
        </p:nvSpPr>
        <p:spPr>
          <a:xfrm rot="16200000">
            <a:off x="1960524" y="5347415"/>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a:t>
            </a:r>
          </a:p>
        </p:txBody>
      </p:sp>
      <p:sp>
        <p:nvSpPr>
          <p:cNvPr id="101" name="TextBox 144"/>
          <p:cNvSpPr txBox="1">
            <a:spLocks noChangeArrowheads="1"/>
          </p:cNvSpPr>
          <p:nvPr/>
        </p:nvSpPr>
        <p:spPr bwMode="auto">
          <a:xfrm>
            <a:off x="2382004" y="4102022"/>
            <a:ext cx="1174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2</a:t>
            </a:r>
          </a:p>
        </p:txBody>
      </p:sp>
      <p:sp>
        <p:nvSpPr>
          <p:cNvPr id="102" name="TextBox 145"/>
          <p:cNvSpPr txBox="1">
            <a:spLocks noChangeArrowheads="1"/>
          </p:cNvSpPr>
          <p:nvPr/>
        </p:nvSpPr>
        <p:spPr bwMode="auto">
          <a:xfrm>
            <a:off x="3464679" y="4114722"/>
            <a:ext cx="117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3</a:t>
            </a:r>
          </a:p>
        </p:txBody>
      </p:sp>
      <p:sp>
        <p:nvSpPr>
          <p:cNvPr id="103" name="TextBox 102"/>
          <p:cNvSpPr txBox="1"/>
          <p:nvPr/>
        </p:nvSpPr>
        <p:spPr>
          <a:xfrm rot="16200000">
            <a:off x="3035260" y="5339478"/>
            <a:ext cx="1471613"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3</a:t>
            </a:r>
          </a:p>
        </p:txBody>
      </p:sp>
      <p:sp>
        <p:nvSpPr>
          <p:cNvPr id="104" name="TextBox 103"/>
          <p:cNvSpPr txBox="1"/>
          <p:nvPr/>
        </p:nvSpPr>
        <p:spPr>
          <a:xfrm rot="16200000">
            <a:off x="3565486" y="5334715"/>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19</a:t>
            </a:r>
          </a:p>
        </p:txBody>
      </p:sp>
      <p:sp>
        <p:nvSpPr>
          <p:cNvPr id="105" name="TextBox 104"/>
          <p:cNvSpPr txBox="1"/>
          <p:nvPr/>
        </p:nvSpPr>
        <p:spPr>
          <a:xfrm rot="16200000">
            <a:off x="4110792" y="5338684"/>
            <a:ext cx="1471612" cy="30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4</a:t>
            </a:r>
          </a:p>
        </p:txBody>
      </p:sp>
      <p:sp>
        <p:nvSpPr>
          <p:cNvPr id="106" name="TextBox 105"/>
          <p:cNvSpPr txBox="1"/>
          <p:nvPr/>
        </p:nvSpPr>
        <p:spPr>
          <a:xfrm rot="16200000">
            <a:off x="4640224"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20</a:t>
            </a:r>
          </a:p>
        </p:txBody>
      </p:sp>
      <p:sp>
        <p:nvSpPr>
          <p:cNvPr id="107" name="TextBox 106"/>
          <p:cNvSpPr txBox="1"/>
          <p:nvPr/>
        </p:nvSpPr>
        <p:spPr>
          <a:xfrm rot="16200000">
            <a:off x="5185530" y="5338684"/>
            <a:ext cx="1471612" cy="306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5</a:t>
            </a:r>
          </a:p>
        </p:txBody>
      </p:sp>
      <p:sp>
        <p:nvSpPr>
          <p:cNvPr id="108" name="TextBox 107"/>
          <p:cNvSpPr txBox="1"/>
          <p:nvPr/>
        </p:nvSpPr>
        <p:spPr>
          <a:xfrm rot="16200000">
            <a:off x="5714961"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21</a:t>
            </a:r>
          </a:p>
        </p:txBody>
      </p:sp>
      <p:sp>
        <p:nvSpPr>
          <p:cNvPr id="109" name="TextBox 108"/>
          <p:cNvSpPr txBox="1"/>
          <p:nvPr/>
        </p:nvSpPr>
        <p:spPr>
          <a:xfrm rot="16200000">
            <a:off x="6261061"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6</a:t>
            </a:r>
          </a:p>
        </p:txBody>
      </p:sp>
      <p:sp>
        <p:nvSpPr>
          <p:cNvPr id="110" name="TextBox 109"/>
          <p:cNvSpPr txBox="1"/>
          <p:nvPr/>
        </p:nvSpPr>
        <p:spPr>
          <a:xfrm rot="16200000">
            <a:off x="6789699"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22</a:t>
            </a:r>
          </a:p>
        </p:txBody>
      </p:sp>
      <p:sp>
        <p:nvSpPr>
          <p:cNvPr id="111" name="TextBox 110"/>
          <p:cNvSpPr txBox="1"/>
          <p:nvPr/>
        </p:nvSpPr>
        <p:spPr>
          <a:xfrm rot="16200000">
            <a:off x="7321511"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7</a:t>
            </a:r>
          </a:p>
        </p:txBody>
      </p:sp>
      <p:sp>
        <p:nvSpPr>
          <p:cNvPr id="112" name="TextBox 111"/>
          <p:cNvSpPr txBox="1"/>
          <p:nvPr/>
        </p:nvSpPr>
        <p:spPr>
          <a:xfrm rot="16200000">
            <a:off x="7851736"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23</a:t>
            </a:r>
          </a:p>
        </p:txBody>
      </p:sp>
      <p:sp>
        <p:nvSpPr>
          <p:cNvPr id="113" name="TextBox 158"/>
          <p:cNvSpPr txBox="1">
            <a:spLocks noChangeArrowheads="1"/>
          </p:cNvSpPr>
          <p:nvPr/>
        </p:nvSpPr>
        <p:spPr bwMode="auto">
          <a:xfrm>
            <a:off x="4541004" y="4106784"/>
            <a:ext cx="1173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4</a:t>
            </a:r>
          </a:p>
        </p:txBody>
      </p:sp>
      <p:sp>
        <p:nvSpPr>
          <p:cNvPr id="114" name="TextBox 159"/>
          <p:cNvSpPr txBox="1">
            <a:spLocks noChangeArrowheads="1"/>
          </p:cNvSpPr>
          <p:nvPr/>
        </p:nvSpPr>
        <p:spPr bwMode="auto">
          <a:xfrm>
            <a:off x="5641142" y="4125834"/>
            <a:ext cx="11747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5</a:t>
            </a:r>
          </a:p>
        </p:txBody>
      </p:sp>
      <p:sp>
        <p:nvSpPr>
          <p:cNvPr id="115" name="TextBox 160"/>
          <p:cNvSpPr txBox="1">
            <a:spLocks noChangeArrowheads="1"/>
          </p:cNvSpPr>
          <p:nvPr/>
        </p:nvSpPr>
        <p:spPr bwMode="auto">
          <a:xfrm>
            <a:off x="7746167" y="4117897"/>
            <a:ext cx="1174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7</a:t>
            </a:r>
          </a:p>
        </p:txBody>
      </p:sp>
      <p:sp>
        <p:nvSpPr>
          <p:cNvPr id="116" name="TextBox 161"/>
          <p:cNvSpPr txBox="1">
            <a:spLocks noChangeArrowheads="1"/>
          </p:cNvSpPr>
          <p:nvPr/>
        </p:nvSpPr>
        <p:spPr bwMode="auto">
          <a:xfrm>
            <a:off x="6682542" y="4136947"/>
            <a:ext cx="1174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6</a:t>
            </a:r>
          </a:p>
        </p:txBody>
      </p:sp>
    </p:spTree>
    <p:extLst>
      <p:ext uri="{BB962C8B-B14F-4D97-AF65-F5344CB8AC3E}">
        <p14:creationId xmlns:p14="http://schemas.microsoft.com/office/powerpoint/2010/main" val="58986219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11125" y="152400"/>
            <a:ext cx="8229600" cy="496888"/>
          </a:xfrm>
        </p:spPr>
        <p:txBody>
          <a:bodyPr/>
          <a:lstStyle/>
          <a:p>
            <a:pPr eaLnBrk="1" hangingPunct="1"/>
            <a:r>
              <a:rPr lang="en-US" b="1" dirty="0" smtClean="0">
                <a:latin typeface="Arial Black" charset="0"/>
              </a:rPr>
              <a:t>Instructions Test 2 </a:t>
            </a:r>
            <a:endParaRPr lang="en-US" b="1" dirty="0">
              <a:latin typeface="Arial Black" charset="0"/>
            </a:endParaRPr>
          </a:p>
        </p:txBody>
      </p:sp>
      <p:sp>
        <p:nvSpPr>
          <p:cNvPr id="6146" name="Content Placeholder 2"/>
          <p:cNvSpPr>
            <a:spLocks noGrp="1"/>
          </p:cNvSpPr>
          <p:nvPr>
            <p:ph idx="1"/>
          </p:nvPr>
        </p:nvSpPr>
        <p:spPr>
          <a:xfrm>
            <a:off x="111125" y="718550"/>
            <a:ext cx="8747125" cy="7850352"/>
          </a:xfrm>
        </p:spPr>
        <p:txBody>
          <a:bodyPr/>
          <a:lstStyle/>
          <a:p>
            <a:pPr marL="684212" lvl="2" indent="0" eaLnBrk="1" hangingPunct="1">
              <a:buNone/>
              <a:defRPr/>
            </a:pPr>
            <a:endParaRPr lang="en-US" sz="2400" dirty="0" smtClean="0">
              <a:solidFill>
                <a:schemeClr val="tx1"/>
              </a:solidFill>
              <a:latin typeface="Arial" charset="0"/>
              <a:cs typeface="Arial" charset="0"/>
            </a:endParaRPr>
          </a:p>
          <a:p>
            <a:pPr marL="684212" lvl="2" indent="0" eaLnBrk="1" hangingPunct="1">
              <a:buNone/>
              <a:defRPr/>
            </a:pPr>
            <a:r>
              <a:rPr lang="en-US" sz="2400" dirty="0" smtClean="0">
                <a:solidFill>
                  <a:schemeClr val="tx1"/>
                </a:solidFill>
                <a:latin typeface="Arial" charset="0"/>
                <a:cs typeface="Arial" charset="0"/>
              </a:rPr>
              <a:t>What </a:t>
            </a:r>
            <a:r>
              <a:rPr lang="en-US" sz="2400" dirty="0">
                <a:solidFill>
                  <a:schemeClr val="tx1"/>
                </a:solidFill>
                <a:latin typeface="Arial" charset="0"/>
                <a:cs typeface="Arial" charset="0"/>
              </a:rPr>
              <a:t>happens if I </a:t>
            </a:r>
            <a:r>
              <a:rPr lang="en-US" sz="2400" dirty="0" smtClean="0">
                <a:solidFill>
                  <a:schemeClr val="tx1"/>
                </a:solidFill>
                <a:latin typeface="Arial" charset="0"/>
                <a:cs typeface="Arial" charset="0"/>
              </a:rPr>
              <a:t>use hyper </a:t>
            </a:r>
            <a:r>
              <a:rPr lang="en-US" sz="2400" dirty="0">
                <a:solidFill>
                  <a:schemeClr val="tx1"/>
                </a:solidFill>
                <a:latin typeface="Arial" charset="0"/>
                <a:cs typeface="Arial" charset="0"/>
              </a:rPr>
              <a:t>threading on an unpacked node</a:t>
            </a:r>
            <a:r>
              <a:rPr lang="en-US" sz="2400" dirty="0" smtClean="0">
                <a:solidFill>
                  <a:schemeClr val="tx1"/>
                </a:solidFill>
                <a:latin typeface="Arial" charset="0"/>
                <a:cs typeface="Arial" charset="0"/>
              </a:rPr>
              <a:t>?</a:t>
            </a: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r>
              <a:rPr lang="en-US" sz="2400" dirty="0" smtClean="0">
                <a:solidFill>
                  <a:schemeClr val="tx1"/>
                </a:solidFill>
                <a:latin typeface="Arial" charset="0"/>
                <a:cs typeface="Arial" charset="0"/>
              </a:rPr>
              <a:t> Here </a:t>
            </a:r>
            <a:r>
              <a:rPr lang="en-US" sz="2400" dirty="0">
                <a:solidFill>
                  <a:schemeClr val="tx1"/>
                </a:solidFill>
                <a:latin typeface="Arial" charset="0"/>
                <a:cs typeface="Arial" charset="0"/>
              </a:rPr>
              <a:t>we will look at the effect of the </a:t>
            </a:r>
            <a:r>
              <a:rPr lang="en-US" sz="2400" dirty="0" smtClean="0">
                <a:solidFill>
                  <a:schemeClr val="tx1"/>
                </a:solidFill>
                <a:latin typeface="Arial" charset="0"/>
                <a:cs typeface="Arial" charset="0"/>
              </a:rPr>
              <a:t>core </a:t>
            </a:r>
            <a:r>
              <a:rPr lang="en-US" sz="2400" dirty="0">
                <a:solidFill>
                  <a:schemeClr val="tx1"/>
                </a:solidFill>
                <a:latin typeface="Arial" charset="0"/>
                <a:cs typeface="Arial" charset="0"/>
              </a:rPr>
              <a:t>affinity </a:t>
            </a:r>
            <a:r>
              <a:rPr lang="en-US" sz="2400" dirty="0" err="1">
                <a:solidFill>
                  <a:schemeClr val="tx1"/>
                </a:solidFill>
                <a:latin typeface="Arial" charset="0"/>
                <a:cs typeface="Arial" charset="0"/>
              </a:rPr>
              <a:t>aprun</a:t>
            </a:r>
            <a:r>
              <a:rPr lang="en-US" sz="2400" dirty="0">
                <a:solidFill>
                  <a:schemeClr val="tx1"/>
                </a:solidFill>
                <a:latin typeface="Arial" charset="0"/>
                <a:cs typeface="Arial" charset="0"/>
              </a:rPr>
              <a:t> </a:t>
            </a:r>
            <a:r>
              <a:rPr lang="en-US" sz="2400" dirty="0" smtClean="0">
                <a:solidFill>
                  <a:schemeClr val="tx1"/>
                </a:solidFill>
                <a:latin typeface="Arial" charset="0"/>
                <a:cs typeface="Arial" charset="0"/>
              </a:rPr>
              <a:t>option, cc. </a:t>
            </a:r>
          </a:p>
          <a:p>
            <a:pPr marL="684212" lvl="2" indent="0" eaLnBrk="1" hangingPunct="1">
              <a:buNone/>
              <a:defRPr/>
            </a:pPr>
            <a:r>
              <a:rPr lang="en-US" sz="2400" dirty="0" smtClean="0">
                <a:solidFill>
                  <a:schemeClr val="tx1"/>
                </a:solidFill>
                <a:latin typeface="Arial" charset="0"/>
                <a:cs typeface="Arial" charset="0"/>
              </a:rPr>
              <a:t>-cc enables </a:t>
            </a:r>
            <a:r>
              <a:rPr lang="en-US" sz="2400" dirty="0">
                <a:solidFill>
                  <a:schemeClr val="tx1"/>
                </a:solidFill>
                <a:latin typeface="Arial" charset="0"/>
                <a:cs typeface="Arial" charset="0"/>
              </a:rPr>
              <a:t>you to bind a </a:t>
            </a:r>
            <a:r>
              <a:rPr lang="en-US" sz="2400" dirty="0" smtClean="0">
                <a:solidFill>
                  <a:schemeClr val="tx1"/>
                </a:solidFill>
                <a:latin typeface="Arial" charset="0"/>
                <a:cs typeface="Arial" charset="0"/>
              </a:rPr>
              <a:t>processing element (</a:t>
            </a:r>
            <a:r>
              <a:rPr lang="en-US" sz="2400" dirty="0" err="1" smtClean="0">
                <a:solidFill>
                  <a:schemeClr val="tx1"/>
                </a:solidFill>
                <a:latin typeface="Arial" charset="0"/>
                <a:cs typeface="Arial" charset="0"/>
              </a:rPr>
              <a:t>pe</a:t>
            </a:r>
            <a:r>
              <a:rPr lang="en-US" sz="2400" dirty="0" smtClean="0">
                <a:solidFill>
                  <a:schemeClr val="tx1"/>
                </a:solidFill>
                <a:latin typeface="Arial" charset="0"/>
                <a:cs typeface="Arial" charset="0"/>
              </a:rPr>
              <a:t>) to </a:t>
            </a:r>
            <a:r>
              <a:rPr lang="en-US" sz="2400" dirty="0">
                <a:solidFill>
                  <a:schemeClr val="tx1"/>
                </a:solidFill>
                <a:latin typeface="Arial" charset="0"/>
                <a:cs typeface="Arial" charset="0"/>
              </a:rPr>
              <a:t>a particular CPU or a subset of CPUs on a node in a controlled manner. </a:t>
            </a:r>
            <a:endParaRPr lang="en-US" sz="2400" dirty="0" smtClean="0">
              <a:solidFill>
                <a:schemeClr val="tx1"/>
              </a:solidFill>
              <a:latin typeface="Arial" charset="0"/>
              <a:cs typeface="Arial" charset="0"/>
            </a:endParaRPr>
          </a:p>
          <a:p>
            <a:pPr marL="684212" lvl="2" indent="0" eaLnBrk="1" hangingPunct="1">
              <a:buNone/>
              <a:defRPr/>
            </a:pPr>
            <a:endParaRPr lang="en-US" sz="2400" dirty="0" smtClean="0">
              <a:solidFill>
                <a:schemeClr val="tx1"/>
              </a:solidFill>
              <a:latin typeface="Arial" charset="0"/>
              <a:cs typeface="Arial" charset="0"/>
            </a:endParaRPr>
          </a:p>
          <a:p>
            <a:pPr marL="684212" lvl="2" indent="0" eaLnBrk="1" hangingPunct="1">
              <a:buNone/>
              <a:defRPr/>
            </a:pPr>
            <a:r>
              <a:rPr lang="en-US" sz="2400" dirty="0" smtClean="0">
                <a:solidFill>
                  <a:schemeClr val="tx1"/>
                </a:solidFill>
                <a:latin typeface="Arial" charset="0"/>
                <a:cs typeface="Arial" charset="0"/>
              </a:rPr>
              <a:t>To get the details: </a:t>
            </a:r>
          </a:p>
          <a:p>
            <a:pPr marL="684212" lvl="2" indent="0" eaLnBrk="1" hangingPunct="1">
              <a:buNone/>
              <a:defRPr/>
            </a:pPr>
            <a:r>
              <a:rPr lang="en-US" sz="2400" dirty="0" smtClean="0">
                <a:solidFill>
                  <a:schemeClr val="tx1"/>
                </a:solidFill>
                <a:latin typeface="Arial" charset="0"/>
                <a:cs typeface="Arial" charset="0"/>
              </a:rPr>
              <a:t>%man </a:t>
            </a:r>
            <a:r>
              <a:rPr lang="en-US" sz="2400" dirty="0" err="1" smtClean="0">
                <a:solidFill>
                  <a:schemeClr val="tx1"/>
                </a:solidFill>
                <a:latin typeface="Arial" charset="0"/>
                <a:cs typeface="Arial" charset="0"/>
              </a:rPr>
              <a:t>aprun</a:t>
            </a:r>
            <a:r>
              <a:rPr lang="en-US" sz="2400" dirty="0" smtClean="0">
                <a:solidFill>
                  <a:schemeClr val="tx1"/>
                </a:solidFill>
                <a:latin typeface="Arial" charset="0"/>
                <a:cs typeface="Arial" charset="0"/>
              </a:rPr>
              <a:t> </a:t>
            </a:r>
            <a:endParaRPr lang="en-US" sz="2400" dirty="0">
              <a:solidFill>
                <a:schemeClr val="tx1"/>
              </a:solidFill>
              <a:latin typeface="Arial" charset="0"/>
              <a:cs typeface="Arial" charset="0"/>
            </a:endParaRPr>
          </a:p>
          <a:p>
            <a:pPr marL="684212" lvl="2" indent="0" eaLnBrk="1" hangingPunct="1">
              <a:buNone/>
              <a:defRPr/>
            </a:pPr>
            <a:endParaRPr lang="en-US" sz="2400" dirty="0" smtClean="0">
              <a:solidFill>
                <a:schemeClr val="tx1"/>
              </a:solidFill>
              <a:latin typeface="Arial" charset="0"/>
              <a:cs typeface="Arial" charset="0"/>
            </a:endParaRPr>
          </a:p>
          <a:p>
            <a:pPr marL="684212" lvl="2" indent="0" eaLnBrk="1" hangingPunct="1">
              <a:buNone/>
              <a:defRPr/>
            </a:pPr>
            <a:r>
              <a:rPr lang="en-US" sz="2400" dirty="0" smtClean="0">
                <a:solidFill>
                  <a:schemeClr val="tx1"/>
                </a:solidFill>
                <a:latin typeface="Arial" charset="0"/>
                <a:cs typeface="Arial" charset="0"/>
              </a:rPr>
              <a:t> </a:t>
            </a:r>
            <a:endParaRPr lang="en-US" sz="2400" dirty="0">
              <a:solidFill>
                <a:schemeClr val="tx1"/>
              </a:solidFill>
              <a:latin typeface="Arial" charset="0"/>
              <a:cs typeface="Arial" charset="0"/>
            </a:endParaRPr>
          </a:p>
          <a:p>
            <a:pPr marL="684212" lvl="2" indent="0" eaLnBrk="1" hangingPunct="1">
              <a:buNone/>
              <a:defRPr/>
            </a:pPr>
            <a:endParaRPr lang="en-US" sz="2400" dirty="0" smtClean="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is-IS" sz="2400" dirty="0" smtClean="0">
              <a:solidFill>
                <a:schemeClr val="tx1"/>
              </a:solidFill>
              <a:latin typeface="Arial" charset="0"/>
              <a:cs typeface="Arial" charset="0"/>
            </a:endParaRPr>
          </a:p>
        </p:txBody>
      </p:sp>
    </p:spTree>
    <p:extLst>
      <p:ext uri="{BB962C8B-B14F-4D97-AF65-F5344CB8AC3E}">
        <p14:creationId xmlns:p14="http://schemas.microsoft.com/office/powerpoint/2010/main" val="400464420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11125" y="152400"/>
            <a:ext cx="8229600" cy="496888"/>
          </a:xfrm>
        </p:spPr>
        <p:txBody>
          <a:bodyPr/>
          <a:lstStyle/>
          <a:p>
            <a:pPr eaLnBrk="1" hangingPunct="1"/>
            <a:r>
              <a:rPr lang="en-US" b="1" dirty="0" smtClean="0">
                <a:latin typeface="Arial Black" charset="0"/>
              </a:rPr>
              <a:t>Instructions Test 2 </a:t>
            </a:r>
            <a:endParaRPr lang="en-US" b="1" dirty="0">
              <a:latin typeface="Arial Black" charset="0"/>
            </a:endParaRPr>
          </a:p>
        </p:txBody>
      </p:sp>
      <p:sp>
        <p:nvSpPr>
          <p:cNvPr id="6146" name="Content Placeholder 2"/>
          <p:cNvSpPr>
            <a:spLocks noGrp="1"/>
          </p:cNvSpPr>
          <p:nvPr>
            <p:ph idx="1"/>
          </p:nvPr>
        </p:nvSpPr>
        <p:spPr>
          <a:xfrm>
            <a:off x="111125" y="718550"/>
            <a:ext cx="8747125" cy="3475823"/>
          </a:xfrm>
        </p:spPr>
        <p:txBody>
          <a:bodyPr/>
          <a:lstStyle/>
          <a:p>
            <a:pPr marL="684212" lvl="2" indent="0" eaLnBrk="1" hangingPunct="1">
              <a:buNone/>
              <a:defRPr/>
            </a:pPr>
            <a:r>
              <a:rPr lang="en-US" sz="2400" dirty="0" smtClean="0">
                <a:solidFill>
                  <a:schemeClr val="tx1"/>
                </a:solidFill>
                <a:latin typeface="Arial" charset="0"/>
                <a:cs typeface="Arial" charset="0"/>
              </a:rPr>
              <a:t>Lets look at the default cc behavior</a:t>
            </a:r>
            <a:endParaRPr lang="en-US" sz="2400" dirty="0">
              <a:solidFill>
                <a:schemeClr val="tx1"/>
              </a:solidFill>
              <a:latin typeface="Arial" charset="0"/>
              <a:cs typeface="Arial" charset="0"/>
            </a:endParaRPr>
          </a:p>
          <a:p>
            <a:pPr marL="684212" lvl="2" indent="0" eaLnBrk="1" hangingPunct="1">
              <a:buNone/>
              <a:defRPr/>
            </a:pPr>
            <a:r>
              <a:rPr lang="en-US" sz="2400" dirty="0" smtClean="0">
                <a:solidFill>
                  <a:schemeClr val="tx1"/>
                </a:solidFill>
                <a:latin typeface="Arial" charset="0"/>
                <a:cs typeface="Arial" charset="0"/>
              </a:rPr>
              <a:t>Try </a:t>
            </a:r>
            <a:r>
              <a:rPr lang="en-US" sz="2400" dirty="0">
                <a:solidFill>
                  <a:schemeClr val="tx1"/>
                </a:solidFill>
                <a:latin typeface="Arial" charset="0"/>
                <a:cs typeface="Arial" charset="0"/>
              </a:rPr>
              <a:t>% </a:t>
            </a:r>
            <a:r>
              <a:rPr lang="en-US" sz="2400" dirty="0" err="1">
                <a:solidFill>
                  <a:schemeClr val="tx1"/>
                </a:solidFill>
                <a:latin typeface="Arial" charset="0"/>
                <a:cs typeface="Arial" charset="0"/>
              </a:rPr>
              <a:t>aprun</a:t>
            </a:r>
            <a:r>
              <a:rPr lang="en-US" sz="2400" dirty="0">
                <a:solidFill>
                  <a:schemeClr val="tx1"/>
                </a:solidFill>
                <a:latin typeface="Arial" charset="0"/>
                <a:cs typeface="Arial" charset="0"/>
              </a:rPr>
              <a:t> –n 4 –j2 ./</a:t>
            </a:r>
            <a:r>
              <a:rPr lang="en-US" sz="2400" dirty="0" err="1">
                <a:solidFill>
                  <a:schemeClr val="tx1"/>
                </a:solidFill>
                <a:latin typeface="Arial" charset="0"/>
                <a:cs typeface="Arial" charset="0"/>
              </a:rPr>
              <a:t>a.out</a:t>
            </a:r>
            <a:r>
              <a:rPr lang="en-US" sz="2400" dirty="0">
                <a:solidFill>
                  <a:schemeClr val="tx1"/>
                </a:solidFill>
                <a:latin typeface="Arial" charset="0"/>
                <a:cs typeface="Arial" charset="0"/>
              </a:rPr>
              <a:t> </a:t>
            </a:r>
          </a:p>
          <a:p>
            <a:pPr marL="684212" lvl="2" indent="0" eaLnBrk="1" hangingPunct="1">
              <a:buNone/>
              <a:defRPr/>
            </a:pPr>
            <a:endParaRPr lang="en-US" sz="2400" dirty="0" smtClean="0">
              <a:solidFill>
                <a:schemeClr val="tx1"/>
              </a:solidFill>
              <a:latin typeface="Arial" charset="0"/>
              <a:cs typeface="Arial" charset="0"/>
            </a:endParaRPr>
          </a:p>
          <a:p>
            <a:pPr marL="684212" lvl="2" indent="0" eaLnBrk="1" hangingPunct="1">
              <a:buNone/>
              <a:defRPr/>
            </a:pPr>
            <a:endParaRPr lang="en-US" sz="2400" dirty="0" smtClean="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is-IS" sz="2400" dirty="0" smtClean="0">
              <a:solidFill>
                <a:schemeClr val="tx1"/>
              </a:solidFill>
              <a:latin typeface="Arial" charset="0"/>
              <a:cs typeface="Arial" charset="0"/>
            </a:endParaRPr>
          </a:p>
        </p:txBody>
      </p:sp>
      <p:sp>
        <p:nvSpPr>
          <p:cNvPr id="4" name="Rounded Rectangle 3"/>
          <p:cNvSpPr/>
          <p:nvPr/>
        </p:nvSpPr>
        <p:spPr>
          <a:xfrm>
            <a:off x="105529" y="3697209"/>
            <a:ext cx="8958263" cy="3197225"/>
          </a:xfrm>
          <a:prstGeom prst="roundRect">
            <a:avLst/>
          </a:prstGeom>
          <a:solidFill>
            <a:srgbClr val="7F7F7F"/>
          </a:solidFill>
          <a:ln w="19050" cmpd="sng">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 name="TextBox 18"/>
          <p:cNvSpPr txBox="1">
            <a:spLocks noChangeArrowheads="1"/>
          </p:cNvSpPr>
          <p:nvPr/>
        </p:nvSpPr>
        <p:spPr bwMode="auto">
          <a:xfrm>
            <a:off x="462717" y="6424534"/>
            <a:ext cx="82311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FFFFFF"/>
                </a:solidFill>
              </a:rPr>
              <a:t>L3 Cache</a:t>
            </a:r>
          </a:p>
        </p:txBody>
      </p:sp>
      <p:grpSp>
        <p:nvGrpSpPr>
          <p:cNvPr id="6" name="Group 219"/>
          <p:cNvGrpSpPr>
            <a:grpSpLocks/>
          </p:cNvGrpSpPr>
          <p:nvPr/>
        </p:nvGrpSpPr>
        <p:grpSpPr bwMode="auto">
          <a:xfrm>
            <a:off x="7801729" y="4000422"/>
            <a:ext cx="1004888" cy="2378075"/>
            <a:chOff x="401977" y="562169"/>
            <a:chExt cx="1005840" cy="2468880"/>
          </a:xfrm>
        </p:grpSpPr>
        <p:sp>
          <p:nvSpPr>
            <p:cNvPr id="7" name="Rounded Rectangle 6"/>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ounded Rectangle 7"/>
            <p:cNvSpPr/>
            <p:nvPr/>
          </p:nvSpPr>
          <p:spPr>
            <a:xfrm>
              <a:off x="457593" y="2325655"/>
              <a:ext cx="913677"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TextBox 223"/>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10" name="Rounded Rectangle 9"/>
            <p:cNvSpPr/>
            <p:nvPr/>
          </p:nvSpPr>
          <p:spPr>
            <a:xfrm>
              <a:off x="457593" y="2661871"/>
              <a:ext cx="913677"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TextBox 225"/>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2" name="Group 233"/>
          <p:cNvGrpSpPr>
            <a:grpSpLocks/>
          </p:cNvGrpSpPr>
          <p:nvPr/>
        </p:nvGrpSpPr>
        <p:grpSpPr bwMode="auto">
          <a:xfrm>
            <a:off x="6731754" y="4000422"/>
            <a:ext cx="1004888" cy="2378075"/>
            <a:chOff x="401977" y="562169"/>
            <a:chExt cx="1005840" cy="2468880"/>
          </a:xfrm>
        </p:grpSpPr>
        <p:sp>
          <p:nvSpPr>
            <p:cNvPr id="13" name="Rounded Rectangle 12"/>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ounded Rectangle 13"/>
            <p:cNvSpPr/>
            <p:nvPr/>
          </p:nvSpPr>
          <p:spPr>
            <a:xfrm>
              <a:off x="457593" y="2325655"/>
              <a:ext cx="913677"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TextBox 237"/>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16" name="Rounded Rectangle 15"/>
            <p:cNvSpPr/>
            <p:nvPr/>
          </p:nvSpPr>
          <p:spPr>
            <a:xfrm>
              <a:off x="457593" y="2661871"/>
              <a:ext cx="913677"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TextBox 239"/>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8" name="Group 240"/>
          <p:cNvGrpSpPr>
            <a:grpSpLocks/>
          </p:cNvGrpSpPr>
          <p:nvPr/>
        </p:nvGrpSpPr>
        <p:grpSpPr bwMode="auto">
          <a:xfrm>
            <a:off x="5660192" y="4000422"/>
            <a:ext cx="1006475" cy="2378075"/>
            <a:chOff x="401977" y="562169"/>
            <a:chExt cx="1005840" cy="2468880"/>
          </a:xfrm>
        </p:grpSpPr>
        <p:sp>
          <p:nvSpPr>
            <p:cNvPr id="19" name="Rounded Rectangle 18"/>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 name="Rounded Rectangle 19"/>
            <p:cNvSpPr/>
            <p:nvPr/>
          </p:nvSpPr>
          <p:spPr>
            <a:xfrm>
              <a:off x="457504" y="2325655"/>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 name="TextBox 244"/>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2" name="Rounded Rectangle 21"/>
            <p:cNvSpPr/>
            <p:nvPr/>
          </p:nvSpPr>
          <p:spPr>
            <a:xfrm>
              <a:off x="457504" y="2661871"/>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 name="TextBox 246"/>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24" name="Group 247"/>
          <p:cNvGrpSpPr>
            <a:grpSpLocks/>
          </p:cNvGrpSpPr>
          <p:nvPr/>
        </p:nvGrpSpPr>
        <p:grpSpPr bwMode="auto">
          <a:xfrm>
            <a:off x="4590217" y="4000422"/>
            <a:ext cx="1006475" cy="2378075"/>
            <a:chOff x="401977" y="562169"/>
            <a:chExt cx="1005840" cy="2468880"/>
          </a:xfrm>
        </p:grpSpPr>
        <p:sp>
          <p:nvSpPr>
            <p:cNvPr id="25" name="Rounded Rectangle 24"/>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Rounded Rectangle 25"/>
            <p:cNvSpPr/>
            <p:nvPr/>
          </p:nvSpPr>
          <p:spPr>
            <a:xfrm>
              <a:off x="457504" y="2325655"/>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 name="TextBox 251"/>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8" name="Rounded Rectangle 27"/>
            <p:cNvSpPr/>
            <p:nvPr/>
          </p:nvSpPr>
          <p:spPr>
            <a:xfrm>
              <a:off x="457504" y="2661871"/>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 name="TextBox 253"/>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30" name="Group 254"/>
          <p:cNvGrpSpPr>
            <a:grpSpLocks/>
          </p:cNvGrpSpPr>
          <p:nvPr/>
        </p:nvGrpSpPr>
        <p:grpSpPr bwMode="auto">
          <a:xfrm>
            <a:off x="3520242" y="4000422"/>
            <a:ext cx="1006475" cy="2378075"/>
            <a:chOff x="401977" y="562169"/>
            <a:chExt cx="1005840" cy="2468880"/>
          </a:xfrm>
        </p:grpSpPr>
        <p:sp>
          <p:nvSpPr>
            <p:cNvPr id="31" name="Rounded Rectangle 30"/>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Rounded Rectangle 31"/>
            <p:cNvSpPr/>
            <p:nvPr/>
          </p:nvSpPr>
          <p:spPr>
            <a:xfrm>
              <a:off x="457504" y="2325655"/>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 name="TextBox 258"/>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34" name="Rounded Rectangle 33"/>
            <p:cNvSpPr/>
            <p:nvPr/>
          </p:nvSpPr>
          <p:spPr>
            <a:xfrm>
              <a:off x="457504" y="2661871"/>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 name="TextBox 260"/>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36" name="Group 261"/>
          <p:cNvGrpSpPr>
            <a:grpSpLocks/>
          </p:cNvGrpSpPr>
          <p:nvPr/>
        </p:nvGrpSpPr>
        <p:grpSpPr bwMode="auto">
          <a:xfrm>
            <a:off x="2450267" y="4000422"/>
            <a:ext cx="1004887" cy="2378075"/>
            <a:chOff x="401977" y="562169"/>
            <a:chExt cx="1005840" cy="2468880"/>
          </a:xfrm>
        </p:grpSpPr>
        <p:sp>
          <p:nvSpPr>
            <p:cNvPr id="37" name="Rounded Rectangle 36"/>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 name="Rounded Rectangle 37"/>
            <p:cNvSpPr/>
            <p:nvPr/>
          </p:nvSpPr>
          <p:spPr>
            <a:xfrm>
              <a:off x="457592" y="2325655"/>
              <a:ext cx="913679"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9" name="TextBox 265"/>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40" name="Rounded Rectangle 39"/>
            <p:cNvSpPr/>
            <p:nvPr/>
          </p:nvSpPr>
          <p:spPr>
            <a:xfrm>
              <a:off x="457592" y="2661871"/>
              <a:ext cx="913679"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1" name="TextBox 267"/>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42" name="Group 268"/>
          <p:cNvGrpSpPr>
            <a:grpSpLocks/>
          </p:cNvGrpSpPr>
          <p:nvPr/>
        </p:nvGrpSpPr>
        <p:grpSpPr bwMode="auto">
          <a:xfrm>
            <a:off x="1380292" y="4000422"/>
            <a:ext cx="1004887" cy="2378075"/>
            <a:chOff x="401977" y="562169"/>
            <a:chExt cx="1005840" cy="2468880"/>
          </a:xfrm>
        </p:grpSpPr>
        <p:sp>
          <p:nvSpPr>
            <p:cNvPr id="43" name="Rounded Rectangle 42"/>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 name="Rounded Rectangle 43"/>
            <p:cNvSpPr/>
            <p:nvPr/>
          </p:nvSpPr>
          <p:spPr>
            <a:xfrm>
              <a:off x="457592" y="2325655"/>
              <a:ext cx="913679"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 name="TextBox 272"/>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46" name="Rounded Rectangle 45"/>
            <p:cNvSpPr/>
            <p:nvPr/>
          </p:nvSpPr>
          <p:spPr>
            <a:xfrm>
              <a:off x="457592" y="2661871"/>
              <a:ext cx="913679"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7" name="TextBox 274"/>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48" name="Group 275"/>
          <p:cNvGrpSpPr>
            <a:grpSpLocks/>
          </p:cNvGrpSpPr>
          <p:nvPr/>
        </p:nvGrpSpPr>
        <p:grpSpPr bwMode="auto">
          <a:xfrm>
            <a:off x="205542" y="4000422"/>
            <a:ext cx="1174750" cy="2378075"/>
            <a:chOff x="298728" y="562169"/>
            <a:chExt cx="1174634" cy="2468880"/>
          </a:xfrm>
        </p:grpSpPr>
        <p:sp>
          <p:nvSpPr>
            <p:cNvPr id="49" name="Rounded Rectangle 48"/>
            <p:cNvSpPr/>
            <p:nvPr/>
          </p:nvSpPr>
          <p:spPr>
            <a:xfrm>
              <a:off x="401905" y="562169"/>
              <a:ext cx="1006376"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 name="TextBox 277"/>
            <p:cNvSpPr txBox="1">
              <a:spLocks noChangeArrowheads="1"/>
            </p:cNvSpPr>
            <p:nvPr/>
          </p:nvSpPr>
          <p:spPr bwMode="auto">
            <a:xfrm>
              <a:off x="298728" y="683458"/>
              <a:ext cx="1174634" cy="543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dirty="0"/>
                <a:t>Physical Core 0</a:t>
              </a:r>
            </a:p>
          </p:txBody>
        </p:sp>
        <p:sp>
          <p:nvSpPr>
            <p:cNvPr id="51" name="Rounded Rectangle 50"/>
            <p:cNvSpPr/>
            <p:nvPr/>
          </p:nvSpPr>
          <p:spPr>
            <a:xfrm>
              <a:off x="457462" y="2325655"/>
              <a:ext cx="914310"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2" name="TextBox 279"/>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53" name="Rounded Rectangle 52"/>
            <p:cNvSpPr/>
            <p:nvPr/>
          </p:nvSpPr>
          <p:spPr>
            <a:xfrm>
              <a:off x="457462" y="2661871"/>
              <a:ext cx="914310"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 name="TextBox 281"/>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sp>
        <p:nvSpPr>
          <p:cNvPr id="55" name="TextBox 54"/>
          <p:cNvSpPr txBox="1"/>
          <p:nvPr/>
        </p:nvSpPr>
        <p:spPr>
          <a:xfrm rot="16200000">
            <a:off x="346036" y="5337890"/>
            <a:ext cx="1471612" cy="307975"/>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a:defRPr/>
            </a:pPr>
            <a:r>
              <a:rPr lang="en-US" sz="1400" dirty="0"/>
              <a:t>Logical Core 16</a:t>
            </a:r>
          </a:p>
        </p:txBody>
      </p:sp>
      <p:sp>
        <p:nvSpPr>
          <p:cNvPr id="56" name="TextBox 55"/>
          <p:cNvSpPr txBox="1"/>
          <p:nvPr/>
        </p:nvSpPr>
        <p:spPr>
          <a:xfrm rot="16200000">
            <a:off x="-182601" y="5337890"/>
            <a:ext cx="1471612" cy="307975"/>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a:defRPr/>
            </a:pPr>
            <a:r>
              <a:rPr lang="en-US" sz="1400" dirty="0"/>
              <a:t>Logical Core 0</a:t>
            </a:r>
          </a:p>
        </p:txBody>
      </p:sp>
      <p:sp>
        <p:nvSpPr>
          <p:cNvPr id="57" name="TextBox 139"/>
          <p:cNvSpPr txBox="1">
            <a:spLocks noChangeArrowheads="1"/>
          </p:cNvSpPr>
          <p:nvPr/>
        </p:nvSpPr>
        <p:spPr bwMode="auto">
          <a:xfrm>
            <a:off x="1307267" y="4122659"/>
            <a:ext cx="117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1</a:t>
            </a:r>
          </a:p>
        </p:txBody>
      </p:sp>
      <p:sp>
        <p:nvSpPr>
          <p:cNvPr id="58" name="TextBox 57"/>
          <p:cNvSpPr txBox="1"/>
          <p:nvPr/>
        </p:nvSpPr>
        <p:spPr>
          <a:xfrm rot="16200000">
            <a:off x="1419980" y="5329159"/>
            <a:ext cx="1473200"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17</a:t>
            </a:r>
          </a:p>
        </p:txBody>
      </p:sp>
      <p:sp>
        <p:nvSpPr>
          <p:cNvPr id="59" name="TextBox 58"/>
          <p:cNvSpPr txBox="1"/>
          <p:nvPr/>
        </p:nvSpPr>
        <p:spPr>
          <a:xfrm rot="16200000">
            <a:off x="892136" y="5347415"/>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a:t>
            </a:r>
          </a:p>
        </p:txBody>
      </p:sp>
      <p:sp>
        <p:nvSpPr>
          <p:cNvPr id="60" name="TextBox 59"/>
          <p:cNvSpPr txBox="1"/>
          <p:nvPr/>
        </p:nvSpPr>
        <p:spPr>
          <a:xfrm rot="16200000">
            <a:off x="2489955" y="5329159"/>
            <a:ext cx="1473200"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18</a:t>
            </a:r>
          </a:p>
        </p:txBody>
      </p:sp>
      <p:sp>
        <p:nvSpPr>
          <p:cNvPr id="61" name="TextBox 60"/>
          <p:cNvSpPr txBox="1"/>
          <p:nvPr/>
        </p:nvSpPr>
        <p:spPr>
          <a:xfrm rot="16200000">
            <a:off x="1960524" y="5347415"/>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a:t>
            </a:r>
          </a:p>
        </p:txBody>
      </p:sp>
      <p:sp>
        <p:nvSpPr>
          <p:cNvPr id="62" name="TextBox 144"/>
          <p:cNvSpPr txBox="1">
            <a:spLocks noChangeArrowheads="1"/>
          </p:cNvSpPr>
          <p:nvPr/>
        </p:nvSpPr>
        <p:spPr bwMode="auto">
          <a:xfrm>
            <a:off x="2382004" y="4102022"/>
            <a:ext cx="1174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2</a:t>
            </a:r>
          </a:p>
        </p:txBody>
      </p:sp>
      <p:sp>
        <p:nvSpPr>
          <p:cNvPr id="63" name="TextBox 145"/>
          <p:cNvSpPr txBox="1">
            <a:spLocks noChangeArrowheads="1"/>
          </p:cNvSpPr>
          <p:nvPr/>
        </p:nvSpPr>
        <p:spPr bwMode="auto">
          <a:xfrm>
            <a:off x="3464679" y="4114722"/>
            <a:ext cx="117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3</a:t>
            </a:r>
          </a:p>
        </p:txBody>
      </p:sp>
      <p:sp>
        <p:nvSpPr>
          <p:cNvPr id="64" name="TextBox 63"/>
          <p:cNvSpPr txBox="1"/>
          <p:nvPr/>
        </p:nvSpPr>
        <p:spPr>
          <a:xfrm rot="16200000">
            <a:off x="3035260" y="5339478"/>
            <a:ext cx="1471613"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3</a:t>
            </a:r>
          </a:p>
        </p:txBody>
      </p:sp>
      <p:sp>
        <p:nvSpPr>
          <p:cNvPr id="65" name="TextBox 64"/>
          <p:cNvSpPr txBox="1"/>
          <p:nvPr/>
        </p:nvSpPr>
        <p:spPr>
          <a:xfrm rot="16200000">
            <a:off x="3565486" y="5334715"/>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19</a:t>
            </a:r>
          </a:p>
        </p:txBody>
      </p:sp>
      <p:sp>
        <p:nvSpPr>
          <p:cNvPr id="66" name="TextBox 65"/>
          <p:cNvSpPr txBox="1"/>
          <p:nvPr/>
        </p:nvSpPr>
        <p:spPr>
          <a:xfrm rot="16200000">
            <a:off x="4110792" y="5338684"/>
            <a:ext cx="1471612" cy="30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4</a:t>
            </a:r>
          </a:p>
        </p:txBody>
      </p:sp>
      <p:sp>
        <p:nvSpPr>
          <p:cNvPr id="67" name="TextBox 66"/>
          <p:cNvSpPr txBox="1"/>
          <p:nvPr/>
        </p:nvSpPr>
        <p:spPr>
          <a:xfrm rot="16200000">
            <a:off x="4640224"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20</a:t>
            </a:r>
          </a:p>
        </p:txBody>
      </p:sp>
      <p:sp>
        <p:nvSpPr>
          <p:cNvPr id="68" name="TextBox 67"/>
          <p:cNvSpPr txBox="1"/>
          <p:nvPr/>
        </p:nvSpPr>
        <p:spPr>
          <a:xfrm rot="16200000">
            <a:off x="5185530" y="5338684"/>
            <a:ext cx="1471612" cy="306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5</a:t>
            </a:r>
          </a:p>
        </p:txBody>
      </p:sp>
      <p:sp>
        <p:nvSpPr>
          <p:cNvPr id="69" name="TextBox 68"/>
          <p:cNvSpPr txBox="1"/>
          <p:nvPr/>
        </p:nvSpPr>
        <p:spPr>
          <a:xfrm rot="16200000">
            <a:off x="5714961"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21</a:t>
            </a:r>
          </a:p>
        </p:txBody>
      </p:sp>
      <p:sp>
        <p:nvSpPr>
          <p:cNvPr id="70" name="TextBox 69"/>
          <p:cNvSpPr txBox="1"/>
          <p:nvPr/>
        </p:nvSpPr>
        <p:spPr>
          <a:xfrm rot="16200000">
            <a:off x="6261061"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6</a:t>
            </a:r>
          </a:p>
        </p:txBody>
      </p:sp>
      <p:sp>
        <p:nvSpPr>
          <p:cNvPr id="71" name="TextBox 70"/>
          <p:cNvSpPr txBox="1"/>
          <p:nvPr/>
        </p:nvSpPr>
        <p:spPr>
          <a:xfrm rot="16200000">
            <a:off x="6789699"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22</a:t>
            </a:r>
          </a:p>
        </p:txBody>
      </p:sp>
      <p:sp>
        <p:nvSpPr>
          <p:cNvPr id="72" name="TextBox 71"/>
          <p:cNvSpPr txBox="1"/>
          <p:nvPr/>
        </p:nvSpPr>
        <p:spPr>
          <a:xfrm rot="16200000">
            <a:off x="7321511"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7</a:t>
            </a:r>
          </a:p>
        </p:txBody>
      </p:sp>
      <p:sp>
        <p:nvSpPr>
          <p:cNvPr id="73" name="TextBox 72"/>
          <p:cNvSpPr txBox="1"/>
          <p:nvPr/>
        </p:nvSpPr>
        <p:spPr>
          <a:xfrm rot="16200000">
            <a:off x="7851736"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23</a:t>
            </a:r>
          </a:p>
        </p:txBody>
      </p:sp>
      <p:sp>
        <p:nvSpPr>
          <p:cNvPr id="74" name="TextBox 158"/>
          <p:cNvSpPr txBox="1">
            <a:spLocks noChangeArrowheads="1"/>
          </p:cNvSpPr>
          <p:nvPr/>
        </p:nvSpPr>
        <p:spPr bwMode="auto">
          <a:xfrm>
            <a:off x="4541004" y="4106784"/>
            <a:ext cx="1173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4</a:t>
            </a:r>
          </a:p>
        </p:txBody>
      </p:sp>
      <p:sp>
        <p:nvSpPr>
          <p:cNvPr id="75" name="TextBox 159"/>
          <p:cNvSpPr txBox="1">
            <a:spLocks noChangeArrowheads="1"/>
          </p:cNvSpPr>
          <p:nvPr/>
        </p:nvSpPr>
        <p:spPr bwMode="auto">
          <a:xfrm>
            <a:off x="5641142" y="4125834"/>
            <a:ext cx="11747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5</a:t>
            </a:r>
          </a:p>
        </p:txBody>
      </p:sp>
      <p:sp>
        <p:nvSpPr>
          <p:cNvPr id="76" name="TextBox 160"/>
          <p:cNvSpPr txBox="1">
            <a:spLocks noChangeArrowheads="1"/>
          </p:cNvSpPr>
          <p:nvPr/>
        </p:nvSpPr>
        <p:spPr bwMode="auto">
          <a:xfrm>
            <a:off x="7746167" y="4117897"/>
            <a:ext cx="1174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7</a:t>
            </a:r>
          </a:p>
        </p:txBody>
      </p:sp>
      <p:sp>
        <p:nvSpPr>
          <p:cNvPr id="77" name="TextBox 161"/>
          <p:cNvSpPr txBox="1">
            <a:spLocks noChangeArrowheads="1"/>
          </p:cNvSpPr>
          <p:nvPr/>
        </p:nvSpPr>
        <p:spPr bwMode="auto">
          <a:xfrm>
            <a:off x="6682542" y="4136947"/>
            <a:ext cx="1174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6</a:t>
            </a:r>
          </a:p>
        </p:txBody>
      </p:sp>
    </p:spTree>
    <p:extLst>
      <p:ext uri="{BB962C8B-B14F-4D97-AF65-F5344CB8AC3E}">
        <p14:creationId xmlns:p14="http://schemas.microsoft.com/office/powerpoint/2010/main" val="426151157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11125" y="152400"/>
            <a:ext cx="8229600" cy="496888"/>
          </a:xfrm>
        </p:spPr>
        <p:txBody>
          <a:bodyPr/>
          <a:lstStyle/>
          <a:p>
            <a:pPr eaLnBrk="1" hangingPunct="1"/>
            <a:r>
              <a:rPr lang="en-US" b="1" dirty="0" smtClean="0">
                <a:latin typeface="Arial Black" charset="0"/>
              </a:rPr>
              <a:t>Instructions Test 2 </a:t>
            </a:r>
            <a:endParaRPr lang="en-US" b="1" dirty="0">
              <a:latin typeface="Arial Black" charset="0"/>
            </a:endParaRPr>
          </a:p>
        </p:txBody>
      </p:sp>
      <p:sp>
        <p:nvSpPr>
          <p:cNvPr id="6146" name="Content Placeholder 2"/>
          <p:cNvSpPr>
            <a:spLocks noGrp="1"/>
          </p:cNvSpPr>
          <p:nvPr>
            <p:ph idx="1"/>
          </p:nvPr>
        </p:nvSpPr>
        <p:spPr>
          <a:xfrm>
            <a:off x="111125" y="718550"/>
            <a:ext cx="8747125" cy="5113194"/>
          </a:xfrm>
        </p:spPr>
        <p:txBody>
          <a:bodyPr/>
          <a:lstStyle/>
          <a:p>
            <a:pPr marL="684212" lvl="2" indent="0" eaLnBrk="1" hangingPunct="1">
              <a:buNone/>
              <a:defRPr/>
            </a:pPr>
            <a:r>
              <a:rPr lang="en-US" sz="2400" dirty="0" smtClean="0">
                <a:solidFill>
                  <a:schemeClr val="tx1"/>
                </a:solidFill>
                <a:latin typeface="Arial" charset="0"/>
                <a:cs typeface="Arial" charset="0"/>
              </a:rPr>
              <a:t> </a:t>
            </a:r>
          </a:p>
          <a:p>
            <a:pPr marL="684212" lvl="2" indent="0" eaLnBrk="1" hangingPunct="1">
              <a:buNone/>
              <a:defRPr/>
            </a:pPr>
            <a:r>
              <a:rPr lang="en-US" sz="2400" dirty="0" smtClean="0">
                <a:solidFill>
                  <a:schemeClr val="tx1"/>
                </a:solidFill>
                <a:latin typeface="Arial" charset="0"/>
                <a:cs typeface="Arial" charset="0"/>
              </a:rPr>
              <a:t>-</a:t>
            </a:r>
            <a:r>
              <a:rPr lang="en-US" sz="2400" dirty="0">
                <a:solidFill>
                  <a:schemeClr val="tx1"/>
                </a:solidFill>
                <a:latin typeface="Arial" charset="0"/>
                <a:cs typeface="Arial" charset="0"/>
              </a:rPr>
              <a:t>cc 0-3 will bind the first 4 successive ranks to the first 4 successive </a:t>
            </a:r>
            <a:r>
              <a:rPr lang="en-US" sz="2400" dirty="0" smtClean="0">
                <a:solidFill>
                  <a:schemeClr val="tx1"/>
                </a:solidFill>
                <a:latin typeface="Arial" charset="0"/>
                <a:cs typeface="Arial" charset="0"/>
              </a:rPr>
              <a:t>cores. </a:t>
            </a:r>
            <a:endParaRPr lang="en-US" sz="2400" dirty="0">
              <a:solidFill>
                <a:schemeClr val="tx1"/>
              </a:solidFill>
              <a:latin typeface="Arial" charset="0"/>
              <a:cs typeface="Arial" charset="0"/>
            </a:endParaRPr>
          </a:p>
          <a:p>
            <a:pPr marL="684212" lvl="2" indent="0" eaLnBrk="1" hangingPunct="1">
              <a:buNone/>
              <a:defRPr/>
            </a:pPr>
            <a:endParaRPr lang="en-US" sz="2400" dirty="0" smtClean="0">
              <a:solidFill>
                <a:schemeClr val="tx1"/>
              </a:solidFill>
              <a:latin typeface="Arial" charset="0"/>
              <a:cs typeface="Arial" charset="0"/>
            </a:endParaRPr>
          </a:p>
          <a:p>
            <a:pPr marL="684212" lvl="2" indent="0" eaLnBrk="1" hangingPunct="1">
              <a:buNone/>
              <a:defRPr/>
            </a:pPr>
            <a:r>
              <a:rPr lang="en-US" sz="2400" dirty="0" smtClean="0">
                <a:solidFill>
                  <a:schemeClr val="tx1"/>
                </a:solidFill>
                <a:latin typeface="Arial" charset="0"/>
                <a:cs typeface="Arial" charset="0"/>
              </a:rPr>
              <a:t>Try  </a:t>
            </a:r>
            <a:r>
              <a:rPr lang="en-US" sz="2400" dirty="0">
                <a:solidFill>
                  <a:schemeClr val="tx1"/>
                </a:solidFill>
                <a:latin typeface="Arial" charset="0"/>
                <a:cs typeface="Arial" charset="0"/>
              </a:rPr>
              <a:t>% </a:t>
            </a:r>
            <a:r>
              <a:rPr lang="en-US" sz="2400" dirty="0" err="1">
                <a:solidFill>
                  <a:schemeClr val="tx1"/>
                </a:solidFill>
                <a:latin typeface="Arial" charset="0"/>
                <a:cs typeface="Arial" charset="0"/>
              </a:rPr>
              <a:t>aprun</a:t>
            </a:r>
            <a:r>
              <a:rPr lang="en-US" sz="2400" dirty="0">
                <a:solidFill>
                  <a:schemeClr val="tx1"/>
                </a:solidFill>
                <a:latin typeface="Arial" charset="0"/>
                <a:cs typeface="Arial" charset="0"/>
              </a:rPr>
              <a:t> –n 4 –j2 –cc 0-3 ./</a:t>
            </a:r>
            <a:r>
              <a:rPr lang="en-US" sz="2400" dirty="0" err="1" smtClean="0">
                <a:solidFill>
                  <a:schemeClr val="tx1"/>
                </a:solidFill>
                <a:latin typeface="Arial" charset="0"/>
                <a:cs typeface="Arial" charset="0"/>
              </a:rPr>
              <a:t>a.out</a:t>
            </a:r>
            <a:endParaRPr lang="en-US" sz="2400" dirty="0" smtClean="0">
              <a:solidFill>
                <a:schemeClr val="tx1"/>
              </a:solidFill>
              <a:latin typeface="Arial" charset="0"/>
              <a:cs typeface="Arial" charset="0"/>
            </a:endParaRPr>
          </a:p>
          <a:p>
            <a:pPr marL="684212" lvl="2" indent="0" eaLnBrk="1" hangingPunct="1">
              <a:buNone/>
              <a:defRPr/>
            </a:pPr>
            <a:r>
              <a:rPr lang="en-US" sz="2400" dirty="0">
                <a:solidFill>
                  <a:schemeClr val="tx1"/>
                </a:solidFill>
                <a:latin typeface="Arial" charset="0"/>
                <a:cs typeface="Arial" charset="0"/>
              </a:rPr>
              <a:t>Try % </a:t>
            </a:r>
            <a:r>
              <a:rPr lang="en-US" sz="2400" dirty="0" err="1">
                <a:solidFill>
                  <a:schemeClr val="tx1"/>
                </a:solidFill>
                <a:latin typeface="Arial" charset="0"/>
                <a:cs typeface="Arial" charset="0"/>
              </a:rPr>
              <a:t>aprun</a:t>
            </a:r>
            <a:r>
              <a:rPr lang="en-US" sz="2400" dirty="0">
                <a:solidFill>
                  <a:schemeClr val="tx1"/>
                </a:solidFill>
                <a:latin typeface="Arial" charset="0"/>
                <a:cs typeface="Arial" charset="0"/>
              </a:rPr>
              <a:t> –n 4 ./</a:t>
            </a:r>
            <a:r>
              <a:rPr lang="en-US" sz="2400" dirty="0" err="1" smtClean="0">
                <a:solidFill>
                  <a:schemeClr val="tx1"/>
                </a:solidFill>
                <a:latin typeface="Arial" charset="0"/>
                <a:cs typeface="Arial" charset="0"/>
              </a:rPr>
              <a:t>a.out</a:t>
            </a:r>
            <a:r>
              <a:rPr lang="en-US" sz="2400" dirty="0" smtClean="0">
                <a:solidFill>
                  <a:schemeClr val="tx1"/>
                </a:solidFill>
                <a:latin typeface="Arial" charset="0"/>
                <a:cs typeface="Arial" charset="0"/>
              </a:rPr>
              <a:t> (Should </a:t>
            </a:r>
            <a:r>
              <a:rPr lang="en-US" sz="2400" dirty="0">
                <a:solidFill>
                  <a:schemeClr val="tx1"/>
                </a:solidFill>
                <a:latin typeface="Arial" charset="0"/>
                <a:cs typeface="Arial" charset="0"/>
              </a:rPr>
              <a:t>look </a:t>
            </a:r>
            <a:r>
              <a:rPr lang="en-US" sz="2400" dirty="0" smtClean="0">
                <a:solidFill>
                  <a:schemeClr val="tx1"/>
                </a:solidFill>
                <a:latin typeface="Arial" charset="0"/>
                <a:cs typeface="Arial" charset="0"/>
              </a:rPr>
              <a:t>familiar)</a:t>
            </a:r>
            <a:endParaRPr lang="en-US" sz="2400" dirty="0">
              <a:solidFill>
                <a:schemeClr val="tx1"/>
              </a:solidFill>
              <a:latin typeface="Arial" charset="0"/>
              <a:cs typeface="Arial" charset="0"/>
            </a:endParaRPr>
          </a:p>
          <a:p>
            <a:pPr marL="684212" lvl="2" indent="0" eaLnBrk="1" hangingPunct="1">
              <a:buNone/>
              <a:defRPr/>
            </a:pPr>
            <a:endParaRPr lang="en-US" sz="2400" dirty="0" smtClean="0">
              <a:solidFill>
                <a:schemeClr val="tx1"/>
              </a:solidFill>
              <a:latin typeface="Arial" charset="0"/>
              <a:cs typeface="Arial" charset="0"/>
            </a:endParaRPr>
          </a:p>
          <a:p>
            <a:pPr marL="684212" lvl="2" indent="0" eaLnBrk="1" hangingPunct="1">
              <a:buNone/>
              <a:defRPr/>
            </a:pPr>
            <a:endParaRPr lang="en-US" sz="2400" dirty="0" smtClean="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is-IS" sz="2400" dirty="0" smtClean="0">
              <a:solidFill>
                <a:schemeClr val="tx1"/>
              </a:solidFill>
              <a:latin typeface="Arial" charset="0"/>
              <a:cs typeface="Arial" charset="0"/>
            </a:endParaRPr>
          </a:p>
        </p:txBody>
      </p:sp>
      <p:sp>
        <p:nvSpPr>
          <p:cNvPr id="4" name="Rounded Rectangle 3"/>
          <p:cNvSpPr/>
          <p:nvPr/>
        </p:nvSpPr>
        <p:spPr>
          <a:xfrm>
            <a:off x="105529" y="3697209"/>
            <a:ext cx="8958263" cy="3197225"/>
          </a:xfrm>
          <a:prstGeom prst="roundRect">
            <a:avLst/>
          </a:prstGeom>
          <a:solidFill>
            <a:srgbClr val="7F7F7F"/>
          </a:solidFill>
          <a:ln w="19050" cmpd="sng">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 name="TextBox 18"/>
          <p:cNvSpPr txBox="1">
            <a:spLocks noChangeArrowheads="1"/>
          </p:cNvSpPr>
          <p:nvPr/>
        </p:nvSpPr>
        <p:spPr bwMode="auto">
          <a:xfrm>
            <a:off x="462717" y="6424534"/>
            <a:ext cx="82311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FFFFFF"/>
                </a:solidFill>
              </a:rPr>
              <a:t>L3 Cache</a:t>
            </a:r>
          </a:p>
        </p:txBody>
      </p:sp>
      <p:grpSp>
        <p:nvGrpSpPr>
          <p:cNvPr id="6" name="Group 219"/>
          <p:cNvGrpSpPr>
            <a:grpSpLocks/>
          </p:cNvGrpSpPr>
          <p:nvPr/>
        </p:nvGrpSpPr>
        <p:grpSpPr bwMode="auto">
          <a:xfrm>
            <a:off x="7801729" y="4000422"/>
            <a:ext cx="1004888" cy="2378075"/>
            <a:chOff x="401977" y="562169"/>
            <a:chExt cx="1005840" cy="2468880"/>
          </a:xfrm>
        </p:grpSpPr>
        <p:sp>
          <p:nvSpPr>
            <p:cNvPr id="7" name="Rounded Rectangle 6"/>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ounded Rectangle 7"/>
            <p:cNvSpPr/>
            <p:nvPr/>
          </p:nvSpPr>
          <p:spPr>
            <a:xfrm>
              <a:off x="457593" y="2325655"/>
              <a:ext cx="913677"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TextBox 223"/>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10" name="Rounded Rectangle 9"/>
            <p:cNvSpPr/>
            <p:nvPr/>
          </p:nvSpPr>
          <p:spPr>
            <a:xfrm>
              <a:off x="457593" y="2661871"/>
              <a:ext cx="913677"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TextBox 225"/>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2" name="Group 233"/>
          <p:cNvGrpSpPr>
            <a:grpSpLocks/>
          </p:cNvGrpSpPr>
          <p:nvPr/>
        </p:nvGrpSpPr>
        <p:grpSpPr bwMode="auto">
          <a:xfrm>
            <a:off x="6731754" y="4000422"/>
            <a:ext cx="1004888" cy="2378075"/>
            <a:chOff x="401977" y="562169"/>
            <a:chExt cx="1005840" cy="2468880"/>
          </a:xfrm>
        </p:grpSpPr>
        <p:sp>
          <p:nvSpPr>
            <p:cNvPr id="13" name="Rounded Rectangle 12"/>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ounded Rectangle 13"/>
            <p:cNvSpPr/>
            <p:nvPr/>
          </p:nvSpPr>
          <p:spPr>
            <a:xfrm>
              <a:off x="457593" y="2325655"/>
              <a:ext cx="913677"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TextBox 237"/>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16" name="Rounded Rectangle 15"/>
            <p:cNvSpPr/>
            <p:nvPr/>
          </p:nvSpPr>
          <p:spPr>
            <a:xfrm>
              <a:off x="457593" y="2661871"/>
              <a:ext cx="913677"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TextBox 239"/>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8" name="Group 240"/>
          <p:cNvGrpSpPr>
            <a:grpSpLocks/>
          </p:cNvGrpSpPr>
          <p:nvPr/>
        </p:nvGrpSpPr>
        <p:grpSpPr bwMode="auto">
          <a:xfrm>
            <a:off x="5660192" y="4000422"/>
            <a:ext cx="1006475" cy="2378075"/>
            <a:chOff x="401977" y="562169"/>
            <a:chExt cx="1005840" cy="2468880"/>
          </a:xfrm>
        </p:grpSpPr>
        <p:sp>
          <p:nvSpPr>
            <p:cNvPr id="19" name="Rounded Rectangle 18"/>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 name="Rounded Rectangle 19"/>
            <p:cNvSpPr/>
            <p:nvPr/>
          </p:nvSpPr>
          <p:spPr>
            <a:xfrm>
              <a:off x="457504" y="2325655"/>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 name="TextBox 244"/>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2" name="Rounded Rectangle 21"/>
            <p:cNvSpPr/>
            <p:nvPr/>
          </p:nvSpPr>
          <p:spPr>
            <a:xfrm>
              <a:off x="457504" y="2661871"/>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 name="TextBox 246"/>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24" name="Group 247"/>
          <p:cNvGrpSpPr>
            <a:grpSpLocks/>
          </p:cNvGrpSpPr>
          <p:nvPr/>
        </p:nvGrpSpPr>
        <p:grpSpPr bwMode="auto">
          <a:xfrm>
            <a:off x="4590217" y="4000422"/>
            <a:ext cx="1006475" cy="2378075"/>
            <a:chOff x="401977" y="562169"/>
            <a:chExt cx="1005840" cy="2468880"/>
          </a:xfrm>
        </p:grpSpPr>
        <p:sp>
          <p:nvSpPr>
            <p:cNvPr id="25" name="Rounded Rectangle 24"/>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Rounded Rectangle 25"/>
            <p:cNvSpPr/>
            <p:nvPr/>
          </p:nvSpPr>
          <p:spPr>
            <a:xfrm>
              <a:off x="457504" y="2325655"/>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 name="TextBox 251"/>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8" name="Rounded Rectangle 27"/>
            <p:cNvSpPr/>
            <p:nvPr/>
          </p:nvSpPr>
          <p:spPr>
            <a:xfrm>
              <a:off x="457504" y="2661871"/>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 name="TextBox 253"/>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30" name="Group 254"/>
          <p:cNvGrpSpPr>
            <a:grpSpLocks/>
          </p:cNvGrpSpPr>
          <p:nvPr/>
        </p:nvGrpSpPr>
        <p:grpSpPr bwMode="auto">
          <a:xfrm>
            <a:off x="3520242" y="4000422"/>
            <a:ext cx="1006475" cy="2378075"/>
            <a:chOff x="401977" y="562169"/>
            <a:chExt cx="1005840" cy="2468880"/>
          </a:xfrm>
        </p:grpSpPr>
        <p:sp>
          <p:nvSpPr>
            <p:cNvPr id="31" name="Rounded Rectangle 30"/>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Rounded Rectangle 31"/>
            <p:cNvSpPr/>
            <p:nvPr/>
          </p:nvSpPr>
          <p:spPr>
            <a:xfrm>
              <a:off x="457504" y="2325655"/>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 name="TextBox 258"/>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34" name="Rounded Rectangle 33"/>
            <p:cNvSpPr/>
            <p:nvPr/>
          </p:nvSpPr>
          <p:spPr>
            <a:xfrm>
              <a:off x="457504" y="2661871"/>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 name="TextBox 260"/>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36" name="Group 261"/>
          <p:cNvGrpSpPr>
            <a:grpSpLocks/>
          </p:cNvGrpSpPr>
          <p:nvPr/>
        </p:nvGrpSpPr>
        <p:grpSpPr bwMode="auto">
          <a:xfrm>
            <a:off x="2450267" y="4000422"/>
            <a:ext cx="1004887" cy="2378075"/>
            <a:chOff x="401977" y="562169"/>
            <a:chExt cx="1005840" cy="2468880"/>
          </a:xfrm>
        </p:grpSpPr>
        <p:sp>
          <p:nvSpPr>
            <p:cNvPr id="37" name="Rounded Rectangle 36"/>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 name="Rounded Rectangle 37"/>
            <p:cNvSpPr/>
            <p:nvPr/>
          </p:nvSpPr>
          <p:spPr>
            <a:xfrm>
              <a:off x="457592" y="2325655"/>
              <a:ext cx="913679"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9" name="TextBox 265"/>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40" name="Rounded Rectangle 39"/>
            <p:cNvSpPr/>
            <p:nvPr/>
          </p:nvSpPr>
          <p:spPr>
            <a:xfrm>
              <a:off x="457592" y="2661871"/>
              <a:ext cx="913679"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1" name="TextBox 267"/>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42" name="Group 268"/>
          <p:cNvGrpSpPr>
            <a:grpSpLocks/>
          </p:cNvGrpSpPr>
          <p:nvPr/>
        </p:nvGrpSpPr>
        <p:grpSpPr bwMode="auto">
          <a:xfrm>
            <a:off x="1380292" y="4000422"/>
            <a:ext cx="1004887" cy="2378075"/>
            <a:chOff x="401977" y="562169"/>
            <a:chExt cx="1005840" cy="2468880"/>
          </a:xfrm>
        </p:grpSpPr>
        <p:sp>
          <p:nvSpPr>
            <p:cNvPr id="43" name="Rounded Rectangle 42"/>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 name="Rounded Rectangle 43"/>
            <p:cNvSpPr/>
            <p:nvPr/>
          </p:nvSpPr>
          <p:spPr>
            <a:xfrm>
              <a:off x="457592" y="2325655"/>
              <a:ext cx="913679"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 name="TextBox 272"/>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46" name="Rounded Rectangle 45"/>
            <p:cNvSpPr/>
            <p:nvPr/>
          </p:nvSpPr>
          <p:spPr>
            <a:xfrm>
              <a:off x="457592" y="2661871"/>
              <a:ext cx="913679"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7" name="TextBox 274"/>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48" name="Group 275"/>
          <p:cNvGrpSpPr>
            <a:grpSpLocks/>
          </p:cNvGrpSpPr>
          <p:nvPr/>
        </p:nvGrpSpPr>
        <p:grpSpPr bwMode="auto">
          <a:xfrm>
            <a:off x="205542" y="4000422"/>
            <a:ext cx="1174750" cy="2378075"/>
            <a:chOff x="298728" y="562169"/>
            <a:chExt cx="1174634" cy="2468880"/>
          </a:xfrm>
        </p:grpSpPr>
        <p:sp>
          <p:nvSpPr>
            <p:cNvPr id="49" name="Rounded Rectangle 48"/>
            <p:cNvSpPr/>
            <p:nvPr/>
          </p:nvSpPr>
          <p:spPr>
            <a:xfrm>
              <a:off x="401905" y="562169"/>
              <a:ext cx="1006376"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 name="TextBox 277"/>
            <p:cNvSpPr txBox="1">
              <a:spLocks noChangeArrowheads="1"/>
            </p:cNvSpPr>
            <p:nvPr/>
          </p:nvSpPr>
          <p:spPr bwMode="auto">
            <a:xfrm>
              <a:off x="298728" y="683458"/>
              <a:ext cx="1174634" cy="543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dirty="0"/>
                <a:t>Physical Core 0</a:t>
              </a:r>
            </a:p>
          </p:txBody>
        </p:sp>
        <p:sp>
          <p:nvSpPr>
            <p:cNvPr id="51" name="Rounded Rectangle 50"/>
            <p:cNvSpPr/>
            <p:nvPr/>
          </p:nvSpPr>
          <p:spPr>
            <a:xfrm>
              <a:off x="457462" y="2325655"/>
              <a:ext cx="914310"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2" name="TextBox 279"/>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53" name="Rounded Rectangle 52"/>
            <p:cNvSpPr/>
            <p:nvPr/>
          </p:nvSpPr>
          <p:spPr>
            <a:xfrm>
              <a:off x="457462" y="2661871"/>
              <a:ext cx="914310"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 name="TextBox 281"/>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sp>
        <p:nvSpPr>
          <p:cNvPr id="55" name="TextBox 54"/>
          <p:cNvSpPr txBox="1"/>
          <p:nvPr/>
        </p:nvSpPr>
        <p:spPr>
          <a:xfrm rot="16200000">
            <a:off x="346036"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16</a:t>
            </a:r>
          </a:p>
        </p:txBody>
      </p:sp>
      <p:sp>
        <p:nvSpPr>
          <p:cNvPr id="56" name="TextBox 55"/>
          <p:cNvSpPr txBox="1"/>
          <p:nvPr/>
        </p:nvSpPr>
        <p:spPr>
          <a:xfrm rot="16200000">
            <a:off x="-182601" y="5337890"/>
            <a:ext cx="1471612" cy="307975"/>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a:defRPr/>
            </a:pPr>
            <a:r>
              <a:rPr lang="en-US" sz="1400" dirty="0"/>
              <a:t>Logical Core 0</a:t>
            </a:r>
          </a:p>
        </p:txBody>
      </p:sp>
      <p:sp>
        <p:nvSpPr>
          <p:cNvPr id="57" name="TextBox 139"/>
          <p:cNvSpPr txBox="1">
            <a:spLocks noChangeArrowheads="1"/>
          </p:cNvSpPr>
          <p:nvPr/>
        </p:nvSpPr>
        <p:spPr bwMode="auto">
          <a:xfrm>
            <a:off x="1307267" y="4122659"/>
            <a:ext cx="117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1</a:t>
            </a:r>
          </a:p>
        </p:txBody>
      </p:sp>
      <p:sp>
        <p:nvSpPr>
          <p:cNvPr id="58" name="TextBox 57"/>
          <p:cNvSpPr txBox="1"/>
          <p:nvPr/>
        </p:nvSpPr>
        <p:spPr>
          <a:xfrm rot="16200000">
            <a:off x="1419980" y="5329159"/>
            <a:ext cx="1473200"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17</a:t>
            </a:r>
          </a:p>
        </p:txBody>
      </p:sp>
      <p:sp>
        <p:nvSpPr>
          <p:cNvPr id="59" name="TextBox 58"/>
          <p:cNvSpPr txBox="1"/>
          <p:nvPr/>
        </p:nvSpPr>
        <p:spPr>
          <a:xfrm rot="16200000">
            <a:off x="892136" y="5347415"/>
            <a:ext cx="1471612" cy="307975"/>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a:defRPr/>
            </a:pPr>
            <a:r>
              <a:rPr lang="en-US" sz="1400" dirty="0"/>
              <a:t>Logical Core 1</a:t>
            </a:r>
          </a:p>
        </p:txBody>
      </p:sp>
      <p:sp>
        <p:nvSpPr>
          <p:cNvPr id="60" name="TextBox 59"/>
          <p:cNvSpPr txBox="1"/>
          <p:nvPr/>
        </p:nvSpPr>
        <p:spPr>
          <a:xfrm rot="16200000">
            <a:off x="2489955" y="5329159"/>
            <a:ext cx="1473200"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18</a:t>
            </a:r>
          </a:p>
        </p:txBody>
      </p:sp>
      <p:sp>
        <p:nvSpPr>
          <p:cNvPr id="61" name="TextBox 60"/>
          <p:cNvSpPr txBox="1"/>
          <p:nvPr/>
        </p:nvSpPr>
        <p:spPr>
          <a:xfrm rot="16200000">
            <a:off x="1960524" y="5347415"/>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a:t>
            </a:r>
          </a:p>
        </p:txBody>
      </p:sp>
      <p:sp>
        <p:nvSpPr>
          <p:cNvPr id="62" name="TextBox 144"/>
          <p:cNvSpPr txBox="1">
            <a:spLocks noChangeArrowheads="1"/>
          </p:cNvSpPr>
          <p:nvPr/>
        </p:nvSpPr>
        <p:spPr bwMode="auto">
          <a:xfrm>
            <a:off x="2382004" y="4102022"/>
            <a:ext cx="1174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2</a:t>
            </a:r>
          </a:p>
        </p:txBody>
      </p:sp>
      <p:sp>
        <p:nvSpPr>
          <p:cNvPr id="63" name="TextBox 145"/>
          <p:cNvSpPr txBox="1">
            <a:spLocks noChangeArrowheads="1"/>
          </p:cNvSpPr>
          <p:nvPr/>
        </p:nvSpPr>
        <p:spPr bwMode="auto">
          <a:xfrm>
            <a:off x="3464679" y="4114722"/>
            <a:ext cx="117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3</a:t>
            </a:r>
          </a:p>
        </p:txBody>
      </p:sp>
      <p:sp>
        <p:nvSpPr>
          <p:cNvPr id="64" name="TextBox 63"/>
          <p:cNvSpPr txBox="1"/>
          <p:nvPr/>
        </p:nvSpPr>
        <p:spPr>
          <a:xfrm rot="16200000">
            <a:off x="3035260" y="5339478"/>
            <a:ext cx="1471613"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3</a:t>
            </a:r>
          </a:p>
        </p:txBody>
      </p:sp>
      <p:sp>
        <p:nvSpPr>
          <p:cNvPr id="65" name="TextBox 64"/>
          <p:cNvSpPr txBox="1"/>
          <p:nvPr/>
        </p:nvSpPr>
        <p:spPr>
          <a:xfrm rot="16200000">
            <a:off x="3565486" y="5334715"/>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19</a:t>
            </a:r>
          </a:p>
        </p:txBody>
      </p:sp>
      <p:sp>
        <p:nvSpPr>
          <p:cNvPr id="66" name="TextBox 65"/>
          <p:cNvSpPr txBox="1"/>
          <p:nvPr/>
        </p:nvSpPr>
        <p:spPr>
          <a:xfrm rot="16200000">
            <a:off x="4110792" y="5338684"/>
            <a:ext cx="1471612" cy="30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4</a:t>
            </a:r>
          </a:p>
        </p:txBody>
      </p:sp>
      <p:sp>
        <p:nvSpPr>
          <p:cNvPr id="67" name="TextBox 66"/>
          <p:cNvSpPr txBox="1"/>
          <p:nvPr/>
        </p:nvSpPr>
        <p:spPr>
          <a:xfrm rot="16200000">
            <a:off x="4640224"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20</a:t>
            </a:r>
          </a:p>
        </p:txBody>
      </p:sp>
      <p:sp>
        <p:nvSpPr>
          <p:cNvPr id="68" name="TextBox 67"/>
          <p:cNvSpPr txBox="1"/>
          <p:nvPr/>
        </p:nvSpPr>
        <p:spPr>
          <a:xfrm rot="16200000">
            <a:off x="5185530" y="5338684"/>
            <a:ext cx="1471612" cy="306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5</a:t>
            </a:r>
          </a:p>
        </p:txBody>
      </p:sp>
      <p:sp>
        <p:nvSpPr>
          <p:cNvPr id="69" name="TextBox 68"/>
          <p:cNvSpPr txBox="1"/>
          <p:nvPr/>
        </p:nvSpPr>
        <p:spPr>
          <a:xfrm rot="16200000">
            <a:off x="5714961"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21</a:t>
            </a:r>
          </a:p>
        </p:txBody>
      </p:sp>
      <p:sp>
        <p:nvSpPr>
          <p:cNvPr id="70" name="TextBox 69"/>
          <p:cNvSpPr txBox="1"/>
          <p:nvPr/>
        </p:nvSpPr>
        <p:spPr>
          <a:xfrm rot="16200000">
            <a:off x="6261061"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6</a:t>
            </a:r>
          </a:p>
        </p:txBody>
      </p:sp>
      <p:sp>
        <p:nvSpPr>
          <p:cNvPr id="71" name="TextBox 70"/>
          <p:cNvSpPr txBox="1"/>
          <p:nvPr/>
        </p:nvSpPr>
        <p:spPr>
          <a:xfrm rot="16200000">
            <a:off x="6789699"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22</a:t>
            </a:r>
          </a:p>
        </p:txBody>
      </p:sp>
      <p:sp>
        <p:nvSpPr>
          <p:cNvPr id="72" name="TextBox 71"/>
          <p:cNvSpPr txBox="1"/>
          <p:nvPr/>
        </p:nvSpPr>
        <p:spPr>
          <a:xfrm rot="16200000">
            <a:off x="7321511"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7</a:t>
            </a:r>
          </a:p>
        </p:txBody>
      </p:sp>
      <p:sp>
        <p:nvSpPr>
          <p:cNvPr id="73" name="TextBox 72"/>
          <p:cNvSpPr txBox="1"/>
          <p:nvPr/>
        </p:nvSpPr>
        <p:spPr>
          <a:xfrm rot="16200000">
            <a:off x="7851736"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23</a:t>
            </a:r>
          </a:p>
        </p:txBody>
      </p:sp>
      <p:sp>
        <p:nvSpPr>
          <p:cNvPr id="74" name="TextBox 158"/>
          <p:cNvSpPr txBox="1">
            <a:spLocks noChangeArrowheads="1"/>
          </p:cNvSpPr>
          <p:nvPr/>
        </p:nvSpPr>
        <p:spPr bwMode="auto">
          <a:xfrm>
            <a:off x="4541004" y="4106784"/>
            <a:ext cx="1173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4</a:t>
            </a:r>
          </a:p>
        </p:txBody>
      </p:sp>
      <p:sp>
        <p:nvSpPr>
          <p:cNvPr id="75" name="TextBox 159"/>
          <p:cNvSpPr txBox="1">
            <a:spLocks noChangeArrowheads="1"/>
          </p:cNvSpPr>
          <p:nvPr/>
        </p:nvSpPr>
        <p:spPr bwMode="auto">
          <a:xfrm>
            <a:off x="5641142" y="4125834"/>
            <a:ext cx="11747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5</a:t>
            </a:r>
          </a:p>
        </p:txBody>
      </p:sp>
      <p:sp>
        <p:nvSpPr>
          <p:cNvPr id="76" name="TextBox 160"/>
          <p:cNvSpPr txBox="1">
            <a:spLocks noChangeArrowheads="1"/>
          </p:cNvSpPr>
          <p:nvPr/>
        </p:nvSpPr>
        <p:spPr bwMode="auto">
          <a:xfrm>
            <a:off x="7746167" y="4117897"/>
            <a:ext cx="1174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7</a:t>
            </a:r>
          </a:p>
        </p:txBody>
      </p:sp>
      <p:sp>
        <p:nvSpPr>
          <p:cNvPr id="77" name="TextBox 161"/>
          <p:cNvSpPr txBox="1">
            <a:spLocks noChangeArrowheads="1"/>
          </p:cNvSpPr>
          <p:nvPr/>
        </p:nvSpPr>
        <p:spPr bwMode="auto">
          <a:xfrm>
            <a:off x="6682542" y="4136947"/>
            <a:ext cx="1174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6</a:t>
            </a:r>
          </a:p>
        </p:txBody>
      </p:sp>
    </p:spTree>
    <p:extLst>
      <p:ext uri="{BB962C8B-B14F-4D97-AF65-F5344CB8AC3E}">
        <p14:creationId xmlns:p14="http://schemas.microsoft.com/office/powerpoint/2010/main" val="16065107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11125" y="152400"/>
            <a:ext cx="8229600" cy="496888"/>
          </a:xfrm>
        </p:spPr>
        <p:txBody>
          <a:bodyPr/>
          <a:lstStyle/>
          <a:p>
            <a:pPr eaLnBrk="1" hangingPunct="1"/>
            <a:r>
              <a:rPr lang="en-US" b="1" dirty="0" smtClean="0">
                <a:latin typeface="Arial Black" charset="0"/>
              </a:rPr>
              <a:t>Instructions Test 2 </a:t>
            </a:r>
            <a:endParaRPr lang="en-US" b="1" dirty="0">
              <a:latin typeface="Arial Black" charset="0"/>
            </a:endParaRPr>
          </a:p>
        </p:txBody>
      </p:sp>
      <p:sp>
        <p:nvSpPr>
          <p:cNvPr id="6146" name="Content Placeholder 2"/>
          <p:cNvSpPr>
            <a:spLocks noGrp="1"/>
          </p:cNvSpPr>
          <p:nvPr>
            <p:ph idx="1"/>
          </p:nvPr>
        </p:nvSpPr>
        <p:spPr>
          <a:xfrm>
            <a:off x="111125" y="718550"/>
            <a:ext cx="8747125" cy="5445592"/>
          </a:xfrm>
        </p:spPr>
        <p:txBody>
          <a:bodyPr/>
          <a:lstStyle/>
          <a:p>
            <a:pPr marL="684212" lvl="2" indent="0" eaLnBrk="1" hangingPunct="1">
              <a:buNone/>
              <a:defRPr/>
            </a:pPr>
            <a:r>
              <a:rPr lang="en-US" sz="2400" dirty="0" smtClean="0">
                <a:solidFill>
                  <a:schemeClr val="tx1"/>
                </a:solidFill>
                <a:latin typeface="Arial" charset="0"/>
                <a:cs typeface="Arial" charset="0"/>
              </a:rPr>
              <a:t> </a:t>
            </a:r>
          </a:p>
          <a:p>
            <a:pPr marL="684212" lvl="2" indent="0" eaLnBrk="1" hangingPunct="1">
              <a:buNone/>
              <a:defRPr/>
            </a:pPr>
            <a:r>
              <a:rPr lang="en-US" sz="2400" dirty="0" smtClean="0">
                <a:solidFill>
                  <a:schemeClr val="tx1"/>
                </a:solidFill>
                <a:latin typeface="Arial" charset="0"/>
                <a:cs typeface="Arial" charset="0"/>
              </a:rPr>
              <a:t>-</a:t>
            </a:r>
            <a:r>
              <a:rPr lang="en-US" sz="2400" dirty="0">
                <a:solidFill>
                  <a:schemeClr val="tx1"/>
                </a:solidFill>
                <a:latin typeface="Arial" charset="0"/>
                <a:cs typeface="Arial" charset="0"/>
              </a:rPr>
              <a:t>cc 0-3 will bind the first 4 successive ranks to the first 4 successive cores. The default is –cc </a:t>
            </a:r>
            <a:r>
              <a:rPr lang="en-US" sz="2400" dirty="0" err="1">
                <a:solidFill>
                  <a:schemeClr val="tx1"/>
                </a:solidFill>
                <a:latin typeface="Arial" charset="0"/>
                <a:cs typeface="Arial" charset="0"/>
              </a:rPr>
              <a:t>cpu</a:t>
            </a:r>
            <a:r>
              <a:rPr lang="en-US" sz="2400" dirty="0">
                <a:solidFill>
                  <a:schemeClr val="tx1"/>
                </a:solidFill>
                <a:latin typeface="Arial" charset="0"/>
                <a:cs typeface="Arial" charset="0"/>
              </a:rPr>
              <a:t> which binds ranks to each “core” round robin on the node. </a:t>
            </a: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r>
              <a:rPr lang="en-US" sz="2400" dirty="0" smtClean="0">
                <a:solidFill>
                  <a:schemeClr val="tx1"/>
                </a:solidFill>
                <a:latin typeface="Arial" charset="0"/>
                <a:cs typeface="Arial" charset="0"/>
              </a:rPr>
              <a:t>Try % </a:t>
            </a:r>
            <a:r>
              <a:rPr lang="en-US" sz="2400" dirty="0" err="1" smtClean="0">
                <a:solidFill>
                  <a:schemeClr val="tx1"/>
                </a:solidFill>
                <a:latin typeface="Arial" charset="0"/>
                <a:cs typeface="Arial" charset="0"/>
              </a:rPr>
              <a:t>aprun</a:t>
            </a:r>
            <a:r>
              <a:rPr lang="en-US" sz="2400" dirty="0" smtClean="0">
                <a:solidFill>
                  <a:schemeClr val="tx1"/>
                </a:solidFill>
                <a:latin typeface="Arial" charset="0"/>
                <a:cs typeface="Arial" charset="0"/>
              </a:rPr>
              <a:t> –n 4 ./</a:t>
            </a:r>
            <a:r>
              <a:rPr lang="en-US" sz="2400" dirty="0" err="1" smtClean="0">
                <a:solidFill>
                  <a:schemeClr val="tx1"/>
                </a:solidFill>
                <a:latin typeface="Arial" charset="0"/>
                <a:cs typeface="Arial" charset="0"/>
              </a:rPr>
              <a:t>a.out</a:t>
            </a:r>
            <a:r>
              <a:rPr lang="en-US" sz="2400" dirty="0" smtClean="0">
                <a:solidFill>
                  <a:schemeClr val="tx1"/>
                </a:solidFill>
                <a:latin typeface="Arial" charset="0"/>
                <a:cs typeface="Arial" charset="0"/>
              </a:rPr>
              <a:t> </a:t>
            </a:r>
          </a:p>
          <a:p>
            <a:pPr marL="684212" lvl="2" indent="0" eaLnBrk="1" hangingPunct="1">
              <a:buNone/>
              <a:defRPr/>
            </a:pPr>
            <a:r>
              <a:rPr lang="en-US" sz="2400" dirty="0" smtClean="0">
                <a:solidFill>
                  <a:schemeClr val="tx1"/>
                </a:solidFill>
                <a:latin typeface="Arial" charset="0"/>
                <a:cs typeface="Arial" charset="0"/>
              </a:rPr>
              <a:t>Should </a:t>
            </a:r>
            <a:r>
              <a:rPr lang="en-US" sz="2400" dirty="0">
                <a:solidFill>
                  <a:schemeClr val="tx1"/>
                </a:solidFill>
                <a:latin typeface="Arial" charset="0"/>
                <a:cs typeface="Arial" charset="0"/>
              </a:rPr>
              <a:t>look familiar</a:t>
            </a:r>
          </a:p>
          <a:p>
            <a:pPr marL="684212" lvl="2" indent="0" eaLnBrk="1" hangingPunct="1">
              <a:buNone/>
              <a:defRPr/>
            </a:pPr>
            <a:endParaRPr lang="en-US" sz="2400" dirty="0" smtClean="0">
              <a:solidFill>
                <a:schemeClr val="tx1"/>
              </a:solidFill>
              <a:latin typeface="Arial" charset="0"/>
              <a:cs typeface="Arial" charset="0"/>
            </a:endParaRPr>
          </a:p>
          <a:p>
            <a:pPr marL="684212" lvl="2" indent="0" eaLnBrk="1" hangingPunct="1">
              <a:buNone/>
              <a:defRPr/>
            </a:pPr>
            <a:endParaRPr lang="en-US" sz="2400" dirty="0" smtClean="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is-IS" sz="2400" dirty="0" smtClean="0">
              <a:solidFill>
                <a:schemeClr val="tx1"/>
              </a:solidFill>
              <a:latin typeface="Arial" charset="0"/>
              <a:cs typeface="Arial" charset="0"/>
            </a:endParaRPr>
          </a:p>
        </p:txBody>
      </p:sp>
      <p:sp>
        <p:nvSpPr>
          <p:cNvPr id="4" name="Rounded Rectangle 3"/>
          <p:cNvSpPr/>
          <p:nvPr/>
        </p:nvSpPr>
        <p:spPr>
          <a:xfrm>
            <a:off x="105529" y="3697209"/>
            <a:ext cx="8958263" cy="3197225"/>
          </a:xfrm>
          <a:prstGeom prst="roundRect">
            <a:avLst/>
          </a:prstGeom>
          <a:solidFill>
            <a:srgbClr val="7F7F7F"/>
          </a:solidFill>
          <a:ln w="19050" cmpd="sng">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 name="TextBox 18"/>
          <p:cNvSpPr txBox="1">
            <a:spLocks noChangeArrowheads="1"/>
          </p:cNvSpPr>
          <p:nvPr/>
        </p:nvSpPr>
        <p:spPr bwMode="auto">
          <a:xfrm>
            <a:off x="462717" y="6424534"/>
            <a:ext cx="82311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FFFFFF"/>
                </a:solidFill>
              </a:rPr>
              <a:t>L3 Cache</a:t>
            </a:r>
          </a:p>
        </p:txBody>
      </p:sp>
      <p:grpSp>
        <p:nvGrpSpPr>
          <p:cNvPr id="6" name="Group 219"/>
          <p:cNvGrpSpPr>
            <a:grpSpLocks/>
          </p:cNvGrpSpPr>
          <p:nvPr/>
        </p:nvGrpSpPr>
        <p:grpSpPr bwMode="auto">
          <a:xfrm>
            <a:off x="7801729" y="4000422"/>
            <a:ext cx="1004888" cy="2378075"/>
            <a:chOff x="401977" y="562169"/>
            <a:chExt cx="1005840" cy="2468880"/>
          </a:xfrm>
        </p:grpSpPr>
        <p:sp>
          <p:nvSpPr>
            <p:cNvPr id="7" name="Rounded Rectangle 6"/>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ounded Rectangle 7"/>
            <p:cNvSpPr/>
            <p:nvPr/>
          </p:nvSpPr>
          <p:spPr>
            <a:xfrm>
              <a:off x="457593" y="2325655"/>
              <a:ext cx="913677"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TextBox 223"/>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10" name="Rounded Rectangle 9"/>
            <p:cNvSpPr/>
            <p:nvPr/>
          </p:nvSpPr>
          <p:spPr>
            <a:xfrm>
              <a:off x="457593" y="2661871"/>
              <a:ext cx="913677"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TextBox 225"/>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2" name="Group 233"/>
          <p:cNvGrpSpPr>
            <a:grpSpLocks/>
          </p:cNvGrpSpPr>
          <p:nvPr/>
        </p:nvGrpSpPr>
        <p:grpSpPr bwMode="auto">
          <a:xfrm>
            <a:off x="6731754" y="4000422"/>
            <a:ext cx="1004888" cy="2378075"/>
            <a:chOff x="401977" y="562169"/>
            <a:chExt cx="1005840" cy="2468880"/>
          </a:xfrm>
        </p:grpSpPr>
        <p:sp>
          <p:nvSpPr>
            <p:cNvPr id="13" name="Rounded Rectangle 12"/>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ounded Rectangle 13"/>
            <p:cNvSpPr/>
            <p:nvPr/>
          </p:nvSpPr>
          <p:spPr>
            <a:xfrm>
              <a:off x="457593" y="2325655"/>
              <a:ext cx="913677"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TextBox 237"/>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16" name="Rounded Rectangle 15"/>
            <p:cNvSpPr/>
            <p:nvPr/>
          </p:nvSpPr>
          <p:spPr>
            <a:xfrm>
              <a:off x="457593" y="2661871"/>
              <a:ext cx="913677"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TextBox 239"/>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8" name="Group 240"/>
          <p:cNvGrpSpPr>
            <a:grpSpLocks/>
          </p:cNvGrpSpPr>
          <p:nvPr/>
        </p:nvGrpSpPr>
        <p:grpSpPr bwMode="auto">
          <a:xfrm>
            <a:off x="5660192" y="4000422"/>
            <a:ext cx="1006475" cy="2378075"/>
            <a:chOff x="401977" y="562169"/>
            <a:chExt cx="1005840" cy="2468880"/>
          </a:xfrm>
        </p:grpSpPr>
        <p:sp>
          <p:nvSpPr>
            <p:cNvPr id="19" name="Rounded Rectangle 18"/>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 name="Rounded Rectangle 19"/>
            <p:cNvSpPr/>
            <p:nvPr/>
          </p:nvSpPr>
          <p:spPr>
            <a:xfrm>
              <a:off x="457504" y="2325655"/>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 name="TextBox 244"/>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2" name="Rounded Rectangle 21"/>
            <p:cNvSpPr/>
            <p:nvPr/>
          </p:nvSpPr>
          <p:spPr>
            <a:xfrm>
              <a:off x="457504" y="2661871"/>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 name="TextBox 246"/>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24" name="Group 247"/>
          <p:cNvGrpSpPr>
            <a:grpSpLocks/>
          </p:cNvGrpSpPr>
          <p:nvPr/>
        </p:nvGrpSpPr>
        <p:grpSpPr bwMode="auto">
          <a:xfrm>
            <a:off x="4590217" y="4000422"/>
            <a:ext cx="1006475" cy="2378075"/>
            <a:chOff x="401977" y="562169"/>
            <a:chExt cx="1005840" cy="2468880"/>
          </a:xfrm>
        </p:grpSpPr>
        <p:sp>
          <p:nvSpPr>
            <p:cNvPr id="25" name="Rounded Rectangle 24"/>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Rounded Rectangle 25"/>
            <p:cNvSpPr/>
            <p:nvPr/>
          </p:nvSpPr>
          <p:spPr>
            <a:xfrm>
              <a:off x="457504" y="2325655"/>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 name="TextBox 251"/>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8" name="Rounded Rectangle 27"/>
            <p:cNvSpPr/>
            <p:nvPr/>
          </p:nvSpPr>
          <p:spPr>
            <a:xfrm>
              <a:off x="457504" y="2661871"/>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 name="TextBox 253"/>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30" name="Group 254"/>
          <p:cNvGrpSpPr>
            <a:grpSpLocks/>
          </p:cNvGrpSpPr>
          <p:nvPr/>
        </p:nvGrpSpPr>
        <p:grpSpPr bwMode="auto">
          <a:xfrm>
            <a:off x="3520242" y="4000422"/>
            <a:ext cx="1006475" cy="2378075"/>
            <a:chOff x="401977" y="562169"/>
            <a:chExt cx="1005840" cy="2468880"/>
          </a:xfrm>
        </p:grpSpPr>
        <p:sp>
          <p:nvSpPr>
            <p:cNvPr id="31" name="Rounded Rectangle 30"/>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Rounded Rectangle 31"/>
            <p:cNvSpPr/>
            <p:nvPr/>
          </p:nvSpPr>
          <p:spPr>
            <a:xfrm>
              <a:off x="457504" y="2325655"/>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 name="TextBox 258"/>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34" name="Rounded Rectangle 33"/>
            <p:cNvSpPr/>
            <p:nvPr/>
          </p:nvSpPr>
          <p:spPr>
            <a:xfrm>
              <a:off x="457504" y="2661871"/>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 name="TextBox 260"/>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36" name="Group 261"/>
          <p:cNvGrpSpPr>
            <a:grpSpLocks/>
          </p:cNvGrpSpPr>
          <p:nvPr/>
        </p:nvGrpSpPr>
        <p:grpSpPr bwMode="auto">
          <a:xfrm>
            <a:off x="2450267" y="4000422"/>
            <a:ext cx="1004887" cy="2378075"/>
            <a:chOff x="401977" y="562169"/>
            <a:chExt cx="1005840" cy="2468880"/>
          </a:xfrm>
        </p:grpSpPr>
        <p:sp>
          <p:nvSpPr>
            <p:cNvPr id="37" name="Rounded Rectangle 36"/>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 name="Rounded Rectangle 37"/>
            <p:cNvSpPr/>
            <p:nvPr/>
          </p:nvSpPr>
          <p:spPr>
            <a:xfrm>
              <a:off x="457592" y="2325655"/>
              <a:ext cx="913679"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9" name="TextBox 265"/>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40" name="Rounded Rectangle 39"/>
            <p:cNvSpPr/>
            <p:nvPr/>
          </p:nvSpPr>
          <p:spPr>
            <a:xfrm>
              <a:off x="457592" y="2661871"/>
              <a:ext cx="913679"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1" name="TextBox 267"/>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42" name="Group 268"/>
          <p:cNvGrpSpPr>
            <a:grpSpLocks/>
          </p:cNvGrpSpPr>
          <p:nvPr/>
        </p:nvGrpSpPr>
        <p:grpSpPr bwMode="auto">
          <a:xfrm>
            <a:off x="1380292" y="4000422"/>
            <a:ext cx="1004887" cy="2378075"/>
            <a:chOff x="401977" y="562169"/>
            <a:chExt cx="1005840" cy="2468880"/>
          </a:xfrm>
        </p:grpSpPr>
        <p:sp>
          <p:nvSpPr>
            <p:cNvPr id="43" name="Rounded Rectangle 42"/>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 name="Rounded Rectangle 43"/>
            <p:cNvSpPr/>
            <p:nvPr/>
          </p:nvSpPr>
          <p:spPr>
            <a:xfrm>
              <a:off x="457592" y="2325655"/>
              <a:ext cx="913679"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 name="TextBox 272"/>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46" name="Rounded Rectangle 45"/>
            <p:cNvSpPr/>
            <p:nvPr/>
          </p:nvSpPr>
          <p:spPr>
            <a:xfrm>
              <a:off x="457592" y="2661871"/>
              <a:ext cx="913679"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7" name="TextBox 274"/>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48" name="Group 275"/>
          <p:cNvGrpSpPr>
            <a:grpSpLocks/>
          </p:cNvGrpSpPr>
          <p:nvPr/>
        </p:nvGrpSpPr>
        <p:grpSpPr bwMode="auto">
          <a:xfrm>
            <a:off x="205542" y="4000422"/>
            <a:ext cx="1174750" cy="2378075"/>
            <a:chOff x="298728" y="562169"/>
            <a:chExt cx="1174634" cy="2468880"/>
          </a:xfrm>
        </p:grpSpPr>
        <p:sp>
          <p:nvSpPr>
            <p:cNvPr id="49" name="Rounded Rectangle 48"/>
            <p:cNvSpPr/>
            <p:nvPr/>
          </p:nvSpPr>
          <p:spPr>
            <a:xfrm>
              <a:off x="401905" y="562169"/>
              <a:ext cx="1006376"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 name="TextBox 277"/>
            <p:cNvSpPr txBox="1">
              <a:spLocks noChangeArrowheads="1"/>
            </p:cNvSpPr>
            <p:nvPr/>
          </p:nvSpPr>
          <p:spPr bwMode="auto">
            <a:xfrm>
              <a:off x="298728" y="683458"/>
              <a:ext cx="1174634" cy="543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dirty="0"/>
                <a:t>Physical Core 0</a:t>
              </a:r>
            </a:p>
          </p:txBody>
        </p:sp>
        <p:sp>
          <p:nvSpPr>
            <p:cNvPr id="51" name="Rounded Rectangle 50"/>
            <p:cNvSpPr/>
            <p:nvPr/>
          </p:nvSpPr>
          <p:spPr>
            <a:xfrm>
              <a:off x="457462" y="2325655"/>
              <a:ext cx="914310"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2" name="TextBox 279"/>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53" name="Rounded Rectangle 52"/>
            <p:cNvSpPr/>
            <p:nvPr/>
          </p:nvSpPr>
          <p:spPr>
            <a:xfrm>
              <a:off x="457462" y="2661871"/>
              <a:ext cx="914310"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 name="TextBox 281"/>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sp>
        <p:nvSpPr>
          <p:cNvPr id="55" name="TextBox 54"/>
          <p:cNvSpPr txBox="1"/>
          <p:nvPr/>
        </p:nvSpPr>
        <p:spPr>
          <a:xfrm rot="16200000">
            <a:off x="346036" y="5337890"/>
            <a:ext cx="1471612" cy="307975"/>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a:defRPr/>
            </a:pPr>
            <a:r>
              <a:rPr lang="en-US" sz="1400" dirty="0"/>
              <a:t>Logical Core 16</a:t>
            </a:r>
          </a:p>
        </p:txBody>
      </p:sp>
      <p:sp>
        <p:nvSpPr>
          <p:cNvPr id="56" name="TextBox 55"/>
          <p:cNvSpPr txBox="1"/>
          <p:nvPr/>
        </p:nvSpPr>
        <p:spPr>
          <a:xfrm rot="16200000">
            <a:off x="-182601" y="5337890"/>
            <a:ext cx="1471612" cy="307975"/>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a:defRPr/>
            </a:pPr>
            <a:r>
              <a:rPr lang="en-US" sz="1400" dirty="0"/>
              <a:t>Logical Core 0</a:t>
            </a:r>
          </a:p>
        </p:txBody>
      </p:sp>
      <p:sp>
        <p:nvSpPr>
          <p:cNvPr id="57" name="TextBox 139"/>
          <p:cNvSpPr txBox="1">
            <a:spLocks noChangeArrowheads="1"/>
          </p:cNvSpPr>
          <p:nvPr/>
        </p:nvSpPr>
        <p:spPr bwMode="auto">
          <a:xfrm>
            <a:off x="1307267" y="4122659"/>
            <a:ext cx="117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1</a:t>
            </a:r>
          </a:p>
        </p:txBody>
      </p:sp>
      <p:sp>
        <p:nvSpPr>
          <p:cNvPr id="58" name="TextBox 57"/>
          <p:cNvSpPr txBox="1"/>
          <p:nvPr/>
        </p:nvSpPr>
        <p:spPr>
          <a:xfrm rot="16200000">
            <a:off x="1419980" y="5329159"/>
            <a:ext cx="1473200"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17</a:t>
            </a:r>
          </a:p>
        </p:txBody>
      </p:sp>
      <p:sp>
        <p:nvSpPr>
          <p:cNvPr id="59" name="TextBox 58"/>
          <p:cNvSpPr txBox="1"/>
          <p:nvPr/>
        </p:nvSpPr>
        <p:spPr>
          <a:xfrm rot="16200000">
            <a:off x="892136" y="5347415"/>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a:t>
            </a:r>
          </a:p>
        </p:txBody>
      </p:sp>
      <p:sp>
        <p:nvSpPr>
          <p:cNvPr id="60" name="TextBox 59"/>
          <p:cNvSpPr txBox="1"/>
          <p:nvPr/>
        </p:nvSpPr>
        <p:spPr>
          <a:xfrm rot="16200000">
            <a:off x="2489955" y="5329159"/>
            <a:ext cx="1473200"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18</a:t>
            </a:r>
          </a:p>
        </p:txBody>
      </p:sp>
      <p:sp>
        <p:nvSpPr>
          <p:cNvPr id="61" name="TextBox 60"/>
          <p:cNvSpPr txBox="1"/>
          <p:nvPr/>
        </p:nvSpPr>
        <p:spPr>
          <a:xfrm rot="16200000">
            <a:off x="1960524" y="5347415"/>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a:t>
            </a:r>
          </a:p>
        </p:txBody>
      </p:sp>
      <p:sp>
        <p:nvSpPr>
          <p:cNvPr id="62" name="TextBox 144"/>
          <p:cNvSpPr txBox="1">
            <a:spLocks noChangeArrowheads="1"/>
          </p:cNvSpPr>
          <p:nvPr/>
        </p:nvSpPr>
        <p:spPr bwMode="auto">
          <a:xfrm>
            <a:off x="2382004" y="4102022"/>
            <a:ext cx="1174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2</a:t>
            </a:r>
          </a:p>
        </p:txBody>
      </p:sp>
      <p:sp>
        <p:nvSpPr>
          <p:cNvPr id="63" name="TextBox 145"/>
          <p:cNvSpPr txBox="1">
            <a:spLocks noChangeArrowheads="1"/>
          </p:cNvSpPr>
          <p:nvPr/>
        </p:nvSpPr>
        <p:spPr bwMode="auto">
          <a:xfrm>
            <a:off x="3464679" y="4114722"/>
            <a:ext cx="117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3</a:t>
            </a:r>
          </a:p>
        </p:txBody>
      </p:sp>
      <p:sp>
        <p:nvSpPr>
          <p:cNvPr id="64" name="TextBox 63"/>
          <p:cNvSpPr txBox="1"/>
          <p:nvPr/>
        </p:nvSpPr>
        <p:spPr>
          <a:xfrm rot="16200000">
            <a:off x="3035260" y="5339478"/>
            <a:ext cx="1471613"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3</a:t>
            </a:r>
          </a:p>
        </p:txBody>
      </p:sp>
      <p:sp>
        <p:nvSpPr>
          <p:cNvPr id="65" name="TextBox 64"/>
          <p:cNvSpPr txBox="1"/>
          <p:nvPr/>
        </p:nvSpPr>
        <p:spPr>
          <a:xfrm rot="16200000">
            <a:off x="3565486" y="5334715"/>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19</a:t>
            </a:r>
          </a:p>
        </p:txBody>
      </p:sp>
      <p:sp>
        <p:nvSpPr>
          <p:cNvPr id="66" name="TextBox 65"/>
          <p:cNvSpPr txBox="1"/>
          <p:nvPr/>
        </p:nvSpPr>
        <p:spPr>
          <a:xfrm rot="16200000">
            <a:off x="4110792" y="5338684"/>
            <a:ext cx="1471612" cy="30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4</a:t>
            </a:r>
          </a:p>
        </p:txBody>
      </p:sp>
      <p:sp>
        <p:nvSpPr>
          <p:cNvPr id="67" name="TextBox 66"/>
          <p:cNvSpPr txBox="1"/>
          <p:nvPr/>
        </p:nvSpPr>
        <p:spPr>
          <a:xfrm rot="16200000">
            <a:off x="4640224"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20</a:t>
            </a:r>
          </a:p>
        </p:txBody>
      </p:sp>
      <p:sp>
        <p:nvSpPr>
          <p:cNvPr id="68" name="TextBox 67"/>
          <p:cNvSpPr txBox="1"/>
          <p:nvPr/>
        </p:nvSpPr>
        <p:spPr>
          <a:xfrm rot="16200000">
            <a:off x="5185530" y="5338684"/>
            <a:ext cx="1471612" cy="306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5</a:t>
            </a:r>
          </a:p>
        </p:txBody>
      </p:sp>
      <p:sp>
        <p:nvSpPr>
          <p:cNvPr id="69" name="TextBox 68"/>
          <p:cNvSpPr txBox="1"/>
          <p:nvPr/>
        </p:nvSpPr>
        <p:spPr>
          <a:xfrm rot="16200000">
            <a:off x="5714961"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21</a:t>
            </a:r>
          </a:p>
        </p:txBody>
      </p:sp>
      <p:sp>
        <p:nvSpPr>
          <p:cNvPr id="70" name="TextBox 69"/>
          <p:cNvSpPr txBox="1"/>
          <p:nvPr/>
        </p:nvSpPr>
        <p:spPr>
          <a:xfrm rot="16200000">
            <a:off x="6261061"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6</a:t>
            </a:r>
          </a:p>
        </p:txBody>
      </p:sp>
      <p:sp>
        <p:nvSpPr>
          <p:cNvPr id="71" name="TextBox 70"/>
          <p:cNvSpPr txBox="1"/>
          <p:nvPr/>
        </p:nvSpPr>
        <p:spPr>
          <a:xfrm rot="16200000">
            <a:off x="6789699"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22</a:t>
            </a:r>
          </a:p>
        </p:txBody>
      </p:sp>
      <p:sp>
        <p:nvSpPr>
          <p:cNvPr id="72" name="TextBox 71"/>
          <p:cNvSpPr txBox="1"/>
          <p:nvPr/>
        </p:nvSpPr>
        <p:spPr>
          <a:xfrm rot="16200000">
            <a:off x="7321511"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7</a:t>
            </a:r>
          </a:p>
        </p:txBody>
      </p:sp>
      <p:sp>
        <p:nvSpPr>
          <p:cNvPr id="73" name="TextBox 72"/>
          <p:cNvSpPr txBox="1"/>
          <p:nvPr/>
        </p:nvSpPr>
        <p:spPr>
          <a:xfrm rot="16200000">
            <a:off x="7851736" y="5337890"/>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23</a:t>
            </a:r>
          </a:p>
        </p:txBody>
      </p:sp>
      <p:sp>
        <p:nvSpPr>
          <p:cNvPr id="74" name="TextBox 158"/>
          <p:cNvSpPr txBox="1">
            <a:spLocks noChangeArrowheads="1"/>
          </p:cNvSpPr>
          <p:nvPr/>
        </p:nvSpPr>
        <p:spPr bwMode="auto">
          <a:xfrm>
            <a:off x="4541004" y="4106784"/>
            <a:ext cx="1173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4</a:t>
            </a:r>
          </a:p>
        </p:txBody>
      </p:sp>
      <p:sp>
        <p:nvSpPr>
          <p:cNvPr id="75" name="TextBox 159"/>
          <p:cNvSpPr txBox="1">
            <a:spLocks noChangeArrowheads="1"/>
          </p:cNvSpPr>
          <p:nvPr/>
        </p:nvSpPr>
        <p:spPr bwMode="auto">
          <a:xfrm>
            <a:off x="5641142" y="4125834"/>
            <a:ext cx="11747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5</a:t>
            </a:r>
          </a:p>
        </p:txBody>
      </p:sp>
      <p:sp>
        <p:nvSpPr>
          <p:cNvPr id="76" name="TextBox 160"/>
          <p:cNvSpPr txBox="1">
            <a:spLocks noChangeArrowheads="1"/>
          </p:cNvSpPr>
          <p:nvPr/>
        </p:nvSpPr>
        <p:spPr bwMode="auto">
          <a:xfrm>
            <a:off x="7746167" y="4117897"/>
            <a:ext cx="1174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7</a:t>
            </a:r>
          </a:p>
        </p:txBody>
      </p:sp>
      <p:sp>
        <p:nvSpPr>
          <p:cNvPr id="77" name="TextBox 161"/>
          <p:cNvSpPr txBox="1">
            <a:spLocks noChangeArrowheads="1"/>
          </p:cNvSpPr>
          <p:nvPr/>
        </p:nvSpPr>
        <p:spPr bwMode="auto">
          <a:xfrm>
            <a:off x="6682542" y="4136947"/>
            <a:ext cx="1174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6</a:t>
            </a:r>
          </a:p>
        </p:txBody>
      </p:sp>
    </p:spTree>
    <p:extLst>
      <p:ext uri="{BB962C8B-B14F-4D97-AF65-F5344CB8AC3E}">
        <p14:creationId xmlns:p14="http://schemas.microsoft.com/office/powerpoint/2010/main" val="160651078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11125" y="152400"/>
            <a:ext cx="8229600" cy="496888"/>
          </a:xfrm>
        </p:spPr>
        <p:txBody>
          <a:bodyPr/>
          <a:lstStyle/>
          <a:p>
            <a:pPr eaLnBrk="1" hangingPunct="1"/>
            <a:r>
              <a:rPr lang="en-US" b="1" dirty="0" smtClean="0">
                <a:latin typeface="Arial Black" charset="0"/>
              </a:rPr>
              <a:t>Test 3 Threading </a:t>
            </a:r>
            <a:endParaRPr lang="en-US" b="1" dirty="0">
              <a:latin typeface="Arial Black" charset="0"/>
            </a:endParaRPr>
          </a:p>
        </p:txBody>
      </p:sp>
      <p:sp>
        <p:nvSpPr>
          <p:cNvPr id="6146" name="Content Placeholder 2"/>
          <p:cNvSpPr>
            <a:spLocks noGrp="1"/>
          </p:cNvSpPr>
          <p:nvPr>
            <p:ph idx="1"/>
          </p:nvPr>
        </p:nvSpPr>
        <p:spPr>
          <a:xfrm>
            <a:off x="111125" y="718550"/>
            <a:ext cx="8747125" cy="1735860"/>
          </a:xfrm>
        </p:spPr>
        <p:txBody>
          <a:bodyPr/>
          <a:lstStyle/>
          <a:p>
            <a:pPr marL="684212" lvl="2" indent="0" eaLnBrk="1" hangingPunct="1">
              <a:buNone/>
              <a:defRPr/>
            </a:pPr>
            <a:r>
              <a:rPr lang="en-US" sz="2400" dirty="0" smtClean="0">
                <a:solidFill>
                  <a:schemeClr val="tx1"/>
                </a:solidFill>
                <a:latin typeface="Arial" charset="0"/>
                <a:cs typeface="Arial" charset="0"/>
              </a:rPr>
              <a:t>Modify your batch script:</a:t>
            </a: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is-IS" sz="2400" dirty="0" smtClean="0">
              <a:solidFill>
                <a:schemeClr val="tx1"/>
              </a:solidFill>
              <a:latin typeface="Arial" charset="0"/>
              <a:cs typeface="Arial" charset="0"/>
            </a:endParaRPr>
          </a:p>
        </p:txBody>
      </p:sp>
      <p:sp>
        <p:nvSpPr>
          <p:cNvPr id="2" name="TextBox 1"/>
          <p:cNvSpPr txBox="1"/>
          <p:nvPr/>
        </p:nvSpPr>
        <p:spPr>
          <a:xfrm>
            <a:off x="1749057" y="1149686"/>
            <a:ext cx="5296098"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 vi </a:t>
            </a:r>
            <a:r>
              <a:rPr lang="en-US" dirty="0" err="1" smtClean="0"/>
              <a:t>aff.pbs</a:t>
            </a:r>
            <a:r>
              <a:rPr lang="en-US" dirty="0" smtClean="0"/>
              <a:t> </a:t>
            </a:r>
          </a:p>
        </p:txBody>
      </p:sp>
      <p:sp>
        <p:nvSpPr>
          <p:cNvPr id="7" name="TextBox 6"/>
          <p:cNvSpPr txBox="1"/>
          <p:nvPr/>
        </p:nvSpPr>
        <p:spPr>
          <a:xfrm>
            <a:off x="1719650" y="1802065"/>
            <a:ext cx="5296098" cy="415498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#!/bin/bash</a:t>
            </a:r>
          </a:p>
          <a:p>
            <a:r>
              <a:rPr lang="en-US" dirty="0"/>
              <a:t>#    Begin PBS directives</a:t>
            </a:r>
          </a:p>
          <a:p>
            <a:r>
              <a:rPr lang="en-US" dirty="0"/>
              <a:t>#PBS -A STF007</a:t>
            </a:r>
          </a:p>
          <a:p>
            <a:r>
              <a:rPr lang="en-US" dirty="0"/>
              <a:t>#PBS -N affinity</a:t>
            </a:r>
          </a:p>
          <a:p>
            <a:r>
              <a:rPr lang="en-US" dirty="0"/>
              <a:t>#PBS -j </a:t>
            </a:r>
            <a:r>
              <a:rPr lang="en-US" dirty="0" err="1"/>
              <a:t>oe</a:t>
            </a:r>
            <a:endParaRPr lang="en-US" dirty="0"/>
          </a:p>
          <a:p>
            <a:r>
              <a:rPr lang="en-US" dirty="0"/>
              <a:t>#PBS -l walltime=00:05:00,nodes=1</a:t>
            </a:r>
          </a:p>
          <a:p>
            <a:r>
              <a:rPr lang="en-US" dirty="0"/>
              <a:t>#    End PBS directives and begin shell </a:t>
            </a:r>
            <a:r>
              <a:rPr lang="en-US" dirty="0" smtClean="0"/>
              <a:t>commands</a:t>
            </a:r>
          </a:p>
          <a:p>
            <a:r>
              <a:rPr lang="en-US" dirty="0"/>
              <a:t>export OMP_NUM_THREADS=16</a:t>
            </a:r>
          </a:p>
          <a:p>
            <a:r>
              <a:rPr lang="en-US" dirty="0" smtClean="0"/>
              <a:t>cd </a:t>
            </a:r>
            <a:r>
              <a:rPr lang="en-US" dirty="0"/>
              <a:t>$MEMBERWORK/stf007</a:t>
            </a:r>
          </a:p>
          <a:p>
            <a:r>
              <a:rPr lang="en-US" dirty="0" err="1" smtClean="0"/>
              <a:t>aprun</a:t>
            </a:r>
            <a:r>
              <a:rPr lang="en-US" dirty="0" smtClean="0"/>
              <a:t> –n 2 –d 16 –j2 </a:t>
            </a:r>
            <a:r>
              <a:rPr lang="en-US" dirty="0"/>
              <a:t>./a.out</a:t>
            </a:r>
          </a:p>
        </p:txBody>
      </p:sp>
    </p:spTree>
    <p:extLst>
      <p:ext uri="{BB962C8B-B14F-4D97-AF65-F5344CB8AC3E}">
        <p14:creationId xmlns:p14="http://schemas.microsoft.com/office/powerpoint/2010/main" val="419932612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11125" y="152400"/>
            <a:ext cx="8229600" cy="496888"/>
          </a:xfrm>
        </p:spPr>
        <p:txBody>
          <a:bodyPr/>
          <a:lstStyle/>
          <a:p>
            <a:pPr eaLnBrk="1" hangingPunct="1"/>
            <a:r>
              <a:rPr lang="en-US" b="1" dirty="0" smtClean="0">
                <a:latin typeface="Arial Black" charset="0"/>
              </a:rPr>
              <a:t>Test 3 Threading </a:t>
            </a:r>
            <a:endParaRPr lang="en-US" b="1" dirty="0">
              <a:latin typeface="Arial Black" charset="0"/>
            </a:endParaRPr>
          </a:p>
        </p:txBody>
      </p:sp>
      <p:sp>
        <p:nvSpPr>
          <p:cNvPr id="6146" name="Content Placeholder 2"/>
          <p:cNvSpPr>
            <a:spLocks noGrp="1"/>
          </p:cNvSpPr>
          <p:nvPr>
            <p:ph idx="1"/>
          </p:nvPr>
        </p:nvSpPr>
        <p:spPr>
          <a:xfrm>
            <a:off x="111125" y="718550"/>
            <a:ext cx="8747125" cy="1735860"/>
          </a:xfrm>
        </p:spPr>
        <p:txBody>
          <a:bodyPr/>
          <a:lstStyle/>
          <a:p>
            <a:pPr marL="684212" lvl="2" indent="0" eaLnBrk="1" hangingPunct="1">
              <a:buNone/>
              <a:defRPr/>
            </a:pPr>
            <a:r>
              <a:rPr lang="en-US" sz="2400" dirty="0" smtClean="0">
                <a:solidFill>
                  <a:schemeClr val="tx1"/>
                </a:solidFill>
                <a:latin typeface="Arial" charset="0"/>
                <a:cs typeface="Arial" charset="0"/>
              </a:rPr>
              <a:t>Modify your batch script:</a:t>
            </a: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is-IS" sz="2400" dirty="0" smtClean="0">
              <a:solidFill>
                <a:schemeClr val="tx1"/>
              </a:solidFill>
              <a:latin typeface="Arial" charset="0"/>
              <a:cs typeface="Arial" charset="0"/>
            </a:endParaRPr>
          </a:p>
        </p:txBody>
      </p:sp>
      <p:sp>
        <p:nvSpPr>
          <p:cNvPr id="2" name="TextBox 1"/>
          <p:cNvSpPr txBox="1"/>
          <p:nvPr/>
        </p:nvSpPr>
        <p:spPr>
          <a:xfrm>
            <a:off x="1749057" y="1149686"/>
            <a:ext cx="5296098"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 vi </a:t>
            </a:r>
            <a:r>
              <a:rPr lang="en-US" dirty="0" err="1" smtClean="0"/>
              <a:t>aff.pbs</a:t>
            </a:r>
            <a:r>
              <a:rPr lang="en-US" dirty="0" smtClean="0"/>
              <a:t> </a:t>
            </a:r>
          </a:p>
        </p:txBody>
      </p:sp>
      <p:sp>
        <p:nvSpPr>
          <p:cNvPr id="7" name="TextBox 6"/>
          <p:cNvSpPr txBox="1"/>
          <p:nvPr/>
        </p:nvSpPr>
        <p:spPr>
          <a:xfrm>
            <a:off x="1746386" y="1802075"/>
            <a:ext cx="5296098" cy="415498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#!/bin/bash</a:t>
            </a:r>
          </a:p>
          <a:p>
            <a:r>
              <a:rPr lang="en-US" dirty="0"/>
              <a:t>#    Begin PBS directives</a:t>
            </a:r>
          </a:p>
          <a:p>
            <a:r>
              <a:rPr lang="en-US" dirty="0"/>
              <a:t>#PBS -A STF007</a:t>
            </a:r>
          </a:p>
          <a:p>
            <a:r>
              <a:rPr lang="en-US" dirty="0"/>
              <a:t>#PBS -N affinity</a:t>
            </a:r>
          </a:p>
          <a:p>
            <a:r>
              <a:rPr lang="en-US" dirty="0"/>
              <a:t>#PBS -j </a:t>
            </a:r>
            <a:r>
              <a:rPr lang="en-US" dirty="0" err="1"/>
              <a:t>oe</a:t>
            </a:r>
            <a:endParaRPr lang="en-US" dirty="0"/>
          </a:p>
          <a:p>
            <a:r>
              <a:rPr lang="en-US" dirty="0"/>
              <a:t>#PBS -l walltime=00:05:00,nodes</a:t>
            </a:r>
            <a:r>
              <a:rPr lang="en-US" dirty="0" smtClean="0"/>
              <a:t>=</a:t>
            </a:r>
            <a:r>
              <a:rPr lang="en-US" dirty="0">
                <a:solidFill>
                  <a:srgbClr val="FF0000"/>
                </a:solidFill>
              </a:rPr>
              <a:t>1</a:t>
            </a:r>
          </a:p>
          <a:p>
            <a:r>
              <a:rPr lang="en-US" dirty="0"/>
              <a:t>#    End PBS directives and begin shell </a:t>
            </a:r>
            <a:r>
              <a:rPr lang="en-US" dirty="0" smtClean="0"/>
              <a:t>commands</a:t>
            </a:r>
          </a:p>
          <a:p>
            <a:r>
              <a:rPr lang="en-US" dirty="0">
                <a:solidFill>
                  <a:srgbClr val="FF0000"/>
                </a:solidFill>
              </a:rPr>
              <a:t>export OMP_NUM_THREADS=16</a:t>
            </a:r>
          </a:p>
          <a:p>
            <a:r>
              <a:rPr lang="en-US" dirty="0" smtClean="0"/>
              <a:t>cd </a:t>
            </a:r>
            <a:r>
              <a:rPr lang="en-US" dirty="0"/>
              <a:t>$MEMBERWORK/stf007</a:t>
            </a:r>
          </a:p>
          <a:p>
            <a:r>
              <a:rPr lang="en-US" dirty="0" err="1" smtClean="0">
                <a:solidFill>
                  <a:srgbClr val="FF0000"/>
                </a:solidFill>
              </a:rPr>
              <a:t>aprun</a:t>
            </a:r>
            <a:r>
              <a:rPr lang="en-US" dirty="0" smtClean="0">
                <a:solidFill>
                  <a:srgbClr val="FF0000"/>
                </a:solidFill>
              </a:rPr>
              <a:t> –n 2 –d 16 –j2 </a:t>
            </a:r>
            <a:r>
              <a:rPr lang="en-US" dirty="0">
                <a:solidFill>
                  <a:srgbClr val="FF0000"/>
                </a:solidFill>
              </a:rPr>
              <a:t>./a.out</a:t>
            </a:r>
          </a:p>
        </p:txBody>
      </p:sp>
      <p:sp>
        <p:nvSpPr>
          <p:cNvPr id="6" name="TextBox 5"/>
          <p:cNvSpPr txBox="1"/>
          <p:nvPr/>
        </p:nvSpPr>
        <p:spPr>
          <a:xfrm>
            <a:off x="1754401" y="6128086"/>
            <a:ext cx="5296098"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 </a:t>
            </a:r>
            <a:r>
              <a:rPr lang="en-US" dirty="0" err="1" smtClean="0"/>
              <a:t>qsub</a:t>
            </a:r>
            <a:r>
              <a:rPr lang="en-US" dirty="0" smtClean="0"/>
              <a:t> </a:t>
            </a:r>
            <a:r>
              <a:rPr lang="en-US" dirty="0" err="1" smtClean="0"/>
              <a:t>aff.pbs</a:t>
            </a:r>
            <a:r>
              <a:rPr lang="en-US" dirty="0" smtClean="0"/>
              <a:t> </a:t>
            </a:r>
          </a:p>
        </p:txBody>
      </p:sp>
    </p:spTree>
    <p:extLst>
      <p:ext uri="{BB962C8B-B14F-4D97-AF65-F5344CB8AC3E}">
        <p14:creationId xmlns:p14="http://schemas.microsoft.com/office/powerpoint/2010/main" val="107262228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11125" y="152400"/>
            <a:ext cx="8229600" cy="496888"/>
          </a:xfrm>
        </p:spPr>
        <p:txBody>
          <a:bodyPr/>
          <a:lstStyle/>
          <a:p>
            <a:pPr eaLnBrk="1" hangingPunct="1"/>
            <a:r>
              <a:rPr lang="en-US" b="1" dirty="0" smtClean="0">
                <a:latin typeface="Arial Black" charset="0"/>
              </a:rPr>
              <a:t>Instructions Test 3 Threading</a:t>
            </a:r>
            <a:endParaRPr lang="en-US" b="1" dirty="0">
              <a:latin typeface="Arial Black" charset="0"/>
            </a:endParaRPr>
          </a:p>
        </p:txBody>
      </p:sp>
      <p:sp>
        <p:nvSpPr>
          <p:cNvPr id="6146" name="Content Placeholder 2"/>
          <p:cNvSpPr>
            <a:spLocks noGrp="1"/>
          </p:cNvSpPr>
          <p:nvPr>
            <p:ph idx="1"/>
          </p:nvPr>
        </p:nvSpPr>
        <p:spPr>
          <a:xfrm>
            <a:off x="111125" y="718550"/>
            <a:ext cx="8747125" cy="5343000"/>
          </a:xfrm>
        </p:spPr>
        <p:txBody>
          <a:bodyPr/>
          <a:lstStyle/>
          <a:p>
            <a:pPr marL="684212" lvl="2" indent="0" eaLnBrk="1" hangingPunct="1">
              <a:buNone/>
              <a:defRPr/>
            </a:pPr>
            <a:endParaRPr lang="en-US" sz="2400" dirty="0" smtClean="0">
              <a:solidFill>
                <a:schemeClr val="tx1"/>
              </a:solidFill>
              <a:latin typeface="Arial" charset="0"/>
              <a:cs typeface="Arial" charset="0"/>
            </a:endParaRPr>
          </a:p>
          <a:p>
            <a:pPr marL="684212" lvl="2" indent="0" eaLnBrk="1" hangingPunct="1">
              <a:buNone/>
              <a:defRPr/>
            </a:pPr>
            <a:r>
              <a:rPr lang="en-US" sz="2400" dirty="0">
                <a:solidFill>
                  <a:schemeClr val="tx1"/>
                </a:solidFill>
                <a:latin typeface="Arial" charset="0"/>
                <a:cs typeface="Arial" charset="0"/>
              </a:rPr>
              <a:t>The -d option assigns depth; the number of cores per processing element</a:t>
            </a:r>
            <a:r>
              <a:rPr lang="en-US" sz="2400" dirty="0" smtClean="0">
                <a:solidFill>
                  <a:schemeClr val="tx1"/>
                </a:solidFill>
                <a:latin typeface="Arial" charset="0"/>
                <a:cs typeface="Arial" charset="0"/>
              </a:rPr>
              <a:t>.</a:t>
            </a:r>
          </a:p>
          <a:p>
            <a:pPr marL="684212" lvl="2" indent="0" eaLnBrk="1" hangingPunct="1">
              <a:buNone/>
              <a:defRPr/>
            </a:pPr>
            <a:r>
              <a:rPr lang="en-US" sz="2400" dirty="0" smtClean="0">
                <a:solidFill>
                  <a:schemeClr val="tx1"/>
                </a:solidFill>
                <a:latin typeface="Arial" charset="0"/>
                <a:cs typeface="Arial" charset="0"/>
              </a:rPr>
              <a:t> </a:t>
            </a:r>
            <a:r>
              <a:rPr lang="en-US" sz="2400" dirty="0">
                <a:solidFill>
                  <a:schemeClr val="tx1"/>
                </a:solidFill>
                <a:latin typeface="Arial" charset="0"/>
                <a:cs typeface="Arial" charset="0"/>
              </a:rPr>
              <a:t>In this case our processing element (</a:t>
            </a:r>
            <a:r>
              <a:rPr lang="en-US" sz="2400" dirty="0" err="1">
                <a:solidFill>
                  <a:schemeClr val="tx1"/>
                </a:solidFill>
                <a:latin typeface="Arial" charset="0"/>
                <a:cs typeface="Arial" charset="0"/>
              </a:rPr>
              <a:t>pe</a:t>
            </a:r>
            <a:r>
              <a:rPr lang="en-US" sz="2400" dirty="0">
                <a:solidFill>
                  <a:schemeClr val="tx1"/>
                </a:solidFill>
                <a:latin typeface="Arial" charset="0"/>
                <a:cs typeface="Arial" charset="0"/>
              </a:rPr>
              <a:t>)  is </a:t>
            </a:r>
            <a:r>
              <a:rPr lang="en-US" sz="2400" dirty="0" smtClean="0">
                <a:solidFill>
                  <a:schemeClr val="tx1"/>
                </a:solidFill>
                <a:latin typeface="Arial" charset="0"/>
                <a:cs typeface="Arial" charset="0"/>
              </a:rPr>
              <a:t>an </a:t>
            </a:r>
            <a:r>
              <a:rPr lang="en-US" sz="2400" dirty="0">
                <a:solidFill>
                  <a:schemeClr val="tx1"/>
                </a:solidFill>
                <a:latin typeface="Arial" charset="0"/>
                <a:cs typeface="Arial" charset="0"/>
              </a:rPr>
              <a:t>MPI task that spawns 16 threads</a:t>
            </a:r>
            <a:r>
              <a:rPr lang="en-US" sz="2400" dirty="0" smtClean="0">
                <a:solidFill>
                  <a:schemeClr val="tx1"/>
                </a:solidFill>
                <a:latin typeface="Arial" charset="0"/>
                <a:cs typeface="Arial" charset="0"/>
              </a:rPr>
              <a:t>.</a:t>
            </a:r>
          </a:p>
          <a:p>
            <a:pPr marL="684212" lvl="2" indent="0" eaLnBrk="1" hangingPunct="1">
              <a:buNone/>
              <a:defRPr/>
            </a:pPr>
            <a:r>
              <a:rPr lang="en-US" sz="2400" dirty="0" smtClean="0">
                <a:solidFill>
                  <a:schemeClr val="tx1"/>
                </a:solidFill>
                <a:latin typeface="Arial" charset="0"/>
                <a:cs typeface="Arial" charset="0"/>
              </a:rPr>
              <a:t>We gave the </a:t>
            </a:r>
            <a:r>
              <a:rPr lang="en-US" sz="2400" dirty="0" err="1">
                <a:solidFill>
                  <a:schemeClr val="tx1"/>
                </a:solidFill>
                <a:latin typeface="Arial" charset="0"/>
                <a:cs typeface="Arial" charset="0"/>
              </a:rPr>
              <a:t>pe</a:t>
            </a:r>
            <a:r>
              <a:rPr lang="en-US" sz="2400" dirty="0">
                <a:solidFill>
                  <a:schemeClr val="tx1"/>
                </a:solidFill>
                <a:latin typeface="Arial" charset="0"/>
                <a:cs typeface="Arial" charset="0"/>
              </a:rPr>
              <a:t> a depth of 16 </a:t>
            </a:r>
            <a:r>
              <a:rPr lang="en-US" sz="2400" dirty="0" smtClean="0">
                <a:solidFill>
                  <a:schemeClr val="tx1"/>
                </a:solidFill>
                <a:latin typeface="Arial" charset="0"/>
                <a:cs typeface="Arial" charset="0"/>
              </a:rPr>
              <a:t>so, </a:t>
            </a:r>
            <a:r>
              <a:rPr lang="en-US" sz="2400" dirty="0">
                <a:solidFill>
                  <a:schemeClr val="tx1"/>
                </a:solidFill>
                <a:latin typeface="Arial" charset="0"/>
                <a:cs typeface="Arial" charset="0"/>
              </a:rPr>
              <a:t>16 threads </a:t>
            </a:r>
            <a:r>
              <a:rPr lang="en-US" sz="2400" dirty="0" smtClean="0">
                <a:solidFill>
                  <a:schemeClr val="tx1"/>
                </a:solidFill>
                <a:latin typeface="Arial" charset="0"/>
                <a:cs typeface="Arial" charset="0"/>
              </a:rPr>
              <a:t>use 16 </a:t>
            </a:r>
            <a:r>
              <a:rPr lang="en-US" sz="2400" dirty="0">
                <a:solidFill>
                  <a:schemeClr val="tx1"/>
                </a:solidFill>
                <a:latin typeface="Arial" charset="0"/>
                <a:cs typeface="Arial" charset="0"/>
              </a:rPr>
              <a:t>cores. </a:t>
            </a:r>
            <a:endParaRPr lang="en-US" sz="2400" dirty="0" smtClean="0">
              <a:solidFill>
                <a:schemeClr val="tx1"/>
              </a:solidFill>
              <a:latin typeface="Arial" charset="0"/>
              <a:cs typeface="Arial" charset="0"/>
            </a:endParaRPr>
          </a:p>
          <a:p>
            <a:pPr marL="684212" lvl="2" indent="0" eaLnBrk="1" hangingPunct="1">
              <a:buNone/>
              <a:defRPr/>
            </a:pPr>
            <a:r>
              <a:rPr lang="en-US" sz="2400" dirty="0" smtClean="0">
                <a:solidFill>
                  <a:schemeClr val="tx1"/>
                </a:solidFill>
                <a:latin typeface="Arial" charset="0"/>
                <a:cs typeface="Arial" charset="0"/>
              </a:rPr>
              <a:t> </a:t>
            </a:r>
            <a:endParaRPr lang="en-US" sz="2400" dirty="0">
              <a:solidFill>
                <a:schemeClr val="tx1"/>
              </a:solidFill>
              <a:latin typeface="Arial" charset="0"/>
              <a:cs typeface="Arial" charset="0"/>
            </a:endParaRPr>
          </a:p>
          <a:p>
            <a:pPr marL="684212" lvl="2" indent="0" eaLnBrk="1" hangingPunct="1">
              <a:buNone/>
              <a:defRPr/>
            </a:pPr>
            <a:endParaRPr lang="en-US" sz="2400" dirty="0" smtClean="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is-IS" sz="2400" dirty="0" smtClean="0">
              <a:solidFill>
                <a:schemeClr val="tx1"/>
              </a:solidFill>
              <a:latin typeface="Arial" charset="0"/>
              <a:cs typeface="Arial" charset="0"/>
            </a:endParaRPr>
          </a:p>
        </p:txBody>
      </p:sp>
    </p:spTree>
    <p:extLst>
      <p:ext uri="{BB962C8B-B14F-4D97-AF65-F5344CB8AC3E}">
        <p14:creationId xmlns:p14="http://schemas.microsoft.com/office/powerpoint/2010/main" val="15508041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11125" y="152400"/>
            <a:ext cx="8229600" cy="496888"/>
          </a:xfrm>
        </p:spPr>
        <p:txBody>
          <a:bodyPr/>
          <a:lstStyle/>
          <a:p>
            <a:pPr eaLnBrk="1" hangingPunct="1"/>
            <a:r>
              <a:rPr lang="en-US" b="1" dirty="0" smtClean="0">
                <a:latin typeface="Arial Black" charset="0"/>
              </a:rPr>
              <a:t>Test 3 Threading </a:t>
            </a:r>
            <a:endParaRPr lang="en-US" b="1" dirty="0">
              <a:latin typeface="Arial Black" charset="0"/>
            </a:endParaRPr>
          </a:p>
        </p:txBody>
      </p:sp>
      <p:sp>
        <p:nvSpPr>
          <p:cNvPr id="6146" name="Content Placeholder 2"/>
          <p:cNvSpPr>
            <a:spLocks noGrp="1"/>
          </p:cNvSpPr>
          <p:nvPr>
            <p:ph idx="1"/>
          </p:nvPr>
        </p:nvSpPr>
        <p:spPr>
          <a:xfrm>
            <a:off x="111125" y="718550"/>
            <a:ext cx="8747125" cy="1735860"/>
          </a:xfrm>
        </p:spPr>
        <p:txBody>
          <a:bodyPr/>
          <a:lstStyle/>
          <a:p>
            <a:pPr marL="684212" lvl="2" indent="0" eaLnBrk="1" hangingPunct="1">
              <a:buNone/>
              <a:defRPr/>
            </a:pPr>
            <a:r>
              <a:rPr lang="en-US" sz="2400" dirty="0" smtClean="0">
                <a:solidFill>
                  <a:schemeClr val="tx1"/>
                </a:solidFill>
                <a:latin typeface="Arial" charset="0"/>
                <a:cs typeface="Arial" charset="0"/>
              </a:rPr>
              <a:t>Modify your batch script:</a:t>
            </a: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is-IS" sz="2400" dirty="0" smtClean="0">
              <a:solidFill>
                <a:schemeClr val="tx1"/>
              </a:solidFill>
              <a:latin typeface="Arial" charset="0"/>
              <a:cs typeface="Arial" charset="0"/>
            </a:endParaRPr>
          </a:p>
        </p:txBody>
      </p:sp>
      <p:sp>
        <p:nvSpPr>
          <p:cNvPr id="2" name="TextBox 1"/>
          <p:cNvSpPr txBox="1"/>
          <p:nvPr/>
        </p:nvSpPr>
        <p:spPr>
          <a:xfrm>
            <a:off x="1749057" y="1149686"/>
            <a:ext cx="5296098"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 vi </a:t>
            </a:r>
            <a:r>
              <a:rPr lang="en-US" dirty="0" err="1" smtClean="0"/>
              <a:t>aff.pbs</a:t>
            </a:r>
            <a:r>
              <a:rPr lang="en-US" dirty="0" smtClean="0"/>
              <a:t> </a:t>
            </a:r>
          </a:p>
        </p:txBody>
      </p:sp>
      <p:sp>
        <p:nvSpPr>
          <p:cNvPr id="7" name="TextBox 6"/>
          <p:cNvSpPr txBox="1"/>
          <p:nvPr/>
        </p:nvSpPr>
        <p:spPr>
          <a:xfrm>
            <a:off x="1746386" y="1802075"/>
            <a:ext cx="5296098" cy="415498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#!/bin/bash</a:t>
            </a:r>
          </a:p>
          <a:p>
            <a:r>
              <a:rPr lang="en-US" dirty="0"/>
              <a:t>#    Begin PBS directives</a:t>
            </a:r>
          </a:p>
          <a:p>
            <a:r>
              <a:rPr lang="en-US" dirty="0"/>
              <a:t>#PBS -A STF007</a:t>
            </a:r>
          </a:p>
          <a:p>
            <a:r>
              <a:rPr lang="en-US" dirty="0"/>
              <a:t>#PBS -N affinity</a:t>
            </a:r>
          </a:p>
          <a:p>
            <a:r>
              <a:rPr lang="en-US" dirty="0"/>
              <a:t>#PBS -j </a:t>
            </a:r>
            <a:r>
              <a:rPr lang="en-US" dirty="0" err="1"/>
              <a:t>oe</a:t>
            </a:r>
            <a:endParaRPr lang="en-US" dirty="0"/>
          </a:p>
          <a:p>
            <a:r>
              <a:rPr lang="en-US" dirty="0"/>
              <a:t>#PBS -l walltime=00:05:00,nodes</a:t>
            </a:r>
            <a:r>
              <a:rPr lang="en-US" dirty="0" smtClean="0"/>
              <a:t>=</a:t>
            </a:r>
            <a:r>
              <a:rPr lang="en-US" dirty="0" smtClean="0">
                <a:solidFill>
                  <a:srgbClr val="FF0000"/>
                </a:solidFill>
              </a:rPr>
              <a:t>2</a:t>
            </a:r>
            <a:endParaRPr lang="en-US" dirty="0">
              <a:solidFill>
                <a:srgbClr val="FF0000"/>
              </a:solidFill>
            </a:endParaRPr>
          </a:p>
          <a:p>
            <a:r>
              <a:rPr lang="en-US" dirty="0"/>
              <a:t>#    End PBS directives and begin shell </a:t>
            </a:r>
            <a:r>
              <a:rPr lang="en-US" dirty="0" smtClean="0"/>
              <a:t>commands</a:t>
            </a:r>
          </a:p>
          <a:p>
            <a:r>
              <a:rPr lang="en-US" dirty="0">
                <a:solidFill>
                  <a:srgbClr val="FF0000"/>
                </a:solidFill>
              </a:rPr>
              <a:t>export OMP_NUM_THREADS=16</a:t>
            </a:r>
          </a:p>
          <a:p>
            <a:r>
              <a:rPr lang="en-US" dirty="0" smtClean="0"/>
              <a:t>cd </a:t>
            </a:r>
            <a:r>
              <a:rPr lang="en-US" dirty="0"/>
              <a:t>$MEMBERWORK/stf007</a:t>
            </a:r>
          </a:p>
          <a:p>
            <a:r>
              <a:rPr lang="en-US" dirty="0" err="1" smtClean="0">
                <a:solidFill>
                  <a:srgbClr val="FF0000"/>
                </a:solidFill>
              </a:rPr>
              <a:t>aprun</a:t>
            </a:r>
            <a:r>
              <a:rPr lang="en-US" dirty="0" smtClean="0">
                <a:solidFill>
                  <a:srgbClr val="FF0000"/>
                </a:solidFill>
              </a:rPr>
              <a:t> –n 2 –d 16 </a:t>
            </a:r>
            <a:r>
              <a:rPr lang="en-US" dirty="0">
                <a:solidFill>
                  <a:srgbClr val="FF0000"/>
                </a:solidFill>
              </a:rPr>
              <a:t>./a.out</a:t>
            </a:r>
          </a:p>
        </p:txBody>
      </p:sp>
      <p:sp>
        <p:nvSpPr>
          <p:cNvPr id="6" name="TextBox 5"/>
          <p:cNvSpPr txBox="1"/>
          <p:nvPr/>
        </p:nvSpPr>
        <p:spPr>
          <a:xfrm>
            <a:off x="1754401" y="6128086"/>
            <a:ext cx="5296098"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 </a:t>
            </a:r>
            <a:r>
              <a:rPr lang="en-US" dirty="0" err="1" smtClean="0"/>
              <a:t>qsub</a:t>
            </a:r>
            <a:r>
              <a:rPr lang="en-US" dirty="0" smtClean="0"/>
              <a:t> </a:t>
            </a:r>
            <a:r>
              <a:rPr lang="en-US" dirty="0" err="1" smtClean="0"/>
              <a:t>aff.pbs</a:t>
            </a:r>
            <a:r>
              <a:rPr lang="en-US" dirty="0" smtClean="0"/>
              <a:t> </a:t>
            </a:r>
          </a:p>
        </p:txBody>
      </p:sp>
    </p:spTree>
    <p:extLst>
      <p:ext uri="{BB962C8B-B14F-4D97-AF65-F5344CB8AC3E}">
        <p14:creationId xmlns:p14="http://schemas.microsoft.com/office/powerpoint/2010/main" val="272290497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25" y="152400"/>
            <a:ext cx="8229600" cy="496290"/>
          </a:xfrm>
        </p:spPr>
        <p:txBody>
          <a:bodyPr/>
          <a:lstStyle/>
          <a:p>
            <a:r>
              <a:rPr lang="en-US" dirty="0" err="1" smtClean="0"/>
              <a:t>OpenMP</a:t>
            </a:r>
            <a:r>
              <a:rPr lang="en-US" dirty="0"/>
              <a:t> </a:t>
            </a:r>
            <a:r>
              <a:rPr lang="en-US" dirty="0" smtClean="0"/>
              <a:t>in the Intel Programming </a:t>
            </a:r>
            <a:r>
              <a:rPr lang="en-US" dirty="0" err="1" smtClean="0"/>
              <a:t>Env</a:t>
            </a:r>
            <a:r>
              <a:rPr lang="en-US" dirty="0"/>
              <a:t>.</a:t>
            </a:r>
          </a:p>
        </p:txBody>
      </p:sp>
      <p:sp>
        <p:nvSpPr>
          <p:cNvPr id="3" name="Content Placeholder 2"/>
          <p:cNvSpPr>
            <a:spLocks noGrp="1"/>
          </p:cNvSpPr>
          <p:nvPr>
            <p:ph idx="1"/>
          </p:nvPr>
        </p:nvSpPr>
        <p:spPr>
          <a:xfrm>
            <a:off x="338388" y="823245"/>
            <a:ext cx="8229600" cy="6964985"/>
          </a:xfrm>
        </p:spPr>
        <p:txBody>
          <a:bodyPr/>
          <a:lstStyle/>
          <a:p>
            <a:r>
              <a:rPr lang="en-US" dirty="0"/>
              <a:t>An extra </a:t>
            </a:r>
            <a:r>
              <a:rPr lang="en-US" dirty="0" smtClean="0"/>
              <a:t>“helper thread” </a:t>
            </a:r>
            <a:r>
              <a:rPr lang="en-US" dirty="0"/>
              <a:t>created by the Intel </a:t>
            </a:r>
            <a:r>
              <a:rPr lang="en-US" dirty="0" err="1"/>
              <a:t>OpenMP</a:t>
            </a:r>
            <a:r>
              <a:rPr lang="en-US" dirty="0"/>
              <a:t> runtime interacts with the </a:t>
            </a:r>
            <a:r>
              <a:rPr lang="en-US" dirty="0" smtClean="0"/>
              <a:t>Cray Linux Environment thread </a:t>
            </a:r>
            <a:r>
              <a:rPr lang="en-US" dirty="0"/>
              <a:t>binding mechanism and causes poor performance. To work around this issue, CPU-binding should be turned </a:t>
            </a:r>
            <a:r>
              <a:rPr lang="en-US" dirty="0" smtClean="0"/>
              <a:t>off.</a:t>
            </a:r>
          </a:p>
          <a:p>
            <a:r>
              <a:rPr lang="en-US" dirty="0"/>
              <a:t>W</a:t>
            </a:r>
            <a:r>
              <a:rPr lang="en-US" dirty="0" smtClean="0"/>
              <a:t>hen </a:t>
            </a:r>
            <a:r>
              <a:rPr lang="en-US" dirty="0"/>
              <a:t>depth divides evenly into the number of processing elements on a socket (</a:t>
            </a:r>
            <a:r>
              <a:rPr lang="en-US" dirty="0" err="1" smtClean="0"/>
              <a:t>npes</a:t>
            </a:r>
            <a:r>
              <a:rPr lang="en-US" dirty="0" smtClean="0"/>
              <a:t>):</a:t>
            </a:r>
          </a:p>
          <a:p>
            <a:r>
              <a:rPr lang="en-US" dirty="0"/>
              <a:t>export OMP_NUM_THREADS="&lt;=</a:t>
            </a:r>
            <a:r>
              <a:rPr lang="en-US" dirty="0" smtClean="0"/>
              <a:t>depth” </a:t>
            </a:r>
          </a:p>
          <a:p>
            <a:r>
              <a:rPr lang="en-US" dirty="0" err="1" smtClean="0"/>
              <a:t>aprun</a:t>
            </a:r>
            <a:r>
              <a:rPr lang="en-US" dirty="0" smtClean="0"/>
              <a:t> </a:t>
            </a:r>
            <a:r>
              <a:rPr lang="en-US" dirty="0"/>
              <a:t>-n </a:t>
            </a:r>
            <a:r>
              <a:rPr lang="en-US" dirty="0" err="1"/>
              <a:t>npes</a:t>
            </a:r>
            <a:r>
              <a:rPr lang="en-US" dirty="0"/>
              <a:t> -d "depth" -cc </a:t>
            </a:r>
            <a:r>
              <a:rPr lang="en-US" dirty="0" err="1"/>
              <a:t>numa_node</a:t>
            </a:r>
            <a:r>
              <a:rPr lang="en-US" dirty="0"/>
              <a:t> </a:t>
            </a:r>
            <a:r>
              <a:rPr lang="en-US" dirty="0" err="1" smtClean="0"/>
              <a:t>a.out</a:t>
            </a:r>
            <a:endParaRPr lang="en-US" dirty="0" smtClean="0"/>
          </a:p>
          <a:p>
            <a:r>
              <a:rPr lang="en-US" dirty="0"/>
              <a:t>W</a:t>
            </a:r>
            <a:r>
              <a:rPr lang="en-US" dirty="0" smtClean="0"/>
              <a:t>hen </a:t>
            </a:r>
            <a:r>
              <a:rPr lang="en-US" dirty="0"/>
              <a:t>depth does not divide evenly into the number of processing elements on a socket (</a:t>
            </a:r>
            <a:r>
              <a:rPr lang="en-US" dirty="0" err="1"/>
              <a:t>npes</a:t>
            </a:r>
            <a:r>
              <a:rPr lang="en-US" dirty="0" smtClean="0"/>
              <a:t>):</a:t>
            </a:r>
          </a:p>
          <a:p>
            <a:r>
              <a:rPr lang="en-US" dirty="0"/>
              <a:t>export OMP_NUM_THREADS="&lt;=depth" </a:t>
            </a:r>
          </a:p>
          <a:p>
            <a:r>
              <a:rPr lang="en-US" dirty="0" err="1"/>
              <a:t>aprun</a:t>
            </a:r>
            <a:r>
              <a:rPr lang="en-US" dirty="0"/>
              <a:t> -n </a:t>
            </a:r>
            <a:r>
              <a:rPr lang="en-US" dirty="0" err="1"/>
              <a:t>npes</a:t>
            </a:r>
            <a:r>
              <a:rPr lang="en-US" dirty="0"/>
              <a:t> -d “depth” -cc none </a:t>
            </a:r>
            <a:r>
              <a:rPr lang="en-US" dirty="0" err="1"/>
              <a:t>a.out</a:t>
            </a:r>
            <a:endParaRPr lang="en-US" dirty="0" smtClean="0"/>
          </a:p>
          <a:p>
            <a:endParaRPr lang="en-US" dirty="0" smtClean="0"/>
          </a:p>
          <a:p>
            <a:endParaRPr lang="en-US" dirty="0"/>
          </a:p>
        </p:txBody>
      </p:sp>
    </p:spTree>
    <p:extLst>
      <p:ext uri="{BB962C8B-B14F-4D97-AF65-F5344CB8AC3E}">
        <p14:creationId xmlns:p14="http://schemas.microsoft.com/office/powerpoint/2010/main" val="122468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11125" y="152400"/>
            <a:ext cx="8229600" cy="496290"/>
          </a:xfrm>
        </p:spPr>
        <p:txBody>
          <a:bodyPr/>
          <a:lstStyle/>
          <a:p>
            <a:pPr eaLnBrk="1" hangingPunct="1"/>
            <a:r>
              <a:rPr lang="en-US" dirty="0" smtClean="0">
                <a:latin typeface="Arial Black" charset="0"/>
              </a:rPr>
              <a:t>Motivation</a:t>
            </a:r>
            <a:endParaRPr lang="en-US" dirty="0">
              <a:latin typeface="Arial Black" charset="0"/>
            </a:endParaRPr>
          </a:p>
        </p:txBody>
      </p:sp>
      <p:sp>
        <p:nvSpPr>
          <p:cNvPr id="6146" name="Content Placeholder 2"/>
          <p:cNvSpPr>
            <a:spLocks noGrp="1"/>
          </p:cNvSpPr>
          <p:nvPr>
            <p:ph idx="1"/>
          </p:nvPr>
        </p:nvSpPr>
        <p:spPr>
          <a:xfrm>
            <a:off x="111125" y="718548"/>
            <a:ext cx="8747125" cy="6387388"/>
          </a:xfrm>
        </p:spPr>
        <p:txBody>
          <a:bodyPr/>
          <a:lstStyle/>
          <a:p>
            <a:pPr marL="684212" lvl="2" indent="0" eaLnBrk="1" hangingPunct="1">
              <a:buNone/>
              <a:defRPr/>
            </a:pPr>
            <a:endParaRPr lang="is-IS" dirty="0" smtClean="0">
              <a:solidFill>
                <a:schemeClr val="tx1"/>
              </a:solidFill>
              <a:latin typeface="Arial" charset="0"/>
              <a:cs typeface="Arial" charset="0"/>
            </a:endParaRPr>
          </a:p>
          <a:p>
            <a:pPr marL="684212" lvl="2" indent="0" eaLnBrk="1" hangingPunct="1">
              <a:buNone/>
              <a:defRPr/>
            </a:pPr>
            <a:r>
              <a:rPr lang="en-US" sz="2400" dirty="0">
                <a:solidFill>
                  <a:schemeClr val="tx1"/>
                </a:solidFill>
                <a:latin typeface="Arial Narrow"/>
                <a:cs typeface="Arial" charset="0"/>
              </a:rPr>
              <a:t>Motivation: To show you how to run and compile </a:t>
            </a:r>
            <a:r>
              <a:rPr lang="en-US" sz="2400" dirty="0" smtClean="0">
                <a:solidFill>
                  <a:schemeClr val="tx1"/>
                </a:solidFill>
                <a:latin typeface="Arial Narrow"/>
                <a:cs typeface="Arial" charset="0"/>
              </a:rPr>
              <a:t>an </a:t>
            </a:r>
            <a:r>
              <a:rPr lang="en-US" sz="2400" dirty="0">
                <a:solidFill>
                  <a:schemeClr val="tx1"/>
                </a:solidFill>
                <a:latin typeface="Arial Narrow"/>
                <a:cs typeface="Arial" charset="0"/>
              </a:rPr>
              <a:t>application </a:t>
            </a:r>
            <a:r>
              <a:rPr lang="en-US" sz="2400" dirty="0" smtClean="0">
                <a:solidFill>
                  <a:schemeClr val="tx1"/>
                </a:solidFill>
                <a:latin typeface="Arial Narrow"/>
                <a:cs typeface="Arial" charset="0"/>
              </a:rPr>
              <a:t>and illustrate </a:t>
            </a:r>
            <a:r>
              <a:rPr lang="en-US" sz="2400" dirty="0">
                <a:solidFill>
                  <a:schemeClr val="tx1"/>
                </a:solidFill>
                <a:latin typeface="Arial Narrow"/>
                <a:cs typeface="Arial" charset="0"/>
              </a:rPr>
              <a:t>default core </a:t>
            </a:r>
            <a:r>
              <a:rPr lang="en-US" sz="2400" dirty="0" smtClean="0">
                <a:solidFill>
                  <a:schemeClr val="tx1"/>
                </a:solidFill>
                <a:latin typeface="Arial Narrow"/>
                <a:cs typeface="Arial" charset="0"/>
              </a:rPr>
              <a:t>affinity behaviors. </a:t>
            </a:r>
          </a:p>
          <a:p>
            <a:pPr marL="684212" lvl="2" indent="0" eaLnBrk="1" hangingPunct="1">
              <a:buNone/>
              <a:defRPr/>
            </a:pPr>
            <a:endParaRPr lang="en-US" sz="2400" dirty="0">
              <a:solidFill>
                <a:schemeClr val="tx1"/>
              </a:solidFill>
              <a:latin typeface="Arial Narrow"/>
              <a:cs typeface="Arial" charset="0"/>
            </a:endParaRPr>
          </a:p>
          <a:p>
            <a:pPr marL="684212" lvl="2" indent="0" eaLnBrk="1" hangingPunct="1">
              <a:buNone/>
              <a:defRPr/>
            </a:pPr>
            <a:r>
              <a:rPr lang="en-US" sz="2400" dirty="0">
                <a:solidFill>
                  <a:schemeClr val="tx1"/>
                </a:solidFill>
                <a:latin typeface="Arial Narrow"/>
                <a:cs typeface="Arial" charset="0"/>
              </a:rPr>
              <a:t>Core affinity is effectively the layout of the processes/threads on the “cores”</a:t>
            </a:r>
            <a:r>
              <a:rPr lang="en-US" sz="2400" dirty="0" smtClean="0">
                <a:solidFill>
                  <a:schemeClr val="tx1"/>
                </a:solidFill>
                <a:latin typeface="Arial Narrow"/>
                <a:cs typeface="Arial" charset="0"/>
              </a:rPr>
              <a:t>.</a:t>
            </a:r>
          </a:p>
          <a:p>
            <a:pPr marL="684212" lvl="2" indent="0" eaLnBrk="1" hangingPunct="1">
              <a:buNone/>
              <a:defRPr/>
            </a:pPr>
            <a:endParaRPr lang="en-US" sz="2400" dirty="0">
              <a:solidFill>
                <a:schemeClr val="tx1"/>
              </a:solidFill>
              <a:latin typeface="Arial Narrow"/>
              <a:cs typeface="Arial" charset="0"/>
            </a:endParaRPr>
          </a:p>
          <a:p>
            <a:pPr marL="684212" lvl="2" indent="0" eaLnBrk="1" hangingPunct="1">
              <a:buNone/>
              <a:defRPr/>
            </a:pPr>
            <a:r>
              <a:rPr lang="en-US" sz="2400" dirty="0">
                <a:solidFill>
                  <a:schemeClr val="tx1"/>
                </a:solidFill>
                <a:latin typeface="Arial Narrow"/>
                <a:cs typeface="Arial" charset="0"/>
              </a:rPr>
              <a:t>Understanding the default layout of threads and process on the cores and how to manipulate core affinity can help avoid performance bottlenecks. </a:t>
            </a:r>
            <a:endParaRPr lang="en-US" sz="2400" dirty="0" smtClean="0">
              <a:solidFill>
                <a:schemeClr val="tx1"/>
              </a:solidFill>
              <a:latin typeface="Arial Narrow"/>
              <a:cs typeface="Arial" charset="0"/>
            </a:endParaRPr>
          </a:p>
          <a:p>
            <a:pPr marL="684212" lvl="2" indent="0" eaLnBrk="1" hangingPunct="1">
              <a:buNone/>
              <a:defRPr/>
            </a:pPr>
            <a:endParaRPr lang="en-US" sz="2400" dirty="0">
              <a:solidFill>
                <a:schemeClr val="tx1"/>
              </a:solidFill>
              <a:latin typeface="Arial Narrow"/>
              <a:cs typeface="Arial" charset="0"/>
            </a:endParaRPr>
          </a:p>
          <a:p>
            <a:pPr marL="684212" lvl="2" indent="0" eaLnBrk="1" hangingPunct="1">
              <a:buNone/>
              <a:defRPr/>
            </a:pPr>
            <a:r>
              <a:rPr lang="en-US" sz="2400" dirty="0">
                <a:solidFill>
                  <a:schemeClr val="tx1"/>
                </a:solidFill>
                <a:latin typeface="Arial Narrow"/>
                <a:cs typeface="Arial" charset="0"/>
              </a:rPr>
              <a:t>With Hyper threading there is an extra layer of complication because each physical core becomes two logical cores.</a:t>
            </a:r>
          </a:p>
          <a:p>
            <a:pPr marL="684212" lvl="2" indent="0" eaLnBrk="1" hangingPunct="1">
              <a:buNone/>
              <a:defRPr/>
            </a:pPr>
            <a:endParaRPr lang="is-IS" sz="2400" dirty="0" smtClean="0">
              <a:solidFill>
                <a:schemeClr val="tx1"/>
              </a:solidFill>
              <a:latin typeface="Arial Narrow"/>
              <a:cs typeface="Arial" charset="0"/>
            </a:endParaRPr>
          </a:p>
          <a:p>
            <a:pPr marL="684212" lvl="2" indent="0" eaLnBrk="1" hangingPunct="1">
              <a:buNone/>
              <a:defRPr/>
            </a:pPr>
            <a:endParaRPr lang="en-US" sz="2400" dirty="0" smtClean="0">
              <a:solidFill>
                <a:schemeClr val="tx1"/>
              </a:solidFill>
              <a:latin typeface="Arial Narrow"/>
              <a:cs typeface="Arial" charset="0"/>
            </a:endParaRPr>
          </a:p>
          <a:p>
            <a:pPr marL="684212" lvl="2" indent="0" eaLnBrk="1" hangingPunct="1">
              <a:buNone/>
              <a:defRPr/>
            </a:pPr>
            <a:endParaRPr lang="is-IS" sz="2400" dirty="0" smtClean="0">
              <a:solidFill>
                <a:schemeClr val="tx1"/>
              </a:solidFill>
              <a:latin typeface="Arial Narrow"/>
              <a:cs typeface="Arial" charset="0"/>
            </a:endParaRPr>
          </a:p>
        </p:txBody>
      </p:sp>
    </p:spTree>
    <p:extLst>
      <p:ext uri="{BB962C8B-B14F-4D97-AF65-F5344CB8AC3E}">
        <p14:creationId xmlns:p14="http://schemas.microsoft.com/office/powerpoint/2010/main" val="5189721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11125" y="152400"/>
            <a:ext cx="8229600" cy="496888"/>
          </a:xfrm>
        </p:spPr>
        <p:txBody>
          <a:bodyPr/>
          <a:lstStyle/>
          <a:p>
            <a:pPr eaLnBrk="1" hangingPunct="1"/>
            <a:r>
              <a:rPr lang="en-US" dirty="0" err="1"/>
              <a:t>OpenMP</a:t>
            </a:r>
            <a:r>
              <a:rPr lang="en-US" dirty="0"/>
              <a:t> in the Intel Programming </a:t>
            </a:r>
            <a:r>
              <a:rPr lang="en-US" dirty="0" err="1"/>
              <a:t>Env</a:t>
            </a:r>
            <a:r>
              <a:rPr lang="en-US" dirty="0"/>
              <a:t>.</a:t>
            </a:r>
            <a:endParaRPr lang="en-US" b="1" dirty="0">
              <a:latin typeface="Arial Black" charset="0"/>
            </a:endParaRPr>
          </a:p>
        </p:txBody>
      </p:sp>
      <p:sp>
        <p:nvSpPr>
          <p:cNvPr id="6146" name="Content Placeholder 2"/>
          <p:cNvSpPr>
            <a:spLocks noGrp="1"/>
          </p:cNvSpPr>
          <p:nvPr>
            <p:ph idx="1"/>
          </p:nvPr>
        </p:nvSpPr>
        <p:spPr>
          <a:xfrm>
            <a:off x="111125" y="651710"/>
            <a:ext cx="8747125" cy="4575611"/>
          </a:xfrm>
        </p:spPr>
        <p:txBody>
          <a:bodyPr/>
          <a:lstStyle/>
          <a:p>
            <a:pPr marL="684212" lvl="2" indent="0" eaLnBrk="1" hangingPunct="1">
              <a:buNone/>
              <a:defRPr/>
            </a:pPr>
            <a:r>
              <a:rPr lang="en-US" sz="2400" dirty="0" smtClean="0">
                <a:solidFill>
                  <a:schemeClr val="tx1"/>
                </a:solidFill>
                <a:latin typeface="Arial" charset="0"/>
                <a:cs typeface="Arial" charset="0"/>
              </a:rPr>
              <a:t>n/d = Integer </a:t>
            </a:r>
            <a:endParaRPr lang="is-IS" sz="2400" dirty="0" smtClean="0">
              <a:solidFill>
                <a:schemeClr val="tx1"/>
              </a:solidFill>
              <a:latin typeface="Arial" charset="0"/>
              <a:cs typeface="Arial" charset="0"/>
            </a:endParaRPr>
          </a:p>
          <a:p>
            <a:pPr marL="684212" lvl="2" indent="0" eaLnBrk="1" hangingPunct="1">
              <a:buNone/>
              <a:defRPr/>
            </a:pPr>
            <a:endParaRPr lang="en-US" sz="2400" dirty="0" smtClean="0">
              <a:solidFill>
                <a:schemeClr val="tx1"/>
              </a:solidFill>
              <a:latin typeface="Arial" charset="0"/>
              <a:cs typeface="Arial" charset="0"/>
            </a:endParaRPr>
          </a:p>
          <a:p>
            <a:pPr marL="684212" lvl="2" indent="0" eaLnBrk="1" hangingPunct="1">
              <a:buNone/>
              <a:defRPr/>
            </a:pPr>
            <a:endParaRPr lang="en-US" sz="2400" dirty="0" smtClean="0">
              <a:solidFill>
                <a:schemeClr val="tx1"/>
              </a:solidFill>
              <a:latin typeface="Arial" charset="0"/>
              <a:cs typeface="Arial" charset="0"/>
            </a:endParaRPr>
          </a:p>
          <a:p>
            <a:pPr marL="684212" lvl="2" indent="0" eaLnBrk="1" hangingPunct="1">
              <a:buNone/>
              <a:defRPr/>
            </a:pPr>
            <a:r>
              <a:rPr lang="is-IS" sz="2400" dirty="0" smtClean="0">
                <a:solidFill>
                  <a:schemeClr val="tx1"/>
                </a:solidFill>
                <a:latin typeface="Arial" charset="0"/>
                <a:cs typeface="Arial" charset="0"/>
              </a:rPr>
              <a:t>n/d = fraction</a:t>
            </a:r>
          </a:p>
          <a:p>
            <a:pPr marL="684212" lvl="2" indent="0" eaLnBrk="1" hangingPunct="1">
              <a:buNone/>
              <a:defRPr/>
            </a:pPr>
            <a:endParaRPr lang="is-IS" sz="2400" dirty="0">
              <a:solidFill>
                <a:schemeClr val="tx1"/>
              </a:solidFill>
              <a:latin typeface="Arial" charset="0"/>
              <a:cs typeface="Arial" charset="0"/>
            </a:endParaRPr>
          </a:p>
          <a:p>
            <a:pPr marL="684212" lvl="2" indent="0" eaLnBrk="1" hangingPunct="1">
              <a:buNone/>
              <a:defRPr/>
            </a:pPr>
            <a:endParaRPr lang="is-IS" sz="2400" dirty="0" smtClean="0">
              <a:solidFill>
                <a:schemeClr val="tx1"/>
              </a:solidFill>
              <a:latin typeface="Arial" charset="0"/>
              <a:cs typeface="Arial" charset="0"/>
            </a:endParaRPr>
          </a:p>
          <a:p>
            <a:pPr marL="684212" lvl="2" indent="0" eaLnBrk="1" hangingPunct="1">
              <a:buNone/>
              <a:defRPr/>
            </a:pPr>
            <a:endParaRPr lang="is-IS" sz="2400" dirty="0" smtClean="0">
              <a:solidFill>
                <a:schemeClr val="tx1"/>
              </a:solidFill>
              <a:latin typeface="Arial" charset="0"/>
              <a:cs typeface="Arial" charset="0"/>
            </a:endParaRPr>
          </a:p>
          <a:p>
            <a:pPr marL="684212" lvl="2" indent="0" eaLnBrk="1" hangingPunct="1">
              <a:buNone/>
              <a:defRPr/>
            </a:pPr>
            <a:r>
              <a:rPr lang="en-US" sz="2400" dirty="0">
                <a:solidFill>
                  <a:schemeClr val="tx1"/>
                </a:solidFill>
                <a:latin typeface="Arial" charset="0"/>
                <a:cs typeface="Arial" charset="0"/>
              </a:rPr>
              <a:t>For this test code the </a:t>
            </a:r>
            <a:r>
              <a:rPr lang="en-US" sz="2400" dirty="0" smtClean="0">
                <a:solidFill>
                  <a:schemeClr val="tx1"/>
                </a:solidFill>
                <a:latin typeface="Arial" charset="0"/>
                <a:cs typeface="Arial" charset="0"/>
              </a:rPr>
              <a:t>performance </a:t>
            </a:r>
            <a:r>
              <a:rPr lang="en-US" sz="2400" dirty="0">
                <a:solidFill>
                  <a:schemeClr val="tx1"/>
                </a:solidFill>
                <a:latin typeface="Arial" charset="0"/>
                <a:cs typeface="Arial" charset="0"/>
              </a:rPr>
              <a:t>is worse with binding off- this is in part due to quick and dirty </a:t>
            </a:r>
            <a:r>
              <a:rPr lang="en-US" sz="2400" dirty="0" err="1">
                <a:solidFill>
                  <a:schemeClr val="tx1"/>
                </a:solidFill>
                <a:latin typeface="Arial" charset="0"/>
                <a:cs typeface="Arial" charset="0"/>
              </a:rPr>
              <a:t>OpemMP</a:t>
            </a:r>
            <a:r>
              <a:rPr lang="en-US" sz="2400" dirty="0">
                <a:solidFill>
                  <a:schemeClr val="tx1"/>
                </a:solidFill>
                <a:latin typeface="Arial" charset="0"/>
                <a:cs typeface="Arial" charset="0"/>
              </a:rPr>
              <a:t> </a:t>
            </a:r>
            <a:r>
              <a:rPr lang="en-US" sz="2400" dirty="0" smtClean="0">
                <a:solidFill>
                  <a:schemeClr val="tx1"/>
                </a:solidFill>
                <a:latin typeface="Arial" charset="0"/>
                <a:cs typeface="Arial" charset="0"/>
              </a:rPr>
              <a:t>implementation </a:t>
            </a:r>
            <a:r>
              <a:rPr lang="en-US" sz="2400" dirty="0">
                <a:solidFill>
                  <a:schemeClr val="tx1"/>
                </a:solidFill>
                <a:latin typeface="Arial" charset="0"/>
                <a:cs typeface="Arial" charset="0"/>
              </a:rPr>
              <a:t>of “labor”.  However .  .  .</a:t>
            </a:r>
          </a:p>
          <a:p>
            <a:pPr marL="684212" lvl="2" indent="0" eaLnBrk="1" hangingPunct="1">
              <a:buNone/>
              <a:defRPr/>
            </a:pPr>
            <a:endParaRPr lang="is-IS" sz="2400" dirty="0" smtClean="0">
              <a:solidFill>
                <a:schemeClr val="tx1"/>
              </a:solidFill>
              <a:latin typeface="Arial" charset="0"/>
              <a:cs typeface="Arial" charset="0"/>
            </a:endParaRPr>
          </a:p>
        </p:txBody>
      </p:sp>
      <p:sp>
        <p:nvSpPr>
          <p:cNvPr id="2" name="TextBox 1"/>
          <p:cNvSpPr txBox="1"/>
          <p:nvPr/>
        </p:nvSpPr>
        <p:spPr>
          <a:xfrm>
            <a:off x="1850425" y="1069487"/>
            <a:ext cx="5296098"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 export OMP_NUM_THREDS=2</a:t>
            </a:r>
          </a:p>
          <a:p>
            <a:r>
              <a:rPr lang="en-US" dirty="0" smtClean="0"/>
              <a:t>%</a:t>
            </a:r>
            <a:r>
              <a:rPr lang="en-US" dirty="0" err="1" smtClean="0"/>
              <a:t>a</a:t>
            </a:r>
            <a:r>
              <a:rPr lang="en-US" dirty="0" err="1" smtClean="0"/>
              <a:t>prun</a:t>
            </a:r>
            <a:r>
              <a:rPr lang="en-US" dirty="0" smtClean="0"/>
              <a:t> –n8 –d2 –cc </a:t>
            </a:r>
            <a:r>
              <a:rPr lang="en-US" dirty="0" err="1" smtClean="0"/>
              <a:t>numa_node</a:t>
            </a:r>
            <a:r>
              <a:rPr lang="en-US" dirty="0" smtClean="0"/>
              <a:t> ./</a:t>
            </a:r>
            <a:r>
              <a:rPr lang="en-US" dirty="0" err="1" smtClean="0"/>
              <a:t>a.out</a:t>
            </a:r>
            <a:r>
              <a:rPr lang="en-US" dirty="0" smtClean="0"/>
              <a:t> </a:t>
            </a:r>
            <a:endParaRPr lang="en-US" dirty="0"/>
          </a:p>
        </p:txBody>
      </p:sp>
      <p:sp>
        <p:nvSpPr>
          <p:cNvPr id="8" name="TextBox 7"/>
          <p:cNvSpPr txBox="1"/>
          <p:nvPr/>
        </p:nvSpPr>
        <p:spPr>
          <a:xfrm>
            <a:off x="1818106" y="2398346"/>
            <a:ext cx="5360736"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 export OMP_NUM_THREDS</a:t>
            </a:r>
            <a:r>
              <a:rPr lang="en-US" dirty="0" smtClean="0"/>
              <a:t>=16</a:t>
            </a:r>
            <a:endParaRPr lang="en-US" dirty="0" smtClean="0"/>
          </a:p>
          <a:p>
            <a:r>
              <a:rPr lang="en-US" dirty="0" smtClean="0"/>
              <a:t>%</a:t>
            </a:r>
            <a:r>
              <a:rPr lang="en-US" dirty="0" err="1" smtClean="0"/>
              <a:t>aprun</a:t>
            </a:r>
            <a:r>
              <a:rPr lang="en-US" dirty="0" smtClean="0"/>
              <a:t> –n2 –d8 –cc none ./</a:t>
            </a:r>
            <a:r>
              <a:rPr lang="en-US" dirty="0" err="1" smtClean="0"/>
              <a:t>a.out</a:t>
            </a:r>
            <a:endParaRPr lang="en-US" dirty="0"/>
          </a:p>
        </p:txBody>
      </p:sp>
      <p:pic>
        <p:nvPicPr>
          <p:cNvPr id="4" name="Picture 3" descr="Screen Shot 2013-10-17 at 9.40.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604" y="4827340"/>
            <a:ext cx="8064500" cy="800100"/>
          </a:xfrm>
          <a:prstGeom prst="rect">
            <a:avLst/>
          </a:prstGeom>
        </p:spPr>
      </p:pic>
      <p:pic>
        <p:nvPicPr>
          <p:cNvPr id="5" name="Picture 4" descr="Screen Shot 2013-10-17 at 9.42.0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953" y="5764464"/>
            <a:ext cx="7772400" cy="863600"/>
          </a:xfrm>
          <a:prstGeom prst="rect">
            <a:avLst/>
          </a:prstGeom>
        </p:spPr>
      </p:pic>
    </p:spTree>
    <p:extLst>
      <p:ext uri="{BB962C8B-B14F-4D97-AF65-F5344CB8AC3E}">
        <p14:creationId xmlns:p14="http://schemas.microsoft.com/office/powerpoint/2010/main" val="303566846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11125" y="152400"/>
            <a:ext cx="8229600" cy="496888"/>
          </a:xfrm>
        </p:spPr>
        <p:txBody>
          <a:bodyPr/>
          <a:lstStyle/>
          <a:p>
            <a:pPr eaLnBrk="1" hangingPunct="1"/>
            <a:r>
              <a:rPr lang="en-US" b="1" dirty="0" smtClean="0">
                <a:latin typeface="Arial Black" charset="0"/>
              </a:rPr>
              <a:t>Instructions MPI Example </a:t>
            </a:r>
            <a:endParaRPr lang="en-US" b="1" dirty="0">
              <a:latin typeface="Arial Black" charset="0"/>
            </a:endParaRPr>
          </a:p>
        </p:txBody>
      </p:sp>
      <p:sp>
        <p:nvSpPr>
          <p:cNvPr id="6146" name="Content Placeholder 2"/>
          <p:cNvSpPr>
            <a:spLocks noGrp="1"/>
          </p:cNvSpPr>
          <p:nvPr>
            <p:ph idx="1"/>
          </p:nvPr>
        </p:nvSpPr>
        <p:spPr>
          <a:xfrm>
            <a:off x="111125" y="718548"/>
            <a:ext cx="8747125" cy="2123658"/>
          </a:xfrm>
        </p:spPr>
        <p:txBody>
          <a:bodyPr/>
          <a:lstStyle/>
          <a:p>
            <a:pPr marL="684212" lvl="2" indent="0" eaLnBrk="1" hangingPunct="1">
              <a:buNone/>
              <a:defRPr/>
            </a:pPr>
            <a:r>
              <a:rPr lang="en-US" sz="2600" dirty="0" smtClean="0">
                <a:solidFill>
                  <a:schemeClr val="tx1"/>
                </a:solidFill>
                <a:latin typeface="Arial" charset="0"/>
                <a:cs typeface="Arial" charset="0"/>
              </a:rPr>
              <a:t>For many more examples with this code of how to see the man page for  </a:t>
            </a:r>
            <a:r>
              <a:rPr lang="en-US" sz="2600" dirty="0" err="1" smtClean="0">
                <a:solidFill>
                  <a:schemeClr val="tx1"/>
                </a:solidFill>
                <a:latin typeface="Arial" charset="0"/>
                <a:cs typeface="Arial" charset="0"/>
              </a:rPr>
              <a:t>aprun</a:t>
            </a:r>
            <a:r>
              <a:rPr lang="en-US" sz="2600" dirty="0" smtClean="0">
                <a:solidFill>
                  <a:schemeClr val="tx1"/>
                </a:solidFill>
                <a:latin typeface="Arial" charset="0"/>
                <a:cs typeface="Arial" charset="0"/>
              </a:rPr>
              <a:t>. </a:t>
            </a:r>
          </a:p>
          <a:p>
            <a:pPr marL="1141412" lvl="2" indent="-457200" eaLnBrk="1" hangingPunct="1">
              <a:buFont typeface="+mj-lt"/>
              <a:buAutoNum type="arabicPeriod"/>
              <a:defRPr/>
            </a:pPr>
            <a:endParaRPr lang="en-US" sz="2400" dirty="0" smtClean="0">
              <a:solidFill>
                <a:schemeClr val="tx1"/>
              </a:solidFill>
              <a:latin typeface="Arial" charset="0"/>
              <a:cs typeface="Arial" charset="0"/>
            </a:endParaRPr>
          </a:p>
          <a:p>
            <a:pPr marL="684212" lvl="2" indent="0" eaLnBrk="1" hangingPunct="1">
              <a:buNone/>
              <a:defRPr/>
            </a:pPr>
            <a:endParaRPr lang="en-US" sz="2400" dirty="0" smtClean="0">
              <a:solidFill>
                <a:schemeClr val="tx1"/>
              </a:solidFill>
              <a:latin typeface="Arial" charset="0"/>
              <a:cs typeface="Arial" charset="0"/>
            </a:endParaRPr>
          </a:p>
          <a:p>
            <a:pPr marL="684212" lvl="2" indent="0" eaLnBrk="1" hangingPunct="1">
              <a:buNone/>
              <a:defRPr/>
            </a:pPr>
            <a:endParaRPr lang="is-IS" sz="2400" dirty="0" smtClean="0">
              <a:solidFill>
                <a:schemeClr val="tx1"/>
              </a:solidFill>
              <a:latin typeface="Arial" charset="0"/>
              <a:cs typeface="Arial" charset="0"/>
            </a:endParaRPr>
          </a:p>
        </p:txBody>
      </p:sp>
      <p:pic>
        <p:nvPicPr>
          <p:cNvPr id="2" name="Picture 1" descr="Screen Shot 2013-10-16 at 11.08.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27" y="1572147"/>
            <a:ext cx="7073900" cy="5130800"/>
          </a:xfrm>
          <a:prstGeom prst="rect">
            <a:avLst/>
          </a:prstGeom>
        </p:spPr>
      </p:pic>
    </p:spTree>
    <p:extLst>
      <p:ext uri="{BB962C8B-B14F-4D97-AF65-F5344CB8AC3E}">
        <p14:creationId xmlns:p14="http://schemas.microsoft.com/office/powerpoint/2010/main" val="378104805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03796" y="2727158"/>
            <a:ext cx="3336408" cy="92333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5400" dirty="0" smtClean="0"/>
              <a:t>Questions? </a:t>
            </a:r>
            <a:endParaRPr lang="en-US" sz="5400" dirty="0"/>
          </a:p>
        </p:txBody>
      </p:sp>
    </p:spTree>
    <p:extLst>
      <p:ext uri="{BB962C8B-B14F-4D97-AF65-F5344CB8AC3E}">
        <p14:creationId xmlns:p14="http://schemas.microsoft.com/office/powerpoint/2010/main" val="2363581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11125" y="152400"/>
            <a:ext cx="8229600" cy="889000"/>
          </a:xfrm>
        </p:spPr>
        <p:txBody>
          <a:bodyPr/>
          <a:lstStyle/>
          <a:p>
            <a:pPr marL="342900" indent="-342900" eaLnBrk="1" hangingPunct="1"/>
            <a:r>
              <a:rPr lang="en-US" dirty="0">
                <a:latin typeface="Arial Black" charset="0"/>
              </a:rPr>
              <a:t>Hyper Threading </a:t>
            </a:r>
            <a:r>
              <a:rPr lang="en-US" sz="2400" dirty="0">
                <a:solidFill>
                  <a:schemeClr val="tx1"/>
                </a:solidFill>
                <a:latin typeface="Arial" charset="0"/>
                <a:cs typeface="Arial" charset="0"/>
              </a:rPr>
              <a:t>/</a:t>
            </a:r>
            <a:r>
              <a:rPr lang="en-US" sz="2400" dirty="0" err="1">
                <a:solidFill>
                  <a:schemeClr val="tx1"/>
                </a:solidFill>
                <a:latin typeface="Arial" charset="0"/>
                <a:cs typeface="Arial" charset="0"/>
              </a:rPr>
              <a:t>proc</a:t>
            </a:r>
            <a:r>
              <a:rPr lang="en-US" sz="2400" dirty="0">
                <a:solidFill>
                  <a:schemeClr val="tx1"/>
                </a:solidFill>
                <a:latin typeface="Arial" charset="0"/>
                <a:cs typeface="Arial" charset="0"/>
              </a:rPr>
              <a:t>/</a:t>
            </a:r>
            <a:r>
              <a:rPr lang="en-US" sz="2400" dirty="0" err="1">
                <a:solidFill>
                  <a:schemeClr val="tx1"/>
                </a:solidFill>
                <a:latin typeface="Arial" charset="0"/>
                <a:cs typeface="Arial" charset="0"/>
              </a:rPr>
              <a:t>cpuinfo</a:t>
            </a:r>
            <a:r>
              <a:rPr lang="en-US" sz="2400" dirty="0">
                <a:solidFill>
                  <a:schemeClr val="tx1"/>
                </a:solidFill>
                <a:latin typeface="Arial" charset="0"/>
                <a:cs typeface="Arial" charset="0"/>
              </a:rPr>
              <a:t/>
            </a:r>
            <a:br>
              <a:rPr lang="en-US" sz="2400" dirty="0">
                <a:solidFill>
                  <a:schemeClr val="tx1"/>
                </a:solidFill>
                <a:latin typeface="Arial" charset="0"/>
                <a:cs typeface="Arial" charset="0"/>
              </a:rPr>
            </a:br>
            <a:r>
              <a:rPr lang="en-US" dirty="0">
                <a:latin typeface="Arial Black" charset="0"/>
              </a:rPr>
              <a:t>  </a:t>
            </a:r>
          </a:p>
        </p:txBody>
      </p:sp>
      <p:sp>
        <p:nvSpPr>
          <p:cNvPr id="6146" name="Content Placeholder 2"/>
          <p:cNvSpPr>
            <a:spLocks noGrp="1"/>
          </p:cNvSpPr>
          <p:nvPr>
            <p:ph idx="1"/>
          </p:nvPr>
        </p:nvSpPr>
        <p:spPr>
          <a:xfrm>
            <a:off x="111125" y="719138"/>
            <a:ext cx="8747125" cy="6695165"/>
          </a:xfrm>
        </p:spPr>
        <p:txBody>
          <a:bodyPr/>
          <a:lstStyle/>
          <a:p>
            <a:pPr marL="684212" lvl="2" indent="0" eaLnBrk="1" hangingPunct="1">
              <a:buFont typeface="Arial" charset="0"/>
              <a:buNone/>
              <a:defRPr/>
            </a:pPr>
            <a:endParaRPr lang="is-IS" dirty="0" smtClean="0">
              <a:solidFill>
                <a:schemeClr val="tx1"/>
              </a:solidFill>
              <a:latin typeface="Arial" charset="0"/>
              <a:cs typeface="Arial" charset="0"/>
            </a:endParaRPr>
          </a:p>
          <a:p>
            <a:pPr marL="684212" lvl="2" indent="0" eaLnBrk="1" hangingPunct="1">
              <a:buNone/>
              <a:defRPr/>
            </a:pPr>
            <a:r>
              <a:rPr lang="en-US" sz="2400" dirty="0" smtClean="0">
                <a:solidFill>
                  <a:schemeClr val="tx1"/>
                </a:solidFill>
                <a:latin typeface="Arial" charset="0"/>
                <a:cs typeface="Arial" charset="0"/>
              </a:rPr>
              <a:t>Default </a:t>
            </a:r>
            <a:r>
              <a:rPr lang="en-US" sz="2400" dirty="0">
                <a:solidFill>
                  <a:schemeClr val="tx1"/>
                </a:solidFill>
                <a:latin typeface="Arial" charset="0"/>
                <a:cs typeface="Arial" charset="0"/>
              </a:rPr>
              <a:t>is to run with one process/thread per </a:t>
            </a:r>
            <a:r>
              <a:rPr lang="en-US" sz="2400" dirty="0" smtClean="0">
                <a:solidFill>
                  <a:schemeClr val="tx1"/>
                </a:solidFill>
                <a:latin typeface="Arial" charset="0"/>
                <a:cs typeface="Arial" charset="0"/>
              </a:rPr>
              <a:t>physical </a:t>
            </a:r>
            <a:r>
              <a:rPr lang="en-US" sz="2400" dirty="0">
                <a:solidFill>
                  <a:schemeClr val="tx1"/>
                </a:solidFill>
                <a:latin typeface="Arial" charset="0"/>
                <a:cs typeface="Arial" charset="0"/>
              </a:rPr>
              <a:t>core. aprun option –j2 allows two processes per </a:t>
            </a:r>
            <a:r>
              <a:rPr lang="en-US" sz="2400" dirty="0" smtClean="0">
                <a:solidFill>
                  <a:schemeClr val="tx1"/>
                </a:solidFill>
                <a:latin typeface="Arial" charset="0"/>
                <a:cs typeface="Arial" charset="0"/>
              </a:rPr>
              <a:t>physical </a:t>
            </a:r>
            <a:r>
              <a:rPr lang="en-US" sz="2400" dirty="0">
                <a:solidFill>
                  <a:schemeClr val="tx1"/>
                </a:solidFill>
                <a:latin typeface="Arial" charset="0"/>
                <a:cs typeface="Arial" charset="0"/>
              </a:rPr>
              <a:t>core. “Hyper </a:t>
            </a:r>
            <a:r>
              <a:rPr lang="en-US" sz="2400" dirty="0" smtClean="0">
                <a:solidFill>
                  <a:schemeClr val="tx1"/>
                </a:solidFill>
                <a:latin typeface="Arial" charset="0"/>
                <a:cs typeface="Arial" charset="0"/>
              </a:rPr>
              <a:t>Threading </a:t>
            </a:r>
            <a:r>
              <a:rPr lang="en-US" sz="2400" dirty="0">
                <a:solidFill>
                  <a:schemeClr val="tx1"/>
                </a:solidFill>
                <a:latin typeface="Arial" charset="0"/>
                <a:cs typeface="Arial" charset="0"/>
              </a:rPr>
              <a:t>“on”.</a:t>
            </a: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r>
              <a:rPr lang="en-US" sz="2400" dirty="0">
                <a:solidFill>
                  <a:schemeClr val="tx1"/>
                </a:solidFill>
                <a:latin typeface="Arial" charset="0"/>
                <a:cs typeface="Arial" charset="0"/>
              </a:rPr>
              <a:t>To see what that looks like on Eos: </a:t>
            </a:r>
          </a:p>
          <a:p>
            <a:pPr marL="684212" lvl="2" indent="0" eaLnBrk="1" hangingPunct="1">
              <a:buNone/>
              <a:defRPr/>
            </a:pPr>
            <a:r>
              <a:rPr lang="en-US" sz="2400" dirty="0" err="1">
                <a:solidFill>
                  <a:schemeClr val="tx1"/>
                </a:solidFill>
                <a:latin typeface="Arial" charset="0"/>
                <a:cs typeface="Arial" charset="0"/>
              </a:rPr>
              <a:t>eos</a:t>
            </a:r>
            <a:r>
              <a:rPr lang="en-US" sz="2400" dirty="0">
                <a:solidFill>
                  <a:schemeClr val="tx1"/>
                </a:solidFill>
                <a:latin typeface="Arial" charset="0"/>
                <a:cs typeface="Arial" charset="0"/>
              </a:rPr>
              <a:t>% qsub -I –A </a:t>
            </a:r>
            <a:r>
              <a:rPr lang="en-US" sz="2400" dirty="0" err="1">
                <a:solidFill>
                  <a:schemeClr val="tx1"/>
                </a:solidFill>
                <a:latin typeface="Arial" charset="0"/>
                <a:cs typeface="Arial" charset="0"/>
              </a:rPr>
              <a:t>projID</a:t>
            </a:r>
            <a:r>
              <a:rPr lang="en-US" sz="2400" dirty="0">
                <a:solidFill>
                  <a:schemeClr val="tx1"/>
                </a:solidFill>
                <a:latin typeface="Arial" charset="0"/>
                <a:cs typeface="Arial" charset="0"/>
              </a:rPr>
              <a:t> -lnodes=1,walltime=01:00:00</a:t>
            </a:r>
          </a:p>
          <a:p>
            <a:pPr marL="684212" lvl="2" indent="0" eaLnBrk="1" hangingPunct="1">
              <a:buNone/>
              <a:defRPr/>
            </a:pPr>
            <a:r>
              <a:rPr lang="en-US" sz="2400" dirty="0">
                <a:solidFill>
                  <a:schemeClr val="tx1"/>
                </a:solidFill>
                <a:latin typeface="Arial" charset="0"/>
                <a:cs typeface="Arial" charset="0"/>
              </a:rPr>
              <a:t>eos-login2% cd $</a:t>
            </a:r>
            <a:r>
              <a:rPr lang="en-US" sz="2400" dirty="0" smtClean="0">
                <a:solidFill>
                  <a:schemeClr val="tx1"/>
                </a:solidFill>
                <a:latin typeface="Arial" charset="0"/>
                <a:cs typeface="Arial" charset="0"/>
              </a:rPr>
              <a:t>MEMBERWORK/</a:t>
            </a:r>
            <a:r>
              <a:rPr lang="en-US" sz="2400" dirty="0" err="1" smtClean="0">
                <a:solidFill>
                  <a:schemeClr val="tx1"/>
                </a:solidFill>
                <a:latin typeface="Arial" charset="0"/>
                <a:cs typeface="Arial" charset="0"/>
              </a:rPr>
              <a:t>projid</a:t>
            </a:r>
            <a:endParaRPr lang="en-US" sz="2400" dirty="0">
              <a:solidFill>
                <a:schemeClr val="tx1"/>
              </a:solidFill>
              <a:latin typeface="Arial" charset="0"/>
              <a:cs typeface="Arial" charset="0"/>
            </a:endParaRPr>
          </a:p>
          <a:p>
            <a:pPr marL="684212" lvl="2" indent="0" eaLnBrk="1" hangingPunct="1">
              <a:buNone/>
              <a:defRPr/>
            </a:pPr>
            <a:r>
              <a:rPr lang="en-US" sz="2400" dirty="0">
                <a:solidFill>
                  <a:schemeClr val="tx1"/>
                </a:solidFill>
                <a:latin typeface="Arial" charset="0"/>
                <a:cs typeface="Arial" charset="0"/>
              </a:rPr>
              <a:t>[eos-login2% aprun cat /</a:t>
            </a:r>
            <a:r>
              <a:rPr lang="en-US" sz="2400" dirty="0" err="1">
                <a:solidFill>
                  <a:schemeClr val="tx1"/>
                </a:solidFill>
                <a:latin typeface="Arial" charset="0"/>
                <a:cs typeface="Arial" charset="0"/>
              </a:rPr>
              <a:t>proc</a:t>
            </a:r>
            <a:r>
              <a:rPr lang="en-US" sz="2400" dirty="0">
                <a:solidFill>
                  <a:schemeClr val="tx1"/>
                </a:solidFill>
                <a:latin typeface="Arial" charset="0"/>
                <a:cs typeface="Arial" charset="0"/>
              </a:rPr>
              <a:t>/</a:t>
            </a:r>
            <a:r>
              <a:rPr lang="en-US" sz="2400" dirty="0" err="1">
                <a:solidFill>
                  <a:schemeClr val="tx1"/>
                </a:solidFill>
                <a:latin typeface="Arial" charset="0"/>
                <a:cs typeface="Arial" charset="0"/>
              </a:rPr>
              <a:t>cpuinfo</a:t>
            </a: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r>
              <a:rPr lang="en-US" sz="2400" dirty="0">
                <a:solidFill>
                  <a:schemeClr val="tx1"/>
                </a:solidFill>
                <a:latin typeface="Arial" charset="0"/>
                <a:cs typeface="Arial" charset="0"/>
              </a:rPr>
              <a:t>To see what that looks like on Darter</a:t>
            </a:r>
          </a:p>
          <a:p>
            <a:pPr marL="684212" lvl="2" indent="0" eaLnBrk="1" hangingPunct="1">
              <a:buNone/>
              <a:defRPr/>
            </a:pPr>
            <a:r>
              <a:rPr lang="en-US" sz="2400" dirty="0">
                <a:solidFill>
                  <a:schemeClr val="tx1"/>
                </a:solidFill>
                <a:latin typeface="Arial" charset="0"/>
                <a:cs typeface="Arial" charset="0"/>
              </a:rPr>
              <a:t>Darter% qsub -I –A PrgID 3 -lsize=32,walltime=01:00:00</a:t>
            </a:r>
          </a:p>
          <a:p>
            <a:pPr marL="684212" lvl="2" indent="0" eaLnBrk="1" hangingPunct="1">
              <a:buNone/>
              <a:defRPr/>
            </a:pPr>
            <a:r>
              <a:rPr lang="en-US" sz="2400" dirty="0">
                <a:solidFill>
                  <a:schemeClr val="tx1"/>
                </a:solidFill>
                <a:latin typeface="Arial" charset="0"/>
                <a:cs typeface="Arial" charset="0"/>
              </a:rPr>
              <a:t>Darter% cd lustre/snx/username </a:t>
            </a:r>
          </a:p>
          <a:p>
            <a:pPr marL="684212" lvl="2" indent="0" eaLnBrk="1" hangingPunct="1">
              <a:buNone/>
              <a:defRPr/>
            </a:pPr>
            <a:r>
              <a:rPr lang="en-US" sz="2400" dirty="0">
                <a:solidFill>
                  <a:schemeClr val="tx1"/>
                </a:solidFill>
                <a:latin typeface="Arial" charset="0"/>
                <a:cs typeface="Arial" charset="0"/>
              </a:rPr>
              <a:t>Darter% aprun cat /</a:t>
            </a:r>
            <a:r>
              <a:rPr lang="en-US" sz="2400" dirty="0" err="1">
                <a:solidFill>
                  <a:schemeClr val="tx1"/>
                </a:solidFill>
                <a:latin typeface="Arial" charset="0"/>
                <a:cs typeface="Arial" charset="0"/>
              </a:rPr>
              <a:t>proc</a:t>
            </a:r>
            <a:r>
              <a:rPr lang="en-US" sz="2400" dirty="0">
                <a:solidFill>
                  <a:schemeClr val="tx1"/>
                </a:solidFill>
                <a:latin typeface="Arial" charset="0"/>
                <a:cs typeface="Arial" charset="0"/>
              </a:rPr>
              <a:t>/</a:t>
            </a:r>
            <a:r>
              <a:rPr lang="en-US" sz="2400" dirty="0" err="1">
                <a:solidFill>
                  <a:schemeClr val="tx1"/>
                </a:solidFill>
                <a:latin typeface="Arial" charset="0"/>
                <a:cs typeface="Arial" charset="0"/>
              </a:rPr>
              <a:t>cpuinfo</a:t>
            </a:r>
            <a:endParaRPr lang="en-US" sz="2400" dirty="0">
              <a:solidFill>
                <a:schemeClr val="tx1"/>
              </a:solidFill>
              <a:latin typeface="Arial" charset="0"/>
              <a:cs typeface="Arial" charset="0"/>
            </a:endParaRPr>
          </a:p>
          <a:p>
            <a:pPr marL="684212" lvl="2" indent="0" eaLnBrk="1" hangingPunct="1">
              <a:buFont typeface="Arial" charset="0"/>
              <a:buNone/>
              <a:defRPr/>
            </a:pPr>
            <a:endParaRPr lang="en-US" sz="2400" dirty="0" smtClean="0">
              <a:solidFill>
                <a:schemeClr val="tx1"/>
              </a:solidFill>
              <a:latin typeface="Arial" charset="0"/>
              <a:cs typeface="Arial" charset="0"/>
            </a:endParaRPr>
          </a:p>
          <a:p>
            <a:pPr marL="684212" lvl="2" indent="0" eaLnBrk="1" hangingPunct="1">
              <a:buFont typeface="Arial" charset="0"/>
              <a:buNone/>
              <a:defRPr/>
            </a:pPr>
            <a:endParaRPr lang="is-IS" sz="2400" dirty="0" smtClean="0">
              <a:solidFill>
                <a:schemeClr val="tx1"/>
              </a:solidFill>
              <a:latin typeface="Arial" charset="0"/>
              <a:cs typeface="Arial" charset="0"/>
            </a:endParaRPr>
          </a:p>
        </p:txBody>
      </p:sp>
    </p:spTree>
    <p:extLst>
      <p:ext uri="{BB962C8B-B14F-4D97-AF65-F5344CB8AC3E}">
        <p14:creationId xmlns:p14="http://schemas.microsoft.com/office/powerpoint/2010/main" val="3144734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11125" y="152400"/>
            <a:ext cx="8229600" cy="888705"/>
          </a:xfrm>
        </p:spPr>
        <p:txBody>
          <a:bodyPr/>
          <a:lstStyle/>
          <a:p>
            <a:pPr lvl="2" eaLnBrk="1" hangingPunct="1"/>
            <a:r>
              <a:rPr lang="is-IS" dirty="0" smtClean="0">
                <a:solidFill>
                  <a:schemeClr val="tx1"/>
                </a:solidFill>
                <a:latin typeface="Arial" charset="0"/>
                <a:cs typeface="Arial" charset="0"/>
              </a:rPr>
              <a:t>aprun -n32 -j2 -cc 0-31 ./a.out</a:t>
            </a:r>
            <a:br>
              <a:rPr lang="is-IS" dirty="0" smtClean="0">
                <a:solidFill>
                  <a:schemeClr val="tx1"/>
                </a:solidFill>
                <a:latin typeface="Arial" charset="0"/>
                <a:cs typeface="Arial" charset="0"/>
              </a:rPr>
            </a:br>
            <a:r>
              <a:rPr lang="en-US" dirty="0" smtClean="0">
                <a:latin typeface="Arial Black" charset="0"/>
              </a:rPr>
              <a:t> </a:t>
            </a:r>
            <a:endParaRPr lang="en-US" dirty="0">
              <a:latin typeface="Arial Black" charset="0"/>
            </a:endParaRPr>
          </a:p>
        </p:txBody>
      </p:sp>
      <p:sp>
        <p:nvSpPr>
          <p:cNvPr id="6146" name="Content Placeholder 2"/>
          <p:cNvSpPr>
            <a:spLocks noGrp="1"/>
          </p:cNvSpPr>
          <p:nvPr>
            <p:ph idx="1"/>
          </p:nvPr>
        </p:nvSpPr>
        <p:spPr>
          <a:xfrm>
            <a:off x="111125" y="571500"/>
            <a:ext cx="8747125" cy="374461"/>
          </a:xfrm>
        </p:spPr>
        <p:txBody>
          <a:bodyPr/>
          <a:lstStyle/>
          <a:p>
            <a:pPr marL="684212" lvl="2" indent="0" eaLnBrk="1" hangingPunct="1">
              <a:buFont typeface="Arial" charset="0"/>
              <a:buNone/>
              <a:defRPr/>
            </a:pPr>
            <a:r>
              <a:rPr lang="en-US" dirty="0">
                <a:solidFill>
                  <a:schemeClr val="tx1"/>
                </a:solidFill>
                <a:latin typeface="Arial" charset="0"/>
                <a:cs typeface="Arial" charset="0"/>
              </a:rPr>
              <a:t>C</a:t>
            </a:r>
            <a:r>
              <a:rPr lang="en-US" dirty="0" smtClean="0">
                <a:solidFill>
                  <a:schemeClr val="tx1"/>
                </a:solidFill>
                <a:latin typeface="Arial" charset="0"/>
                <a:cs typeface="Arial" charset="0"/>
              </a:rPr>
              <a:t>onsecutive ranks do not fall on the same physical core. </a:t>
            </a:r>
            <a:endParaRPr lang="is-IS" dirty="0" smtClean="0">
              <a:solidFill>
                <a:schemeClr val="tx1"/>
              </a:solidFill>
              <a:latin typeface="Arial" charset="0"/>
              <a:cs typeface="Arial" charset="0"/>
            </a:endParaRPr>
          </a:p>
        </p:txBody>
      </p:sp>
      <p:sp>
        <p:nvSpPr>
          <p:cNvPr id="2" name="TextBox 1"/>
          <p:cNvSpPr txBox="1"/>
          <p:nvPr/>
        </p:nvSpPr>
        <p:spPr>
          <a:xfrm>
            <a:off x="1217007" y="1283109"/>
            <a:ext cx="6118225" cy="489426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a:defRPr/>
            </a:pPr>
            <a:r>
              <a:rPr lang="hu-HU" dirty="0"/>
              <a:t>Rank 0, Node 00763, Core 0 </a:t>
            </a:r>
            <a:r>
              <a:rPr lang="hu-HU" dirty="0" smtClean="0"/>
              <a:t>,phyical </a:t>
            </a:r>
            <a:r>
              <a:rPr lang="hu-HU" dirty="0"/>
              <a:t>core 0</a:t>
            </a:r>
          </a:p>
          <a:p>
            <a:pPr>
              <a:defRPr/>
            </a:pPr>
            <a:r>
              <a:rPr lang="hu-HU" dirty="0"/>
              <a:t>Rank 16, Node 00763, Core 16, </a:t>
            </a:r>
            <a:r>
              <a:rPr lang="hu-HU" dirty="0" smtClean="0"/>
              <a:t>physical </a:t>
            </a:r>
            <a:r>
              <a:rPr lang="hu-HU" dirty="0"/>
              <a:t>core 0</a:t>
            </a:r>
          </a:p>
          <a:p>
            <a:pPr>
              <a:defRPr/>
            </a:pPr>
            <a:endParaRPr lang="hu-HU" dirty="0"/>
          </a:p>
          <a:p>
            <a:pPr>
              <a:defRPr/>
            </a:pPr>
            <a:r>
              <a:rPr lang="hu-HU" dirty="0"/>
              <a:t>Rank 1, Node 00763, Core 1, </a:t>
            </a:r>
            <a:r>
              <a:rPr lang="hu-HU" dirty="0" smtClean="0"/>
              <a:t>physical </a:t>
            </a:r>
            <a:r>
              <a:rPr lang="hu-HU" dirty="0"/>
              <a:t>core1</a:t>
            </a:r>
          </a:p>
          <a:p>
            <a:pPr>
              <a:defRPr/>
            </a:pPr>
            <a:r>
              <a:rPr lang="hu-HU" dirty="0"/>
              <a:t>Rank 17, Node 00763, Core 17, p</a:t>
            </a:r>
            <a:r>
              <a:rPr lang="hu-HU" dirty="0" smtClean="0"/>
              <a:t>hysical </a:t>
            </a:r>
            <a:r>
              <a:rPr lang="hu-HU" dirty="0"/>
              <a:t>core1</a:t>
            </a:r>
          </a:p>
          <a:p>
            <a:pPr>
              <a:defRPr/>
            </a:pPr>
            <a:endParaRPr lang="hu-HU" dirty="0"/>
          </a:p>
          <a:p>
            <a:pPr>
              <a:defRPr/>
            </a:pPr>
            <a:r>
              <a:rPr lang="hu-HU" dirty="0"/>
              <a:t>Rank 2, Node 00763, Core 2, </a:t>
            </a:r>
            <a:r>
              <a:rPr lang="hu-HU" dirty="0" smtClean="0"/>
              <a:t>physical </a:t>
            </a:r>
            <a:r>
              <a:rPr lang="hu-HU" dirty="0"/>
              <a:t>core2</a:t>
            </a:r>
          </a:p>
          <a:p>
            <a:pPr>
              <a:defRPr/>
            </a:pPr>
            <a:r>
              <a:rPr lang="hu-HU" dirty="0"/>
              <a:t>Rank 18, Node 00763, Core 18, </a:t>
            </a:r>
            <a:r>
              <a:rPr lang="hu-HU" dirty="0" smtClean="0"/>
              <a:t>physical </a:t>
            </a:r>
            <a:r>
              <a:rPr lang="hu-HU" dirty="0"/>
              <a:t>core2</a:t>
            </a:r>
          </a:p>
          <a:p>
            <a:pPr>
              <a:defRPr/>
            </a:pPr>
            <a:endParaRPr lang="hu-HU" dirty="0"/>
          </a:p>
          <a:p>
            <a:pPr>
              <a:defRPr/>
            </a:pPr>
            <a:r>
              <a:rPr lang="hu-HU" dirty="0"/>
              <a:t>.  .  .</a:t>
            </a:r>
          </a:p>
          <a:p>
            <a:pPr>
              <a:defRPr/>
            </a:pPr>
            <a:endParaRPr lang="hu-HU" dirty="0"/>
          </a:p>
          <a:p>
            <a:pPr>
              <a:defRPr/>
            </a:pPr>
            <a:r>
              <a:rPr lang="hu-HU" dirty="0"/>
              <a:t>Rank 15, Node 00763, Core 15,Physical core 16</a:t>
            </a:r>
          </a:p>
          <a:p>
            <a:pPr>
              <a:defRPr/>
            </a:pPr>
            <a:r>
              <a:rPr lang="hu-HU" dirty="0"/>
              <a:t>Rank 31, Node 00763, Core 31, Physical core 16</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11125" y="152400"/>
            <a:ext cx="8229600" cy="888705"/>
          </a:xfrm>
        </p:spPr>
        <p:txBody>
          <a:bodyPr/>
          <a:lstStyle/>
          <a:p>
            <a:pPr lvl="2" eaLnBrk="1" hangingPunct="1"/>
            <a:r>
              <a:rPr lang="is-IS" dirty="0" smtClean="0">
                <a:solidFill>
                  <a:schemeClr val="tx1"/>
                </a:solidFill>
                <a:latin typeface="Arial" charset="0"/>
                <a:cs typeface="Arial" charset="0"/>
              </a:rPr>
              <a:t>aprun -n32 -j2 –cc numa_node ./a.out</a:t>
            </a:r>
            <a:br>
              <a:rPr lang="is-IS" dirty="0" smtClean="0">
                <a:solidFill>
                  <a:schemeClr val="tx1"/>
                </a:solidFill>
                <a:latin typeface="Arial" charset="0"/>
                <a:cs typeface="Arial" charset="0"/>
              </a:rPr>
            </a:br>
            <a:r>
              <a:rPr lang="en-US" dirty="0" smtClean="0">
                <a:latin typeface="Arial Black" charset="0"/>
              </a:rPr>
              <a:t>  </a:t>
            </a:r>
            <a:endParaRPr lang="en-US" dirty="0">
              <a:latin typeface="Arial Black" charset="0"/>
            </a:endParaRPr>
          </a:p>
        </p:txBody>
      </p:sp>
      <p:sp>
        <p:nvSpPr>
          <p:cNvPr id="6146" name="Content Placeholder 2"/>
          <p:cNvSpPr>
            <a:spLocks noGrp="1"/>
          </p:cNvSpPr>
          <p:nvPr>
            <p:ph idx="1"/>
          </p:nvPr>
        </p:nvSpPr>
        <p:spPr>
          <a:xfrm>
            <a:off x="111125" y="571500"/>
            <a:ext cx="8747125" cy="5483553"/>
          </a:xfrm>
        </p:spPr>
        <p:txBody>
          <a:bodyPr/>
          <a:lstStyle/>
          <a:p>
            <a:pPr marL="684212" lvl="2" indent="0" eaLnBrk="1" hangingPunct="1">
              <a:buFont typeface="Arial" charset="0"/>
              <a:buNone/>
              <a:defRPr/>
            </a:pPr>
            <a:r>
              <a:rPr lang="is-IS" dirty="0" smtClean="0">
                <a:solidFill>
                  <a:schemeClr val="tx1"/>
                </a:solidFill>
                <a:latin typeface="Arial" charset="0"/>
                <a:cs typeface="Arial" charset="0"/>
              </a:rPr>
              <a:t>This allows process to migrate with in a nuam domaine</a:t>
            </a:r>
          </a:p>
          <a:p>
            <a:pPr marL="684212" lvl="2" indent="0" eaLnBrk="1" hangingPunct="1">
              <a:buFont typeface="Arial" charset="0"/>
              <a:buNone/>
              <a:defRPr/>
            </a:pPr>
            <a:endParaRPr lang="is-IS" dirty="0">
              <a:solidFill>
                <a:schemeClr val="tx1"/>
              </a:solidFill>
              <a:latin typeface="Arial" charset="0"/>
              <a:cs typeface="Arial" charset="0"/>
            </a:endParaRPr>
          </a:p>
          <a:p>
            <a:pPr marL="684212" lvl="2" indent="0" eaLnBrk="1" hangingPunct="1">
              <a:buFont typeface="Arial" charset="0"/>
              <a:buNone/>
              <a:defRPr/>
            </a:pPr>
            <a:endParaRPr lang="is-IS" dirty="0" smtClean="0">
              <a:solidFill>
                <a:schemeClr val="tx1"/>
              </a:solidFill>
              <a:latin typeface="Arial" charset="0"/>
              <a:cs typeface="Arial" charset="0"/>
            </a:endParaRPr>
          </a:p>
          <a:p>
            <a:pPr marL="684212" lvl="2" indent="0" eaLnBrk="1" hangingPunct="1">
              <a:buFont typeface="Arial" charset="0"/>
              <a:buNone/>
              <a:defRPr/>
            </a:pPr>
            <a:endParaRPr lang="is-IS" dirty="0">
              <a:solidFill>
                <a:schemeClr val="tx1"/>
              </a:solidFill>
              <a:latin typeface="Arial" charset="0"/>
              <a:cs typeface="Arial" charset="0"/>
            </a:endParaRPr>
          </a:p>
          <a:p>
            <a:pPr marL="684212" lvl="2" indent="0" eaLnBrk="1" hangingPunct="1">
              <a:buFont typeface="Arial" charset="0"/>
              <a:buNone/>
              <a:defRPr/>
            </a:pPr>
            <a:endParaRPr lang="is-IS" dirty="0" smtClean="0">
              <a:solidFill>
                <a:schemeClr val="tx1"/>
              </a:solidFill>
              <a:latin typeface="Arial" charset="0"/>
              <a:cs typeface="Arial" charset="0"/>
            </a:endParaRPr>
          </a:p>
          <a:p>
            <a:pPr marL="684212" lvl="2" indent="0" eaLnBrk="1" hangingPunct="1">
              <a:buFont typeface="Arial" charset="0"/>
              <a:buNone/>
              <a:defRPr/>
            </a:pPr>
            <a:endParaRPr lang="is-IS" dirty="0">
              <a:solidFill>
                <a:schemeClr val="tx1"/>
              </a:solidFill>
              <a:latin typeface="Arial" charset="0"/>
              <a:cs typeface="Arial" charset="0"/>
            </a:endParaRPr>
          </a:p>
          <a:p>
            <a:pPr marL="684212" lvl="2" indent="0" eaLnBrk="1" hangingPunct="1">
              <a:buFont typeface="Arial" charset="0"/>
              <a:buNone/>
              <a:defRPr/>
            </a:pPr>
            <a:endParaRPr lang="is-IS" dirty="0" smtClean="0">
              <a:solidFill>
                <a:schemeClr val="tx1"/>
              </a:solidFill>
              <a:latin typeface="Arial" charset="0"/>
              <a:cs typeface="Arial" charset="0"/>
            </a:endParaRPr>
          </a:p>
          <a:p>
            <a:pPr marL="684212" lvl="2" indent="0" eaLnBrk="1" hangingPunct="1">
              <a:buFont typeface="Arial" charset="0"/>
              <a:buNone/>
              <a:defRPr/>
            </a:pPr>
            <a:endParaRPr lang="is-IS" dirty="0">
              <a:solidFill>
                <a:schemeClr val="tx1"/>
              </a:solidFill>
              <a:latin typeface="Arial" charset="0"/>
              <a:cs typeface="Arial" charset="0"/>
            </a:endParaRPr>
          </a:p>
          <a:p>
            <a:pPr marL="684212" lvl="2" indent="0" eaLnBrk="1" hangingPunct="1">
              <a:buFont typeface="Arial" charset="0"/>
              <a:buNone/>
              <a:defRPr/>
            </a:pPr>
            <a:endParaRPr lang="is-IS" dirty="0" smtClean="0">
              <a:solidFill>
                <a:schemeClr val="tx1"/>
              </a:solidFill>
              <a:latin typeface="Arial" charset="0"/>
              <a:cs typeface="Arial" charset="0"/>
            </a:endParaRPr>
          </a:p>
          <a:p>
            <a:pPr marL="684212" lvl="2" indent="0" eaLnBrk="1" hangingPunct="1">
              <a:buFont typeface="Arial" charset="0"/>
              <a:buNone/>
              <a:defRPr/>
            </a:pPr>
            <a:endParaRPr lang="is-IS" dirty="0">
              <a:solidFill>
                <a:schemeClr val="tx1"/>
              </a:solidFill>
              <a:latin typeface="Arial" charset="0"/>
              <a:cs typeface="Arial" charset="0"/>
            </a:endParaRPr>
          </a:p>
          <a:p>
            <a:pPr marL="684212" lvl="2" indent="0" eaLnBrk="1" hangingPunct="1">
              <a:buFont typeface="Arial" charset="0"/>
              <a:buNone/>
              <a:defRPr/>
            </a:pPr>
            <a:endParaRPr lang="is-IS" dirty="0" smtClean="0">
              <a:solidFill>
                <a:schemeClr val="tx1"/>
              </a:solidFill>
              <a:latin typeface="Arial" charset="0"/>
              <a:cs typeface="Arial" charset="0"/>
            </a:endParaRPr>
          </a:p>
          <a:p>
            <a:pPr marL="684212" lvl="2" indent="0" eaLnBrk="1" hangingPunct="1">
              <a:buFont typeface="Arial" charset="0"/>
              <a:buNone/>
              <a:defRPr/>
            </a:pPr>
            <a:endParaRPr lang="is-IS" dirty="0">
              <a:solidFill>
                <a:schemeClr val="tx1"/>
              </a:solidFill>
              <a:latin typeface="Arial" charset="0"/>
              <a:cs typeface="Arial" charset="0"/>
            </a:endParaRPr>
          </a:p>
          <a:p>
            <a:pPr marL="684212" lvl="2" indent="0" eaLnBrk="1" hangingPunct="1">
              <a:buFont typeface="Arial" charset="0"/>
              <a:buNone/>
              <a:defRPr/>
            </a:pPr>
            <a:r>
              <a:rPr lang="is-IS" dirty="0" smtClean="0">
                <a:solidFill>
                  <a:schemeClr val="tx1"/>
                </a:solidFill>
                <a:latin typeface="Arial" charset="0"/>
                <a:cs typeface="Arial" charset="0"/>
              </a:rPr>
              <a:t>You would need to user –cc numa_none if you were trying to use Opemp in the Intel compiler </a:t>
            </a:r>
            <a:r>
              <a:rPr lang="is-IS" smtClean="0">
                <a:solidFill>
                  <a:schemeClr val="tx1"/>
                </a:solidFill>
                <a:latin typeface="Arial" charset="0"/>
                <a:cs typeface="Arial" charset="0"/>
              </a:rPr>
              <a:t>enviroment with thread depth that divides evenly in to the nubmer of “cores”. </a:t>
            </a:r>
            <a:endParaRPr lang="is-IS" dirty="0" smtClean="0">
              <a:solidFill>
                <a:schemeClr val="tx1"/>
              </a:solidFill>
              <a:latin typeface="Arial" charset="0"/>
              <a:cs typeface="Arial" charset="0"/>
            </a:endParaRPr>
          </a:p>
        </p:txBody>
      </p:sp>
      <p:sp>
        <p:nvSpPr>
          <p:cNvPr id="2" name="TextBox 1"/>
          <p:cNvSpPr txBox="1"/>
          <p:nvPr/>
        </p:nvSpPr>
        <p:spPr>
          <a:xfrm>
            <a:off x="989751" y="1002381"/>
            <a:ext cx="7071393" cy="378565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defRPr/>
            </a:pPr>
            <a:r>
              <a:rPr lang="hu-HU" dirty="0"/>
              <a:t>Rank 0, Node 00757, Core 0-7,16-</a:t>
            </a:r>
            <a:r>
              <a:rPr lang="hu-HU" dirty="0" smtClean="0"/>
              <a:t>23</a:t>
            </a:r>
          </a:p>
          <a:p>
            <a:pPr>
              <a:defRPr/>
            </a:pPr>
            <a:r>
              <a:rPr lang="hu-HU" dirty="0"/>
              <a:t>Rank 1, Node 00757, Core 0-7,16-</a:t>
            </a:r>
            <a:r>
              <a:rPr lang="hu-HU" dirty="0" smtClean="0"/>
              <a:t>23</a:t>
            </a:r>
          </a:p>
          <a:p>
            <a:pPr>
              <a:defRPr/>
            </a:pPr>
            <a:r>
              <a:rPr lang="hu-HU" dirty="0"/>
              <a:t>Rank 2, Node 00757, Core 0-7,16-</a:t>
            </a:r>
            <a:r>
              <a:rPr lang="hu-HU" dirty="0" smtClean="0"/>
              <a:t>23</a:t>
            </a:r>
          </a:p>
          <a:p>
            <a:pPr>
              <a:defRPr/>
            </a:pPr>
            <a:endParaRPr lang="hu-HU" dirty="0" smtClean="0"/>
          </a:p>
          <a:p>
            <a:pPr>
              <a:defRPr/>
            </a:pPr>
            <a:r>
              <a:rPr lang="hu-HU" dirty="0" smtClean="0"/>
              <a:t>.  .  .</a:t>
            </a:r>
          </a:p>
          <a:p>
            <a:pPr>
              <a:defRPr/>
            </a:pPr>
            <a:endParaRPr lang="hu-HU" dirty="0"/>
          </a:p>
          <a:p>
            <a:pPr>
              <a:defRPr/>
            </a:pPr>
            <a:r>
              <a:rPr lang="hu-HU" dirty="0"/>
              <a:t>Rank 29, Node 00757, Core 8-15,24-</a:t>
            </a:r>
            <a:r>
              <a:rPr lang="hu-HU" dirty="0" smtClean="0"/>
              <a:t>31</a:t>
            </a:r>
          </a:p>
          <a:p>
            <a:pPr>
              <a:defRPr/>
            </a:pPr>
            <a:r>
              <a:rPr lang="hu-HU" dirty="0"/>
              <a:t>Rank 30, Node 00757, Core 8-15,24-</a:t>
            </a:r>
            <a:r>
              <a:rPr lang="hu-HU" dirty="0" smtClean="0"/>
              <a:t>31</a:t>
            </a:r>
          </a:p>
          <a:p>
            <a:pPr>
              <a:defRPr/>
            </a:pPr>
            <a:r>
              <a:rPr lang="hu-HU" dirty="0"/>
              <a:t>Rank 31, Node 00757, Core 8-15,24-31</a:t>
            </a:r>
          </a:p>
          <a:p>
            <a:pPr>
              <a:defRPr/>
            </a:pPr>
            <a:endParaRPr lang="hu-HU" dirty="0"/>
          </a:p>
        </p:txBody>
      </p:sp>
    </p:spTree>
    <p:extLst>
      <p:ext uri="{BB962C8B-B14F-4D97-AF65-F5344CB8AC3E}">
        <p14:creationId xmlns:p14="http://schemas.microsoft.com/office/powerpoint/2010/main" val="7856414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42" name="TextBox 14"/>
          <p:cNvSpPr txBox="1">
            <a:spLocks noChangeArrowheads="1"/>
          </p:cNvSpPr>
          <p:nvPr/>
        </p:nvSpPr>
        <p:spPr bwMode="auto">
          <a:xfrm>
            <a:off x="0" y="-58738"/>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t>XC30 Compute Node</a:t>
            </a:r>
          </a:p>
        </p:txBody>
      </p:sp>
      <p:sp>
        <p:nvSpPr>
          <p:cNvPr id="47" name="Rounded Rectangle 46"/>
          <p:cNvSpPr/>
          <p:nvPr/>
        </p:nvSpPr>
        <p:spPr>
          <a:xfrm>
            <a:off x="101600" y="301625"/>
            <a:ext cx="8958263" cy="3197225"/>
          </a:xfrm>
          <a:prstGeom prst="roundRect">
            <a:avLst/>
          </a:prstGeom>
          <a:solidFill>
            <a:srgbClr val="7F7F7F"/>
          </a:solidFill>
          <a:ln w="19050" cmpd="sng">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244" name="TextBox 15"/>
          <p:cNvSpPr txBox="1">
            <a:spLocks noChangeArrowheads="1"/>
          </p:cNvSpPr>
          <p:nvPr/>
        </p:nvSpPr>
        <p:spPr bwMode="auto">
          <a:xfrm>
            <a:off x="112713" y="247650"/>
            <a:ext cx="8947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FFFFFF"/>
                </a:solidFill>
              </a:rPr>
              <a:t>NUMA Node 0</a:t>
            </a:r>
          </a:p>
        </p:txBody>
      </p:sp>
      <p:sp>
        <p:nvSpPr>
          <p:cNvPr id="46" name="Rounded Rectangle 45"/>
          <p:cNvSpPr/>
          <p:nvPr/>
        </p:nvSpPr>
        <p:spPr>
          <a:xfrm>
            <a:off x="304800" y="3055938"/>
            <a:ext cx="8547100" cy="320675"/>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46" name="TextBox 18"/>
          <p:cNvSpPr txBox="1">
            <a:spLocks noChangeArrowheads="1"/>
          </p:cNvSpPr>
          <p:nvPr/>
        </p:nvSpPr>
        <p:spPr bwMode="auto">
          <a:xfrm>
            <a:off x="458788" y="3028950"/>
            <a:ext cx="82311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FFFFFF"/>
                </a:solidFill>
              </a:rPr>
              <a:t>L3 Cache</a:t>
            </a:r>
          </a:p>
        </p:txBody>
      </p:sp>
      <p:sp>
        <p:nvSpPr>
          <p:cNvPr id="99" name="Rounded Rectangle 98"/>
          <p:cNvSpPr/>
          <p:nvPr/>
        </p:nvSpPr>
        <p:spPr>
          <a:xfrm>
            <a:off x="93663" y="3570288"/>
            <a:ext cx="8958262" cy="3197225"/>
          </a:xfrm>
          <a:prstGeom prst="roundRect">
            <a:avLst/>
          </a:prstGeom>
          <a:solidFill>
            <a:srgbClr val="7F7F7F"/>
          </a:solidFill>
          <a:ln w="19050" cmpd="sng">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48" name="TextBox 99"/>
          <p:cNvSpPr txBox="1">
            <a:spLocks noChangeArrowheads="1"/>
          </p:cNvSpPr>
          <p:nvPr/>
        </p:nvSpPr>
        <p:spPr bwMode="auto">
          <a:xfrm>
            <a:off x="106363" y="3516313"/>
            <a:ext cx="89455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FFFFFF"/>
                </a:solidFill>
              </a:rPr>
              <a:t>NUMA Node 1</a:t>
            </a:r>
          </a:p>
        </p:txBody>
      </p:sp>
      <p:sp>
        <p:nvSpPr>
          <p:cNvPr id="102" name="Rounded Rectangle 101"/>
          <p:cNvSpPr/>
          <p:nvPr/>
        </p:nvSpPr>
        <p:spPr>
          <a:xfrm>
            <a:off x="298450" y="6324600"/>
            <a:ext cx="8545513" cy="320675"/>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50" name="TextBox 102"/>
          <p:cNvSpPr txBox="1">
            <a:spLocks noChangeArrowheads="1"/>
          </p:cNvSpPr>
          <p:nvPr/>
        </p:nvSpPr>
        <p:spPr bwMode="auto">
          <a:xfrm>
            <a:off x="450850" y="6297613"/>
            <a:ext cx="82311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FFFFFF"/>
                </a:solidFill>
              </a:rPr>
              <a:t>L3 Cache</a:t>
            </a:r>
          </a:p>
        </p:txBody>
      </p:sp>
      <p:grpSp>
        <p:nvGrpSpPr>
          <p:cNvPr id="10251" name="Group 2"/>
          <p:cNvGrpSpPr>
            <a:grpSpLocks/>
          </p:cNvGrpSpPr>
          <p:nvPr/>
        </p:nvGrpSpPr>
        <p:grpSpPr bwMode="auto">
          <a:xfrm>
            <a:off x="304800" y="604838"/>
            <a:ext cx="8497888" cy="2378075"/>
            <a:chOff x="305556" y="605120"/>
            <a:chExt cx="8497683" cy="2377440"/>
          </a:xfrm>
        </p:grpSpPr>
        <p:grpSp>
          <p:nvGrpSpPr>
            <p:cNvPr id="10319" name="Group 219"/>
            <p:cNvGrpSpPr>
              <a:grpSpLocks/>
            </p:cNvGrpSpPr>
            <p:nvPr/>
          </p:nvGrpSpPr>
          <p:grpSpPr bwMode="auto">
            <a:xfrm>
              <a:off x="7797399" y="605120"/>
              <a:ext cx="1005840" cy="2377440"/>
              <a:chOff x="401977" y="562169"/>
              <a:chExt cx="1005840" cy="2468880"/>
            </a:xfrm>
          </p:grpSpPr>
          <p:sp>
            <p:nvSpPr>
              <p:cNvPr id="221" name="Rounded Rectangle 220"/>
              <p:cNvSpPr/>
              <p:nvPr/>
            </p:nvSpPr>
            <p:spPr>
              <a:xfrm>
                <a:off x="401366" y="562169"/>
                <a:ext cx="1006451"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70" name="TextBox 221"/>
              <p:cNvSpPr txBox="1">
                <a:spLocks noChangeArrowheads="1"/>
              </p:cNvSpPr>
              <p:nvPr/>
            </p:nvSpPr>
            <p:spPr bwMode="auto">
              <a:xfrm rot="-5400000">
                <a:off x="150111" y="1409214"/>
                <a:ext cx="15284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7</a:t>
                </a:r>
              </a:p>
            </p:txBody>
          </p:sp>
          <p:sp>
            <p:nvSpPr>
              <p:cNvPr id="223" name="Rounded Rectangle 222"/>
              <p:cNvSpPr/>
              <p:nvPr/>
            </p:nvSpPr>
            <p:spPr>
              <a:xfrm>
                <a:off x="456927" y="2325655"/>
                <a:ext cx="914378"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72" name="TextBox 223"/>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25" name="Rounded Rectangle 224"/>
              <p:cNvSpPr/>
              <p:nvPr/>
            </p:nvSpPr>
            <p:spPr>
              <a:xfrm>
                <a:off x="456927" y="2661871"/>
                <a:ext cx="914378"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74" name="TextBox 225"/>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0320" name="Group 233"/>
            <p:cNvGrpSpPr>
              <a:grpSpLocks/>
            </p:cNvGrpSpPr>
            <p:nvPr/>
          </p:nvGrpSpPr>
          <p:grpSpPr bwMode="auto">
            <a:xfrm>
              <a:off x="6727134" y="605120"/>
              <a:ext cx="1005840" cy="2377440"/>
              <a:chOff x="401977" y="562169"/>
              <a:chExt cx="1005840" cy="2468880"/>
            </a:xfrm>
          </p:grpSpPr>
          <p:sp>
            <p:nvSpPr>
              <p:cNvPr id="235" name="Rounded Rectangle 234"/>
              <p:cNvSpPr/>
              <p:nvPr/>
            </p:nvSpPr>
            <p:spPr>
              <a:xfrm>
                <a:off x="401682" y="562169"/>
                <a:ext cx="1006451"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64" name="TextBox 235"/>
              <p:cNvSpPr txBox="1">
                <a:spLocks noChangeArrowheads="1"/>
              </p:cNvSpPr>
              <p:nvPr/>
            </p:nvSpPr>
            <p:spPr bwMode="auto">
              <a:xfrm rot="-5400000">
                <a:off x="150111" y="1409214"/>
                <a:ext cx="15284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6</a:t>
                </a:r>
              </a:p>
            </p:txBody>
          </p:sp>
          <p:sp>
            <p:nvSpPr>
              <p:cNvPr id="237" name="Rounded Rectangle 236"/>
              <p:cNvSpPr/>
              <p:nvPr/>
            </p:nvSpPr>
            <p:spPr>
              <a:xfrm>
                <a:off x="457243" y="2325655"/>
                <a:ext cx="914378"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66" name="TextBox 237"/>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39" name="Rounded Rectangle 238"/>
              <p:cNvSpPr/>
              <p:nvPr/>
            </p:nvSpPr>
            <p:spPr>
              <a:xfrm>
                <a:off x="457243" y="2661871"/>
                <a:ext cx="914378"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68" name="TextBox 239"/>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0321" name="Group 240"/>
            <p:cNvGrpSpPr>
              <a:grpSpLocks/>
            </p:cNvGrpSpPr>
            <p:nvPr/>
          </p:nvGrpSpPr>
          <p:grpSpPr bwMode="auto">
            <a:xfrm>
              <a:off x="5656871" y="605120"/>
              <a:ext cx="1005840" cy="2377440"/>
              <a:chOff x="401977" y="562169"/>
              <a:chExt cx="1005840" cy="2468880"/>
            </a:xfrm>
          </p:grpSpPr>
          <p:sp>
            <p:nvSpPr>
              <p:cNvPr id="242" name="Rounded Rectangle 241"/>
              <p:cNvSpPr/>
              <p:nvPr/>
            </p:nvSpPr>
            <p:spPr>
              <a:xfrm>
                <a:off x="401996" y="562169"/>
                <a:ext cx="1006451"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58" name="TextBox 242"/>
              <p:cNvSpPr txBox="1">
                <a:spLocks noChangeArrowheads="1"/>
              </p:cNvSpPr>
              <p:nvPr/>
            </p:nvSpPr>
            <p:spPr bwMode="auto">
              <a:xfrm rot="-5400000">
                <a:off x="150111" y="1409214"/>
                <a:ext cx="15284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5</a:t>
                </a:r>
              </a:p>
            </p:txBody>
          </p:sp>
          <p:sp>
            <p:nvSpPr>
              <p:cNvPr id="244" name="Rounded Rectangle 243"/>
              <p:cNvSpPr/>
              <p:nvPr/>
            </p:nvSpPr>
            <p:spPr>
              <a:xfrm>
                <a:off x="457557" y="2325655"/>
                <a:ext cx="914378"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60" name="TextBox 244"/>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46" name="Rounded Rectangle 245"/>
              <p:cNvSpPr/>
              <p:nvPr/>
            </p:nvSpPr>
            <p:spPr>
              <a:xfrm>
                <a:off x="457557" y="2661871"/>
                <a:ext cx="914378"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62" name="TextBox 246"/>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0322" name="Group 247"/>
            <p:cNvGrpSpPr>
              <a:grpSpLocks/>
            </p:cNvGrpSpPr>
            <p:nvPr/>
          </p:nvGrpSpPr>
          <p:grpSpPr bwMode="auto">
            <a:xfrm>
              <a:off x="4586608" y="605120"/>
              <a:ext cx="1005840" cy="2377440"/>
              <a:chOff x="401977" y="562169"/>
              <a:chExt cx="1005840" cy="2468880"/>
            </a:xfrm>
          </p:grpSpPr>
          <p:sp>
            <p:nvSpPr>
              <p:cNvPr id="249" name="Rounded Rectangle 248"/>
              <p:cNvSpPr/>
              <p:nvPr/>
            </p:nvSpPr>
            <p:spPr>
              <a:xfrm>
                <a:off x="402310" y="562169"/>
                <a:ext cx="1004863"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52" name="TextBox 249"/>
              <p:cNvSpPr txBox="1">
                <a:spLocks noChangeArrowheads="1"/>
              </p:cNvSpPr>
              <p:nvPr/>
            </p:nvSpPr>
            <p:spPr bwMode="auto">
              <a:xfrm rot="-5400000">
                <a:off x="150111" y="1409214"/>
                <a:ext cx="15284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4</a:t>
                </a:r>
              </a:p>
            </p:txBody>
          </p:sp>
          <p:sp>
            <p:nvSpPr>
              <p:cNvPr id="251" name="Rounded Rectangle 250"/>
              <p:cNvSpPr/>
              <p:nvPr/>
            </p:nvSpPr>
            <p:spPr>
              <a:xfrm>
                <a:off x="457871" y="2325655"/>
                <a:ext cx="912791"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54" name="TextBox 251"/>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53" name="Rounded Rectangle 252"/>
              <p:cNvSpPr/>
              <p:nvPr/>
            </p:nvSpPr>
            <p:spPr>
              <a:xfrm>
                <a:off x="457871" y="2661871"/>
                <a:ext cx="912791"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56" name="TextBox 253"/>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0323" name="Group 254"/>
            <p:cNvGrpSpPr>
              <a:grpSpLocks/>
            </p:cNvGrpSpPr>
            <p:nvPr/>
          </p:nvGrpSpPr>
          <p:grpSpPr bwMode="auto">
            <a:xfrm>
              <a:off x="3516345" y="605120"/>
              <a:ext cx="1005840" cy="2377440"/>
              <a:chOff x="401977" y="562169"/>
              <a:chExt cx="1005840" cy="2468880"/>
            </a:xfrm>
          </p:grpSpPr>
          <p:sp>
            <p:nvSpPr>
              <p:cNvPr id="256" name="Rounded Rectangle 255"/>
              <p:cNvSpPr/>
              <p:nvPr/>
            </p:nvSpPr>
            <p:spPr>
              <a:xfrm>
                <a:off x="402624" y="562169"/>
                <a:ext cx="1004863"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46" name="TextBox 256"/>
              <p:cNvSpPr txBox="1">
                <a:spLocks noChangeArrowheads="1"/>
              </p:cNvSpPr>
              <p:nvPr/>
            </p:nvSpPr>
            <p:spPr bwMode="auto">
              <a:xfrm rot="-5400000">
                <a:off x="150111" y="1409214"/>
                <a:ext cx="15284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3</a:t>
                </a:r>
              </a:p>
            </p:txBody>
          </p:sp>
          <p:sp>
            <p:nvSpPr>
              <p:cNvPr id="258" name="Rounded Rectangle 257"/>
              <p:cNvSpPr/>
              <p:nvPr/>
            </p:nvSpPr>
            <p:spPr>
              <a:xfrm>
                <a:off x="458185" y="2325655"/>
                <a:ext cx="912791"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48" name="TextBox 258"/>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60" name="Rounded Rectangle 259"/>
              <p:cNvSpPr/>
              <p:nvPr/>
            </p:nvSpPr>
            <p:spPr>
              <a:xfrm>
                <a:off x="458185" y="2661871"/>
                <a:ext cx="912791"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50" name="TextBox 260"/>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0324" name="Group 261"/>
            <p:cNvGrpSpPr>
              <a:grpSpLocks/>
            </p:cNvGrpSpPr>
            <p:nvPr/>
          </p:nvGrpSpPr>
          <p:grpSpPr bwMode="auto">
            <a:xfrm>
              <a:off x="2446082" y="605120"/>
              <a:ext cx="1005840" cy="2377440"/>
              <a:chOff x="401977" y="562169"/>
              <a:chExt cx="1005840" cy="2468880"/>
            </a:xfrm>
          </p:grpSpPr>
          <p:sp>
            <p:nvSpPr>
              <p:cNvPr id="263" name="Rounded Rectangle 262"/>
              <p:cNvSpPr/>
              <p:nvPr/>
            </p:nvSpPr>
            <p:spPr>
              <a:xfrm>
                <a:off x="401349" y="562169"/>
                <a:ext cx="1006451"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40" name="TextBox 263"/>
              <p:cNvSpPr txBox="1">
                <a:spLocks noChangeArrowheads="1"/>
              </p:cNvSpPr>
              <p:nvPr/>
            </p:nvSpPr>
            <p:spPr bwMode="auto">
              <a:xfrm rot="-5400000">
                <a:off x="150111" y="1409214"/>
                <a:ext cx="15284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2</a:t>
                </a:r>
              </a:p>
            </p:txBody>
          </p:sp>
          <p:sp>
            <p:nvSpPr>
              <p:cNvPr id="265" name="Rounded Rectangle 264"/>
              <p:cNvSpPr/>
              <p:nvPr/>
            </p:nvSpPr>
            <p:spPr>
              <a:xfrm>
                <a:off x="456911" y="2325655"/>
                <a:ext cx="914378"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42" name="TextBox 265"/>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67" name="Rounded Rectangle 266"/>
              <p:cNvSpPr/>
              <p:nvPr/>
            </p:nvSpPr>
            <p:spPr>
              <a:xfrm>
                <a:off x="456911" y="2661871"/>
                <a:ext cx="914378"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44" name="TextBox 267"/>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0325" name="Group 268"/>
            <p:cNvGrpSpPr>
              <a:grpSpLocks/>
            </p:cNvGrpSpPr>
            <p:nvPr/>
          </p:nvGrpSpPr>
          <p:grpSpPr bwMode="auto">
            <a:xfrm>
              <a:off x="1375819" y="605120"/>
              <a:ext cx="1005840" cy="2377440"/>
              <a:chOff x="401977" y="562169"/>
              <a:chExt cx="1005840" cy="2468880"/>
            </a:xfrm>
          </p:grpSpPr>
          <p:sp>
            <p:nvSpPr>
              <p:cNvPr id="270" name="Rounded Rectangle 269"/>
              <p:cNvSpPr/>
              <p:nvPr/>
            </p:nvSpPr>
            <p:spPr>
              <a:xfrm>
                <a:off x="401663" y="562169"/>
                <a:ext cx="1006451"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34" name="TextBox 270"/>
              <p:cNvSpPr txBox="1">
                <a:spLocks noChangeArrowheads="1"/>
              </p:cNvSpPr>
              <p:nvPr/>
            </p:nvSpPr>
            <p:spPr bwMode="auto">
              <a:xfrm rot="-5400000">
                <a:off x="150111" y="1409214"/>
                <a:ext cx="15284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1</a:t>
                </a:r>
              </a:p>
            </p:txBody>
          </p:sp>
          <p:sp>
            <p:nvSpPr>
              <p:cNvPr id="272" name="Rounded Rectangle 271"/>
              <p:cNvSpPr/>
              <p:nvPr/>
            </p:nvSpPr>
            <p:spPr>
              <a:xfrm>
                <a:off x="457225" y="2325655"/>
                <a:ext cx="914378"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36" name="TextBox 272"/>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74" name="Rounded Rectangle 273"/>
              <p:cNvSpPr/>
              <p:nvPr/>
            </p:nvSpPr>
            <p:spPr>
              <a:xfrm>
                <a:off x="457225" y="2661871"/>
                <a:ext cx="914378"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38" name="TextBox 274"/>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0326" name="Group 275"/>
            <p:cNvGrpSpPr>
              <a:grpSpLocks/>
            </p:cNvGrpSpPr>
            <p:nvPr/>
          </p:nvGrpSpPr>
          <p:grpSpPr bwMode="auto">
            <a:xfrm>
              <a:off x="305556" y="605120"/>
              <a:ext cx="1005840" cy="2377440"/>
              <a:chOff x="401977" y="562169"/>
              <a:chExt cx="1005840" cy="2468880"/>
            </a:xfrm>
          </p:grpSpPr>
          <p:sp>
            <p:nvSpPr>
              <p:cNvPr id="277" name="Rounded Rectangle 276"/>
              <p:cNvSpPr/>
              <p:nvPr/>
            </p:nvSpPr>
            <p:spPr>
              <a:xfrm>
                <a:off x="401977" y="562169"/>
                <a:ext cx="1006451"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28" name="TextBox 277"/>
              <p:cNvSpPr txBox="1">
                <a:spLocks noChangeArrowheads="1"/>
              </p:cNvSpPr>
              <p:nvPr/>
            </p:nvSpPr>
            <p:spPr bwMode="auto">
              <a:xfrm rot="-5400000">
                <a:off x="150111" y="1409214"/>
                <a:ext cx="15284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0</a:t>
                </a:r>
              </a:p>
            </p:txBody>
          </p:sp>
          <p:sp>
            <p:nvSpPr>
              <p:cNvPr id="279" name="Rounded Rectangle 278"/>
              <p:cNvSpPr/>
              <p:nvPr/>
            </p:nvSpPr>
            <p:spPr>
              <a:xfrm>
                <a:off x="457539" y="2325655"/>
                <a:ext cx="914378"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30" name="TextBox 279"/>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81" name="Rounded Rectangle 280"/>
              <p:cNvSpPr/>
              <p:nvPr/>
            </p:nvSpPr>
            <p:spPr>
              <a:xfrm>
                <a:off x="457539" y="2661871"/>
                <a:ext cx="914378"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32" name="TextBox 281"/>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grpSp>
        <p:nvGrpSpPr>
          <p:cNvPr id="10252" name="Group 282"/>
          <p:cNvGrpSpPr>
            <a:grpSpLocks/>
          </p:cNvGrpSpPr>
          <p:nvPr/>
        </p:nvGrpSpPr>
        <p:grpSpPr bwMode="auto">
          <a:xfrm>
            <a:off x="301625" y="3873500"/>
            <a:ext cx="8497888" cy="2376488"/>
            <a:chOff x="305556" y="605120"/>
            <a:chExt cx="8497683" cy="2377440"/>
          </a:xfrm>
        </p:grpSpPr>
        <p:grpSp>
          <p:nvGrpSpPr>
            <p:cNvPr id="10263" name="Group 283"/>
            <p:cNvGrpSpPr>
              <a:grpSpLocks/>
            </p:cNvGrpSpPr>
            <p:nvPr/>
          </p:nvGrpSpPr>
          <p:grpSpPr bwMode="auto">
            <a:xfrm>
              <a:off x="7797399" y="605120"/>
              <a:ext cx="1005840" cy="2377440"/>
              <a:chOff x="401977" y="562169"/>
              <a:chExt cx="1005840" cy="2468880"/>
            </a:xfrm>
          </p:grpSpPr>
          <p:sp>
            <p:nvSpPr>
              <p:cNvPr id="334" name="Rounded Rectangle 333"/>
              <p:cNvSpPr/>
              <p:nvPr/>
            </p:nvSpPr>
            <p:spPr>
              <a:xfrm>
                <a:off x="401366" y="562169"/>
                <a:ext cx="1006451"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14" name="TextBox 334"/>
              <p:cNvSpPr txBox="1">
                <a:spLocks noChangeArrowheads="1"/>
              </p:cNvSpPr>
              <p:nvPr/>
            </p:nvSpPr>
            <p:spPr bwMode="auto">
              <a:xfrm rot="-5400000">
                <a:off x="33842" y="1292944"/>
                <a:ext cx="17610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15</a:t>
                </a:r>
              </a:p>
            </p:txBody>
          </p:sp>
          <p:sp>
            <p:nvSpPr>
              <p:cNvPr id="336" name="Rounded Rectangle 335"/>
              <p:cNvSpPr/>
              <p:nvPr/>
            </p:nvSpPr>
            <p:spPr>
              <a:xfrm>
                <a:off x="456927" y="2325184"/>
                <a:ext cx="914378" cy="291911"/>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16" name="TextBox 336"/>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338" name="Rounded Rectangle 337"/>
              <p:cNvSpPr/>
              <p:nvPr/>
            </p:nvSpPr>
            <p:spPr>
              <a:xfrm>
                <a:off x="456927" y="2663273"/>
                <a:ext cx="914378" cy="290262"/>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18" name="TextBox 338"/>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0264" name="Group 284"/>
            <p:cNvGrpSpPr>
              <a:grpSpLocks/>
            </p:cNvGrpSpPr>
            <p:nvPr/>
          </p:nvGrpSpPr>
          <p:grpSpPr bwMode="auto">
            <a:xfrm>
              <a:off x="6727134" y="605120"/>
              <a:ext cx="1005840" cy="2377440"/>
              <a:chOff x="401977" y="562169"/>
              <a:chExt cx="1005840" cy="2468880"/>
            </a:xfrm>
          </p:grpSpPr>
          <p:sp>
            <p:nvSpPr>
              <p:cNvPr id="328" name="Rounded Rectangle 327"/>
              <p:cNvSpPr/>
              <p:nvPr/>
            </p:nvSpPr>
            <p:spPr>
              <a:xfrm>
                <a:off x="401682" y="562169"/>
                <a:ext cx="1006451"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08" name="TextBox 328"/>
              <p:cNvSpPr txBox="1">
                <a:spLocks noChangeArrowheads="1"/>
              </p:cNvSpPr>
              <p:nvPr/>
            </p:nvSpPr>
            <p:spPr bwMode="auto">
              <a:xfrm rot="-5400000">
                <a:off x="54665" y="1313769"/>
                <a:ext cx="1719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14 </a:t>
                </a:r>
              </a:p>
            </p:txBody>
          </p:sp>
          <p:sp>
            <p:nvSpPr>
              <p:cNvPr id="330" name="Rounded Rectangle 329"/>
              <p:cNvSpPr/>
              <p:nvPr/>
            </p:nvSpPr>
            <p:spPr>
              <a:xfrm>
                <a:off x="457243" y="2325184"/>
                <a:ext cx="914378" cy="291911"/>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10" name="TextBox 330"/>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332" name="Rounded Rectangle 331"/>
              <p:cNvSpPr/>
              <p:nvPr/>
            </p:nvSpPr>
            <p:spPr>
              <a:xfrm>
                <a:off x="457243" y="2663273"/>
                <a:ext cx="914378" cy="290262"/>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12" name="TextBox 332"/>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0265" name="Group 285"/>
            <p:cNvGrpSpPr>
              <a:grpSpLocks/>
            </p:cNvGrpSpPr>
            <p:nvPr/>
          </p:nvGrpSpPr>
          <p:grpSpPr bwMode="auto">
            <a:xfrm>
              <a:off x="5656871" y="605120"/>
              <a:ext cx="1005840" cy="2377440"/>
              <a:chOff x="401977" y="562169"/>
              <a:chExt cx="1005840" cy="2468880"/>
            </a:xfrm>
          </p:grpSpPr>
          <p:sp>
            <p:nvSpPr>
              <p:cNvPr id="322" name="Rounded Rectangle 321"/>
              <p:cNvSpPr/>
              <p:nvPr/>
            </p:nvSpPr>
            <p:spPr>
              <a:xfrm>
                <a:off x="401996" y="562169"/>
                <a:ext cx="1006451"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02" name="TextBox 322"/>
              <p:cNvSpPr txBox="1">
                <a:spLocks noChangeArrowheads="1"/>
              </p:cNvSpPr>
              <p:nvPr/>
            </p:nvSpPr>
            <p:spPr bwMode="auto">
              <a:xfrm rot="-5400000">
                <a:off x="47724" y="1306828"/>
                <a:ext cx="17332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13</a:t>
                </a:r>
              </a:p>
            </p:txBody>
          </p:sp>
          <p:sp>
            <p:nvSpPr>
              <p:cNvPr id="324" name="Rounded Rectangle 323"/>
              <p:cNvSpPr/>
              <p:nvPr/>
            </p:nvSpPr>
            <p:spPr>
              <a:xfrm>
                <a:off x="457557" y="2325184"/>
                <a:ext cx="914378" cy="291911"/>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04" name="TextBox 324"/>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326" name="Rounded Rectangle 325"/>
              <p:cNvSpPr/>
              <p:nvPr/>
            </p:nvSpPr>
            <p:spPr>
              <a:xfrm>
                <a:off x="457557" y="2663273"/>
                <a:ext cx="914378" cy="290262"/>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06" name="TextBox 326"/>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0266" name="Group 286"/>
            <p:cNvGrpSpPr>
              <a:grpSpLocks/>
            </p:cNvGrpSpPr>
            <p:nvPr/>
          </p:nvGrpSpPr>
          <p:grpSpPr bwMode="auto">
            <a:xfrm>
              <a:off x="4586608" y="605120"/>
              <a:ext cx="1005840" cy="2377440"/>
              <a:chOff x="401977" y="562169"/>
              <a:chExt cx="1005840" cy="2468880"/>
            </a:xfrm>
          </p:grpSpPr>
          <p:sp>
            <p:nvSpPr>
              <p:cNvPr id="316" name="Rounded Rectangle 315"/>
              <p:cNvSpPr/>
              <p:nvPr/>
            </p:nvSpPr>
            <p:spPr>
              <a:xfrm>
                <a:off x="402310" y="562169"/>
                <a:ext cx="1004863"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96" name="TextBox 316"/>
              <p:cNvSpPr txBox="1">
                <a:spLocks noChangeArrowheads="1"/>
              </p:cNvSpPr>
              <p:nvPr/>
            </p:nvSpPr>
            <p:spPr bwMode="auto">
              <a:xfrm rot="-5400000">
                <a:off x="68548" y="1327651"/>
                <a:ext cx="16916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12</a:t>
                </a:r>
              </a:p>
            </p:txBody>
          </p:sp>
          <p:sp>
            <p:nvSpPr>
              <p:cNvPr id="318" name="Rounded Rectangle 317"/>
              <p:cNvSpPr/>
              <p:nvPr/>
            </p:nvSpPr>
            <p:spPr>
              <a:xfrm>
                <a:off x="457871" y="2325184"/>
                <a:ext cx="912791" cy="291911"/>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98" name="TextBox 318"/>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320" name="Rounded Rectangle 319"/>
              <p:cNvSpPr/>
              <p:nvPr/>
            </p:nvSpPr>
            <p:spPr>
              <a:xfrm>
                <a:off x="457871" y="2663273"/>
                <a:ext cx="912791" cy="290262"/>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00" name="TextBox 320"/>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0267" name="Group 287"/>
            <p:cNvGrpSpPr>
              <a:grpSpLocks/>
            </p:cNvGrpSpPr>
            <p:nvPr/>
          </p:nvGrpSpPr>
          <p:grpSpPr bwMode="auto">
            <a:xfrm>
              <a:off x="3516345" y="605120"/>
              <a:ext cx="1005840" cy="2377440"/>
              <a:chOff x="401977" y="562169"/>
              <a:chExt cx="1005840" cy="2468880"/>
            </a:xfrm>
          </p:grpSpPr>
          <p:sp>
            <p:nvSpPr>
              <p:cNvPr id="310" name="Rounded Rectangle 309"/>
              <p:cNvSpPr/>
              <p:nvPr/>
            </p:nvSpPr>
            <p:spPr>
              <a:xfrm>
                <a:off x="402624" y="562169"/>
                <a:ext cx="1004863"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90" name="TextBox 310"/>
              <p:cNvSpPr txBox="1">
                <a:spLocks noChangeArrowheads="1"/>
              </p:cNvSpPr>
              <p:nvPr/>
            </p:nvSpPr>
            <p:spPr bwMode="auto">
              <a:xfrm rot="-5400000">
                <a:off x="33842" y="1292944"/>
                <a:ext cx="17610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11</a:t>
                </a:r>
              </a:p>
            </p:txBody>
          </p:sp>
          <p:sp>
            <p:nvSpPr>
              <p:cNvPr id="312" name="Rounded Rectangle 311"/>
              <p:cNvSpPr/>
              <p:nvPr/>
            </p:nvSpPr>
            <p:spPr>
              <a:xfrm>
                <a:off x="458185" y="2325184"/>
                <a:ext cx="912791" cy="291911"/>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92" name="TextBox 312"/>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314" name="Rounded Rectangle 313"/>
              <p:cNvSpPr/>
              <p:nvPr/>
            </p:nvSpPr>
            <p:spPr>
              <a:xfrm>
                <a:off x="458185" y="2663273"/>
                <a:ext cx="912791" cy="290262"/>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94" name="TextBox 314"/>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0268" name="Group 288"/>
            <p:cNvGrpSpPr>
              <a:grpSpLocks/>
            </p:cNvGrpSpPr>
            <p:nvPr/>
          </p:nvGrpSpPr>
          <p:grpSpPr bwMode="auto">
            <a:xfrm>
              <a:off x="2446082" y="605120"/>
              <a:ext cx="1005840" cy="2377440"/>
              <a:chOff x="401977" y="562169"/>
              <a:chExt cx="1005840" cy="2468880"/>
            </a:xfrm>
          </p:grpSpPr>
          <p:sp>
            <p:nvSpPr>
              <p:cNvPr id="304" name="Rounded Rectangle 303"/>
              <p:cNvSpPr/>
              <p:nvPr/>
            </p:nvSpPr>
            <p:spPr>
              <a:xfrm>
                <a:off x="401349" y="562169"/>
                <a:ext cx="1006451"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84" name="TextBox 304"/>
              <p:cNvSpPr txBox="1">
                <a:spLocks noChangeArrowheads="1"/>
              </p:cNvSpPr>
              <p:nvPr/>
            </p:nvSpPr>
            <p:spPr bwMode="auto">
              <a:xfrm rot="-5400000">
                <a:off x="82430" y="1341534"/>
                <a:ext cx="16638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10</a:t>
                </a:r>
              </a:p>
            </p:txBody>
          </p:sp>
          <p:sp>
            <p:nvSpPr>
              <p:cNvPr id="306" name="Rounded Rectangle 305"/>
              <p:cNvSpPr/>
              <p:nvPr/>
            </p:nvSpPr>
            <p:spPr>
              <a:xfrm>
                <a:off x="456911" y="2325184"/>
                <a:ext cx="914378" cy="291911"/>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86" name="TextBox 306"/>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308" name="Rounded Rectangle 307"/>
              <p:cNvSpPr/>
              <p:nvPr/>
            </p:nvSpPr>
            <p:spPr>
              <a:xfrm>
                <a:off x="456911" y="2663273"/>
                <a:ext cx="914378" cy="290262"/>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88" name="TextBox 308"/>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0269" name="Group 289"/>
            <p:cNvGrpSpPr>
              <a:grpSpLocks/>
            </p:cNvGrpSpPr>
            <p:nvPr/>
          </p:nvGrpSpPr>
          <p:grpSpPr bwMode="auto">
            <a:xfrm>
              <a:off x="1375819" y="605120"/>
              <a:ext cx="1005840" cy="2377440"/>
              <a:chOff x="401977" y="562169"/>
              <a:chExt cx="1005840" cy="2468880"/>
            </a:xfrm>
          </p:grpSpPr>
          <p:sp>
            <p:nvSpPr>
              <p:cNvPr id="298" name="Rounded Rectangle 297"/>
              <p:cNvSpPr/>
              <p:nvPr/>
            </p:nvSpPr>
            <p:spPr>
              <a:xfrm>
                <a:off x="401663" y="562169"/>
                <a:ext cx="1006451"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78" name="TextBox 298"/>
              <p:cNvSpPr txBox="1">
                <a:spLocks noChangeArrowheads="1"/>
              </p:cNvSpPr>
              <p:nvPr/>
            </p:nvSpPr>
            <p:spPr bwMode="auto">
              <a:xfrm rot="-5400000">
                <a:off x="150111" y="1409214"/>
                <a:ext cx="15284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9</a:t>
                </a:r>
              </a:p>
            </p:txBody>
          </p:sp>
          <p:sp>
            <p:nvSpPr>
              <p:cNvPr id="300" name="Rounded Rectangle 299"/>
              <p:cNvSpPr/>
              <p:nvPr/>
            </p:nvSpPr>
            <p:spPr>
              <a:xfrm>
                <a:off x="457225" y="2325184"/>
                <a:ext cx="914378" cy="291911"/>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80" name="TextBox 300"/>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302" name="Rounded Rectangle 301"/>
              <p:cNvSpPr/>
              <p:nvPr/>
            </p:nvSpPr>
            <p:spPr>
              <a:xfrm>
                <a:off x="457225" y="2663273"/>
                <a:ext cx="914378" cy="290262"/>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82" name="TextBox 302"/>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0270" name="Group 290"/>
            <p:cNvGrpSpPr>
              <a:grpSpLocks/>
            </p:cNvGrpSpPr>
            <p:nvPr/>
          </p:nvGrpSpPr>
          <p:grpSpPr bwMode="auto">
            <a:xfrm>
              <a:off x="305556" y="605120"/>
              <a:ext cx="1005840" cy="2377440"/>
              <a:chOff x="401977" y="562169"/>
              <a:chExt cx="1005840" cy="2468880"/>
            </a:xfrm>
          </p:grpSpPr>
          <p:sp>
            <p:nvSpPr>
              <p:cNvPr id="292" name="Rounded Rectangle 291"/>
              <p:cNvSpPr/>
              <p:nvPr/>
            </p:nvSpPr>
            <p:spPr>
              <a:xfrm>
                <a:off x="401977" y="562169"/>
                <a:ext cx="1006451"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72" name="TextBox 292"/>
              <p:cNvSpPr txBox="1">
                <a:spLocks noChangeArrowheads="1"/>
              </p:cNvSpPr>
              <p:nvPr/>
            </p:nvSpPr>
            <p:spPr bwMode="auto">
              <a:xfrm rot="-5400000">
                <a:off x="150111" y="1409214"/>
                <a:ext cx="15284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8</a:t>
                </a:r>
              </a:p>
            </p:txBody>
          </p:sp>
          <p:sp>
            <p:nvSpPr>
              <p:cNvPr id="294" name="Rounded Rectangle 293"/>
              <p:cNvSpPr/>
              <p:nvPr/>
            </p:nvSpPr>
            <p:spPr>
              <a:xfrm>
                <a:off x="457539" y="2325184"/>
                <a:ext cx="914378" cy="291911"/>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74" name="TextBox 294"/>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96" name="Rounded Rectangle 295"/>
              <p:cNvSpPr/>
              <p:nvPr/>
            </p:nvSpPr>
            <p:spPr>
              <a:xfrm>
                <a:off x="457539" y="2663273"/>
                <a:ext cx="914378" cy="290262"/>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76" name="TextBox 296"/>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sp>
        <p:nvSpPr>
          <p:cNvPr id="5" name="Rounded Rectangle 4"/>
          <p:cNvSpPr/>
          <p:nvPr/>
        </p:nvSpPr>
        <p:spPr>
          <a:xfrm>
            <a:off x="-1587500" y="987425"/>
            <a:ext cx="1257300" cy="1471613"/>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RAM</a:t>
            </a:r>
          </a:p>
          <a:p>
            <a:pPr algn="ctr">
              <a:defRPr/>
            </a:pPr>
            <a:r>
              <a:rPr lang="en-US" dirty="0"/>
              <a:t>32 GB</a:t>
            </a:r>
          </a:p>
        </p:txBody>
      </p:sp>
      <p:sp>
        <p:nvSpPr>
          <p:cNvPr id="340" name="Rounded Rectangle 339"/>
          <p:cNvSpPr/>
          <p:nvPr/>
        </p:nvSpPr>
        <p:spPr>
          <a:xfrm>
            <a:off x="-1563688" y="4378325"/>
            <a:ext cx="1257300" cy="1471613"/>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RAM 32GB</a:t>
            </a:r>
          </a:p>
        </p:txBody>
      </p:sp>
      <p:sp>
        <p:nvSpPr>
          <p:cNvPr id="6" name="Rectangle 5"/>
          <p:cNvSpPr/>
          <p:nvPr/>
        </p:nvSpPr>
        <p:spPr>
          <a:xfrm>
            <a:off x="-306388" y="1485900"/>
            <a:ext cx="419101" cy="131763"/>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1" name="Rectangle 340"/>
          <p:cNvSpPr/>
          <p:nvPr/>
        </p:nvSpPr>
        <p:spPr>
          <a:xfrm>
            <a:off x="-306388" y="1638300"/>
            <a:ext cx="419101" cy="131763"/>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2" name="Rectangle 341"/>
          <p:cNvSpPr/>
          <p:nvPr/>
        </p:nvSpPr>
        <p:spPr>
          <a:xfrm>
            <a:off x="-306388" y="1790700"/>
            <a:ext cx="419101" cy="131763"/>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3" name="Rectangle 342"/>
          <p:cNvSpPr/>
          <p:nvPr/>
        </p:nvSpPr>
        <p:spPr>
          <a:xfrm>
            <a:off x="-306388" y="1943100"/>
            <a:ext cx="419101" cy="131763"/>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4" name="Rectangle 343"/>
          <p:cNvSpPr/>
          <p:nvPr/>
        </p:nvSpPr>
        <p:spPr>
          <a:xfrm>
            <a:off x="-306388" y="4826000"/>
            <a:ext cx="419101" cy="131763"/>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5" name="Rectangle 344"/>
          <p:cNvSpPr/>
          <p:nvPr/>
        </p:nvSpPr>
        <p:spPr>
          <a:xfrm>
            <a:off x="-306388" y="4978400"/>
            <a:ext cx="419101" cy="131763"/>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6" name="Rectangle 345"/>
          <p:cNvSpPr/>
          <p:nvPr/>
        </p:nvSpPr>
        <p:spPr>
          <a:xfrm>
            <a:off x="-306388" y="5130800"/>
            <a:ext cx="419101" cy="131763"/>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7" name="Rectangle 346"/>
          <p:cNvSpPr/>
          <p:nvPr/>
        </p:nvSpPr>
        <p:spPr>
          <a:xfrm>
            <a:off x="-306388" y="5283200"/>
            <a:ext cx="419101" cy="131763"/>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11125" y="152400"/>
            <a:ext cx="8229600" cy="888705"/>
          </a:xfrm>
        </p:spPr>
        <p:txBody>
          <a:bodyPr/>
          <a:lstStyle/>
          <a:p>
            <a:pPr marL="342900" lvl="2" indent="-342900"/>
            <a:r>
              <a:rPr lang="en-US" dirty="0">
                <a:latin typeface="Arial Black" charset="0"/>
              </a:rPr>
              <a:t>List of 32 </a:t>
            </a:r>
            <a:r>
              <a:rPr lang="en-US" dirty="0" smtClean="0">
                <a:latin typeface="Arial Black" charset="0"/>
              </a:rPr>
              <a:t>cores via </a:t>
            </a:r>
            <a:r>
              <a:rPr lang="en-US" sz="2400" dirty="0" smtClean="0">
                <a:solidFill>
                  <a:schemeClr val="tx1"/>
                </a:solidFill>
                <a:latin typeface="Arial" charset="0"/>
                <a:cs typeface="Arial" charset="0"/>
              </a:rPr>
              <a:t>aprun </a:t>
            </a:r>
            <a:r>
              <a:rPr lang="en-US" sz="2400" dirty="0">
                <a:solidFill>
                  <a:schemeClr val="tx1"/>
                </a:solidFill>
                <a:latin typeface="Arial" charset="0"/>
                <a:cs typeface="Arial" charset="0"/>
              </a:rPr>
              <a:t>cat /</a:t>
            </a:r>
            <a:r>
              <a:rPr lang="en-US" sz="2400" dirty="0" err="1">
                <a:solidFill>
                  <a:schemeClr val="tx1"/>
                </a:solidFill>
                <a:latin typeface="Arial" charset="0"/>
                <a:cs typeface="Arial" charset="0"/>
              </a:rPr>
              <a:t>proc</a:t>
            </a:r>
            <a:r>
              <a:rPr lang="en-US" sz="2400" dirty="0">
                <a:solidFill>
                  <a:schemeClr val="tx1"/>
                </a:solidFill>
                <a:latin typeface="Arial" charset="0"/>
                <a:cs typeface="Arial" charset="0"/>
              </a:rPr>
              <a:t>/</a:t>
            </a:r>
            <a:r>
              <a:rPr lang="en-US" sz="2400" dirty="0" err="1">
                <a:solidFill>
                  <a:schemeClr val="tx1"/>
                </a:solidFill>
                <a:latin typeface="Arial" charset="0"/>
                <a:cs typeface="Arial" charset="0"/>
              </a:rPr>
              <a:t>cpuinfo</a:t>
            </a:r>
            <a:r>
              <a:rPr lang="en-US" sz="2400" dirty="0">
                <a:solidFill>
                  <a:schemeClr val="tx1"/>
                </a:solidFill>
                <a:latin typeface="Arial" charset="0"/>
                <a:cs typeface="Arial" charset="0"/>
              </a:rPr>
              <a:t/>
            </a:r>
            <a:br>
              <a:rPr lang="en-US" sz="2400" dirty="0">
                <a:solidFill>
                  <a:schemeClr val="tx1"/>
                </a:solidFill>
                <a:latin typeface="Arial" charset="0"/>
                <a:cs typeface="Arial" charset="0"/>
              </a:rPr>
            </a:br>
            <a:r>
              <a:rPr lang="en-US" dirty="0" smtClean="0">
                <a:latin typeface="Arial Black" charset="0"/>
              </a:rPr>
              <a:t>  </a:t>
            </a:r>
            <a:endParaRPr lang="en-US" dirty="0">
              <a:latin typeface="Arial Black" charset="0"/>
            </a:endParaRPr>
          </a:p>
        </p:txBody>
      </p:sp>
      <p:sp>
        <p:nvSpPr>
          <p:cNvPr id="19458" name="TextBox 4"/>
          <p:cNvSpPr txBox="1">
            <a:spLocks noChangeArrowheads="1"/>
          </p:cNvSpPr>
          <p:nvPr/>
        </p:nvSpPr>
        <p:spPr bwMode="auto">
          <a:xfrm>
            <a:off x="454025" y="722313"/>
            <a:ext cx="7847013"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processor	: 0</a:t>
            </a:r>
          </a:p>
          <a:p>
            <a:pPr eaLnBrk="1" hangingPunct="1"/>
            <a:r>
              <a:rPr lang="en-US"/>
              <a:t>vendor_id	: GenuineIntel</a:t>
            </a:r>
          </a:p>
          <a:p>
            <a:pPr eaLnBrk="1" hangingPunct="1"/>
            <a:r>
              <a:rPr lang="en-US"/>
              <a:t>cpu family	: 6</a:t>
            </a:r>
          </a:p>
          <a:p>
            <a:pPr eaLnBrk="1" hangingPunct="1"/>
            <a:r>
              <a:rPr lang="en-US"/>
              <a:t>model		: 45</a:t>
            </a:r>
          </a:p>
          <a:p>
            <a:pPr eaLnBrk="1" hangingPunct="1"/>
            <a:r>
              <a:rPr lang="en-US"/>
              <a:t>model name	: Xeon(R) CPU E5-2670 0 @ 2.60GHz</a:t>
            </a:r>
          </a:p>
          <a:p>
            <a:pPr eaLnBrk="1" hangingPunct="1"/>
            <a:r>
              <a:rPr lang="en-US"/>
              <a:t>stepping	: 7</a:t>
            </a:r>
          </a:p>
          <a:p>
            <a:pPr eaLnBrk="1" hangingPunct="1"/>
            <a:r>
              <a:rPr lang="en-US"/>
              <a:t>cpu MHz	: 2601.000</a:t>
            </a:r>
          </a:p>
          <a:p>
            <a:pPr eaLnBrk="1" hangingPunct="1"/>
            <a:r>
              <a:rPr lang="en-US"/>
              <a:t>cache size	: 20480 KB</a:t>
            </a:r>
          </a:p>
          <a:p>
            <a:pPr eaLnBrk="1" hangingPunct="1"/>
            <a:r>
              <a:rPr lang="en-US"/>
              <a:t>physical id	: 0</a:t>
            </a:r>
          </a:p>
          <a:p>
            <a:pPr eaLnBrk="1" hangingPunct="1"/>
            <a:r>
              <a:rPr lang="en-US"/>
              <a:t>siblings	: 16</a:t>
            </a:r>
          </a:p>
          <a:p>
            <a:pPr eaLnBrk="1" hangingPunct="1"/>
            <a:r>
              <a:rPr lang="en-US"/>
              <a:t>core id	: 0</a:t>
            </a:r>
          </a:p>
          <a:p>
            <a:pPr eaLnBrk="1" hangingPunct="1"/>
            <a:r>
              <a:rPr lang="en-US"/>
              <a:t>cpu cores	: 8</a:t>
            </a:r>
          </a:p>
          <a:p>
            <a:pPr eaLnBrk="1" hangingPunct="1"/>
            <a:r>
              <a:rPr lang="en-US"/>
              <a:t> .  .  . </a:t>
            </a:r>
          </a:p>
        </p:txBody>
      </p:sp>
      <p:sp>
        <p:nvSpPr>
          <p:cNvPr id="8" name="Left Arrow 7"/>
          <p:cNvSpPr/>
          <p:nvPr/>
        </p:nvSpPr>
        <p:spPr>
          <a:xfrm>
            <a:off x="2941638" y="708025"/>
            <a:ext cx="2913062" cy="574675"/>
          </a:xfrm>
          <a:prstGeom prst="lef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Physical Core ID</a:t>
            </a:r>
          </a:p>
        </p:txBody>
      </p:sp>
      <p:sp>
        <p:nvSpPr>
          <p:cNvPr id="9" name="Left Arrow 8"/>
          <p:cNvSpPr/>
          <p:nvPr/>
        </p:nvSpPr>
        <p:spPr>
          <a:xfrm>
            <a:off x="2879725" y="4349750"/>
            <a:ext cx="2914650" cy="574675"/>
          </a:xfrm>
          <a:prstGeom prst="lef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Logical Core ID</a:t>
            </a:r>
          </a:p>
        </p:txBody>
      </p:sp>
      <p:sp>
        <p:nvSpPr>
          <p:cNvPr id="10" name="Left Arrow 9"/>
          <p:cNvSpPr/>
          <p:nvPr/>
        </p:nvSpPr>
        <p:spPr>
          <a:xfrm>
            <a:off x="2911475" y="3633788"/>
            <a:ext cx="2914650" cy="574675"/>
          </a:xfrm>
          <a:prstGeom prst="lef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NUMA NODE</a:t>
            </a:r>
          </a:p>
        </p:txBody>
      </p:sp>
    </p:spTree>
    <p:extLst>
      <p:ext uri="{BB962C8B-B14F-4D97-AF65-F5344CB8AC3E}">
        <p14:creationId xmlns:p14="http://schemas.microsoft.com/office/powerpoint/2010/main" val="2112470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266" name="TextBox 14"/>
          <p:cNvSpPr txBox="1">
            <a:spLocks noChangeArrowheads="1"/>
          </p:cNvSpPr>
          <p:nvPr/>
        </p:nvSpPr>
        <p:spPr bwMode="auto">
          <a:xfrm>
            <a:off x="0" y="-58738"/>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t>XC30 Compute Node</a:t>
            </a:r>
          </a:p>
        </p:txBody>
      </p:sp>
      <p:sp>
        <p:nvSpPr>
          <p:cNvPr id="47" name="Rounded Rectangle 46"/>
          <p:cNvSpPr/>
          <p:nvPr/>
        </p:nvSpPr>
        <p:spPr>
          <a:xfrm>
            <a:off x="101600" y="301625"/>
            <a:ext cx="8958263" cy="3197225"/>
          </a:xfrm>
          <a:prstGeom prst="roundRect">
            <a:avLst/>
          </a:prstGeom>
          <a:solidFill>
            <a:srgbClr val="7F7F7F"/>
          </a:solidFill>
          <a:ln w="19050" cmpd="sng">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268" name="TextBox 15"/>
          <p:cNvSpPr txBox="1">
            <a:spLocks noChangeArrowheads="1"/>
          </p:cNvSpPr>
          <p:nvPr/>
        </p:nvSpPr>
        <p:spPr bwMode="auto">
          <a:xfrm>
            <a:off x="112713" y="247650"/>
            <a:ext cx="8947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dirty="0">
                <a:solidFill>
                  <a:srgbClr val="FFFFFF"/>
                </a:solidFill>
              </a:rPr>
              <a:t>NUMA Node 0</a:t>
            </a:r>
          </a:p>
        </p:txBody>
      </p:sp>
      <p:sp>
        <p:nvSpPr>
          <p:cNvPr id="46" name="Rounded Rectangle 45"/>
          <p:cNvSpPr/>
          <p:nvPr/>
        </p:nvSpPr>
        <p:spPr>
          <a:xfrm>
            <a:off x="304800" y="3055938"/>
            <a:ext cx="8547100" cy="320675"/>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270" name="TextBox 18"/>
          <p:cNvSpPr txBox="1">
            <a:spLocks noChangeArrowheads="1"/>
          </p:cNvSpPr>
          <p:nvPr/>
        </p:nvSpPr>
        <p:spPr bwMode="auto">
          <a:xfrm>
            <a:off x="458788" y="3028950"/>
            <a:ext cx="82311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FFFFFF"/>
                </a:solidFill>
              </a:rPr>
              <a:t>L3 Cache</a:t>
            </a:r>
          </a:p>
        </p:txBody>
      </p:sp>
      <p:sp>
        <p:nvSpPr>
          <p:cNvPr id="99" name="Rounded Rectangle 98"/>
          <p:cNvSpPr/>
          <p:nvPr/>
        </p:nvSpPr>
        <p:spPr>
          <a:xfrm>
            <a:off x="93663" y="3570288"/>
            <a:ext cx="8958262" cy="3197225"/>
          </a:xfrm>
          <a:prstGeom prst="roundRect">
            <a:avLst/>
          </a:prstGeom>
          <a:solidFill>
            <a:srgbClr val="7F7F7F"/>
          </a:solidFill>
          <a:ln w="19050" cmpd="sng">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272" name="TextBox 99"/>
          <p:cNvSpPr txBox="1">
            <a:spLocks noChangeArrowheads="1"/>
          </p:cNvSpPr>
          <p:nvPr/>
        </p:nvSpPr>
        <p:spPr bwMode="auto">
          <a:xfrm>
            <a:off x="106363" y="3516313"/>
            <a:ext cx="89455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FFFFFF"/>
                </a:solidFill>
              </a:rPr>
              <a:t>NUMA Node 1</a:t>
            </a:r>
          </a:p>
        </p:txBody>
      </p:sp>
      <p:sp>
        <p:nvSpPr>
          <p:cNvPr id="102" name="Rounded Rectangle 101"/>
          <p:cNvSpPr/>
          <p:nvPr/>
        </p:nvSpPr>
        <p:spPr>
          <a:xfrm>
            <a:off x="298450" y="6324600"/>
            <a:ext cx="8545513" cy="320675"/>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274" name="TextBox 102"/>
          <p:cNvSpPr txBox="1">
            <a:spLocks noChangeArrowheads="1"/>
          </p:cNvSpPr>
          <p:nvPr/>
        </p:nvSpPr>
        <p:spPr bwMode="auto">
          <a:xfrm>
            <a:off x="450850" y="6297613"/>
            <a:ext cx="82311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FFFFFF"/>
                </a:solidFill>
              </a:rPr>
              <a:t>L3 Cache</a:t>
            </a:r>
          </a:p>
        </p:txBody>
      </p:sp>
      <p:grpSp>
        <p:nvGrpSpPr>
          <p:cNvPr id="11275" name="Group 219"/>
          <p:cNvGrpSpPr>
            <a:grpSpLocks/>
          </p:cNvGrpSpPr>
          <p:nvPr/>
        </p:nvGrpSpPr>
        <p:grpSpPr bwMode="auto">
          <a:xfrm>
            <a:off x="7797800" y="604838"/>
            <a:ext cx="1004888" cy="2378075"/>
            <a:chOff x="401977" y="562169"/>
            <a:chExt cx="1005840" cy="2468880"/>
          </a:xfrm>
        </p:grpSpPr>
        <p:sp>
          <p:nvSpPr>
            <p:cNvPr id="221" name="Rounded Rectangle 220"/>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3" name="Rounded Rectangle 222"/>
            <p:cNvSpPr/>
            <p:nvPr/>
          </p:nvSpPr>
          <p:spPr>
            <a:xfrm>
              <a:off x="457593" y="2325655"/>
              <a:ext cx="913677"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427" name="TextBox 223"/>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25" name="Rounded Rectangle 224"/>
            <p:cNvSpPr/>
            <p:nvPr/>
          </p:nvSpPr>
          <p:spPr>
            <a:xfrm>
              <a:off x="457593" y="2661871"/>
              <a:ext cx="913677"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429" name="TextBox 225"/>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1276" name="Group 233"/>
          <p:cNvGrpSpPr>
            <a:grpSpLocks/>
          </p:cNvGrpSpPr>
          <p:nvPr/>
        </p:nvGrpSpPr>
        <p:grpSpPr bwMode="auto">
          <a:xfrm>
            <a:off x="6727825" y="604838"/>
            <a:ext cx="1004888" cy="2378075"/>
            <a:chOff x="401977" y="562169"/>
            <a:chExt cx="1005840" cy="2468880"/>
          </a:xfrm>
        </p:grpSpPr>
        <p:sp>
          <p:nvSpPr>
            <p:cNvPr id="235" name="Rounded Rectangle 234"/>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7" name="Rounded Rectangle 236"/>
            <p:cNvSpPr/>
            <p:nvPr/>
          </p:nvSpPr>
          <p:spPr>
            <a:xfrm>
              <a:off x="457593" y="2325655"/>
              <a:ext cx="913677"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422" name="TextBox 237"/>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39" name="Rounded Rectangle 238"/>
            <p:cNvSpPr/>
            <p:nvPr/>
          </p:nvSpPr>
          <p:spPr>
            <a:xfrm>
              <a:off x="457593" y="2661871"/>
              <a:ext cx="913677"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424" name="TextBox 239"/>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1277" name="Group 240"/>
          <p:cNvGrpSpPr>
            <a:grpSpLocks/>
          </p:cNvGrpSpPr>
          <p:nvPr/>
        </p:nvGrpSpPr>
        <p:grpSpPr bwMode="auto">
          <a:xfrm>
            <a:off x="5656263" y="604838"/>
            <a:ext cx="1006475" cy="2378075"/>
            <a:chOff x="401977" y="562169"/>
            <a:chExt cx="1005840" cy="2468880"/>
          </a:xfrm>
        </p:grpSpPr>
        <p:sp>
          <p:nvSpPr>
            <p:cNvPr id="242" name="Rounded Rectangle 241"/>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4" name="Rounded Rectangle 243"/>
            <p:cNvSpPr/>
            <p:nvPr/>
          </p:nvSpPr>
          <p:spPr>
            <a:xfrm>
              <a:off x="457504" y="2325655"/>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417" name="TextBox 244"/>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46" name="Rounded Rectangle 245"/>
            <p:cNvSpPr/>
            <p:nvPr/>
          </p:nvSpPr>
          <p:spPr>
            <a:xfrm>
              <a:off x="457504" y="2661871"/>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419" name="TextBox 246"/>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1278" name="Group 247"/>
          <p:cNvGrpSpPr>
            <a:grpSpLocks/>
          </p:cNvGrpSpPr>
          <p:nvPr/>
        </p:nvGrpSpPr>
        <p:grpSpPr bwMode="auto">
          <a:xfrm>
            <a:off x="4586288" y="604838"/>
            <a:ext cx="1006475" cy="2378075"/>
            <a:chOff x="401977" y="562169"/>
            <a:chExt cx="1005840" cy="2468880"/>
          </a:xfrm>
        </p:grpSpPr>
        <p:sp>
          <p:nvSpPr>
            <p:cNvPr id="249" name="Rounded Rectangle 248"/>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1" name="Rounded Rectangle 250"/>
            <p:cNvSpPr/>
            <p:nvPr/>
          </p:nvSpPr>
          <p:spPr>
            <a:xfrm>
              <a:off x="457504" y="2325655"/>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412" name="TextBox 251"/>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53" name="Rounded Rectangle 252"/>
            <p:cNvSpPr/>
            <p:nvPr/>
          </p:nvSpPr>
          <p:spPr>
            <a:xfrm>
              <a:off x="457504" y="2661871"/>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414" name="TextBox 253"/>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1279" name="Group 254"/>
          <p:cNvGrpSpPr>
            <a:grpSpLocks/>
          </p:cNvGrpSpPr>
          <p:nvPr/>
        </p:nvGrpSpPr>
        <p:grpSpPr bwMode="auto">
          <a:xfrm>
            <a:off x="3516313" y="604838"/>
            <a:ext cx="1006475" cy="2378075"/>
            <a:chOff x="401977" y="562169"/>
            <a:chExt cx="1005840" cy="2468880"/>
          </a:xfrm>
        </p:grpSpPr>
        <p:sp>
          <p:nvSpPr>
            <p:cNvPr id="256" name="Rounded Rectangle 255"/>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8" name="Rounded Rectangle 257"/>
            <p:cNvSpPr/>
            <p:nvPr/>
          </p:nvSpPr>
          <p:spPr>
            <a:xfrm>
              <a:off x="457504" y="2325655"/>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407" name="TextBox 258"/>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60" name="Rounded Rectangle 259"/>
            <p:cNvSpPr/>
            <p:nvPr/>
          </p:nvSpPr>
          <p:spPr>
            <a:xfrm>
              <a:off x="457504" y="2661871"/>
              <a:ext cx="913823"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409" name="TextBox 260"/>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1280" name="Group 261"/>
          <p:cNvGrpSpPr>
            <a:grpSpLocks/>
          </p:cNvGrpSpPr>
          <p:nvPr/>
        </p:nvGrpSpPr>
        <p:grpSpPr bwMode="auto">
          <a:xfrm>
            <a:off x="2446338" y="604838"/>
            <a:ext cx="1004887" cy="2378075"/>
            <a:chOff x="401977" y="562169"/>
            <a:chExt cx="1005840" cy="2468880"/>
          </a:xfrm>
        </p:grpSpPr>
        <p:sp>
          <p:nvSpPr>
            <p:cNvPr id="263" name="Rounded Rectangle 262"/>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5" name="Rounded Rectangle 264"/>
            <p:cNvSpPr/>
            <p:nvPr/>
          </p:nvSpPr>
          <p:spPr>
            <a:xfrm>
              <a:off x="457592" y="2325655"/>
              <a:ext cx="913679"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402" name="TextBox 265"/>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67" name="Rounded Rectangle 266"/>
            <p:cNvSpPr/>
            <p:nvPr/>
          </p:nvSpPr>
          <p:spPr>
            <a:xfrm>
              <a:off x="457592" y="2661871"/>
              <a:ext cx="913679"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404" name="TextBox 267"/>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1281" name="Group 268"/>
          <p:cNvGrpSpPr>
            <a:grpSpLocks/>
          </p:cNvGrpSpPr>
          <p:nvPr/>
        </p:nvGrpSpPr>
        <p:grpSpPr bwMode="auto">
          <a:xfrm>
            <a:off x="1376363" y="604838"/>
            <a:ext cx="1004887" cy="2378075"/>
            <a:chOff x="401977" y="562169"/>
            <a:chExt cx="1005840" cy="2468880"/>
          </a:xfrm>
        </p:grpSpPr>
        <p:sp>
          <p:nvSpPr>
            <p:cNvPr id="270" name="Rounded Rectangle 269"/>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2" name="Rounded Rectangle 271"/>
            <p:cNvSpPr/>
            <p:nvPr/>
          </p:nvSpPr>
          <p:spPr>
            <a:xfrm>
              <a:off x="457592" y="2325655"/>
              <a:ext cx="913679"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97" name="TextBox 272"/>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74" name="Rounded Rectangle 273"/>
            <p:cNvSpPr/>
            <p:nvPr/>
          </p:nvSpPr>
          <p:spPr>
            <a:xfrm>
              <a:off x="457592" y="2661871"/>
              <a:ext cx="913679"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99" name="TextBox 274"/>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1282" name="Group 275"/>
          <p:cNvGrpSpPr>
            <a:grpSpLocks/>
          </p:cNvGrpSpPr>
          <p:nvPr/>
        </p:nvGrpSpPr>
        <p:grpSpPr bwMode="auto">
          <a:xfrm>
            <a:off x="201613" y="604838"/>
            <a:ext cx="1174750" cy="2378075"/>
            <a:chOff x="298728" y="562169"/>
            <a:chExt cx="1174634" cy="2468880"/>
          </a:xfrm>
        </p:grpSpPr>
        <p:sp>
          <p:nvSpPr>
            <p:cNvPr id="277" name="Rounded Rectangle 276"/>
            <p:cNvSpPr/>
            <p:nvPr/>
          </p:nvSpPr>
          <p:spPr>
            <a:xfrm>
              <a:off x="401905" y="562169"/>
              <a:ext cx="1006376"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90" name="TextBox 277"/>
            <p:cNvSpPr txBox="1">
              <a:spLocks noChangeArrowheads="1"/>
            </p:cNvSpPr>
            <p:nvPr/>
          </p:nvSpPr>
          <p:spPr bwMode="auto">
            <a:xfrm>
              <a:off x="298728" y="683458"/>
              <a:ext cx="1174634" cy="543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dirty="0"/>
                <a:t>Physical Core 0</a:t>
              </a:r>
            </a:p>
          </p:txBody>
        </p:sp>
        <p:sp>
          <p:nvSpPr>
            <p:cNvPr id="279" name="Rounded Rectangle 278"/>
            <p:cNvSpPr/>
            <p:nvPr/>
          </p:nvSpPr>
          <p:spPr>
            <a:xfrm>
              <a:off x="457462" y="2325655"/>
              <a:ext cx="914310"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92" name="TextBox 279"/>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81" name="Rounded Rectangle 280"/>
            <p:cNvSpPr/>
            <p:nvPr/>
          </p:nvSpPr>
          <p:spPr>
            <a:xfrm>
              <a:off x="457462" y="2661871"/>
              <a:ext cx="914310" cy="291716"/>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94" name="TextBox 281"/>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sp>
        <p:nvSpPr>
          <p:cNvPr id="5" name="Rounded Rectangle 4"/>
          <p:cNvSpPr/>
          <p:nvPr/>
        </p:nvSpPr>
        <p:spPr>
          <a:xfrm>
            <a:off x="-1587500" y="987425"/>
            <a:ext cx="1257300" cy="1471613"/>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RAM</a:t>
            </a:r>
          </a:p>
          <a:p>
            <a:pPr algn="ctr">
              <a:defRPr/>
            </a:pPr>
            <a:r>
              <a:rPr lang="en-US" dirty="0"/>
              <a:t>32 GB</a:t>
            </a:r>
          </a:p>
        </p:txBody>
      </p:sp>
      <p:sp>
        <p:nvSpPr>
          <p:cNvPr id="340" name="Rounded Rectangle 339"/>
          <p:cNvSpPr/>
          <p:nvPr/>
        </p:nvSpPr>
        <p:spPr>
          <a:xfrm>
            <a:off x="-1563688" y="4378325"/>
            <a:ext cx="1257300" cy="1471613"/>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RAM 32GB</a:t>
            </a:r>
          </a:p>
        </p:txBody>
      </p:sp>
      <p:sp>
        <p:nvSpPr>
          <p:cNvPr id="6" name="Rectangle 5"/>
          <p:cNvSpPr/>
          <p:nvPr/>
        </p:nvSpPr>
        <p:spPr>
          <a:xfrm>
            <a:off x="-306388" y="1485900"/>
            <a:ext cx="419101" cy="131763"/>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1" name="Rectangle 340"/>
          <p:cNvSpPr/>
          <p:nvPr/>
        </p:nvSpPr>
        <p:spPr>
          <a:xfrm>
            <a:off x="-306388" y="1638300"/>
            <a:ext cx="419101" cy="131763"/>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2" name="Rectangle 341"/>
          <p:cNvSpPr/>
          <p:nvPr/>
        </p:nvSpPr>
        <p:spPr>
          <a:xfrm>
            <a:off x="-306388" y="1790700"/>
            <a:ext cx="419101" cy="131763"/>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3" name="Rectangle 342"/>
          <p:cNvSpPr/>
          <p:nvPr/>
        </p:nvSpPr>
        <p:spPr>
          <a:xfrm>
            <a:off x="-306388" y="1943100"/>
            <a:ext cx="419101" cy="131763"/>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4" name="Rectangle 343"/>
          <p:cNvSpPr/>
          <p:nvPr/>
        </p:nvSpPr>
        <p:spPr>
          <a:xfrm>
            <a:off x="-306388" y="4826000"/>
            <a:ext cx="419101" cy="131763"/>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5" name="Rectangle 344"/>
          <p:cNvSpPr/>
          <p:nvPr/>
        </p:nvSpPr>
        <p:spPr>
          <a:xfrm>
            <a:off x="-306388" y="4978400"/>
            <a:ext cx="419101" cy="131763"/>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6" name="Rectangle 345"/>
          <p:cNvSpPr/>
          <p:nvPr/>
        </p:nvSpPr>
        <p:spPr>
          <a:xfrm>
            <a:off x="-306388" y="5130800"/>
            <a:ext cx="419101" cy="131763"/>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7" name="Rectangle 346"/>
          <p:cNvSpPr/>
          <p:nvPr/>
        </p:nvSpPr>
        <p:spPr>
          <a:xfrm>
            <a:off x="-306388" y="5283200"/>
            <a:ext cx="419101" cy="131763"/>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293" name="TextBox 1"/>
          <p:cNvSpPr txBox="1">
            <a:spLocks noChangeArrowheads="1"/>
          </p:cNvSpPr>
          <p:nvPr/>
        </p:nvSpPr>
        <p:spPr bwMode="auto">
          <a:xfrm>
            <a:off x="1992313" y="1911350"/>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a:p>
        </p:txBody>
      </p:sp>
      <p:sp>
        <p:nvSpPr>
          <p:cNvPr id="137" name="TextBox 136"/>
          <p:cNvSpPr txBox="1"/>
          <p:nvPr/>
        </p:nvSpPr>
        <p:spPr>
          <a:xfrm rot="16200000">
            <a:off x="342107" y="1942306"/>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16</a:t>
            </a:r>
          </a:p>
        </p:txBody>
      </p:sp>
      <p:sp>
        <p:nvSpPr>
          <p:cNvPr id="138" name="TextBox 137"/>
          <p:cNvSpPr txBox="1"/>
          <p:nvPr/>
        </p:nvSpPr>
        <p:spPr>
          <a:xfrm rot="16200000">
            <a:off x="-186530" y="1942306"/>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0</a:t>
            </a:r>
          </a:p>
        </p:txBody>
      </p:sp>
      <p:sp>
        <p:nvSpPr>
          <p:cNvPr id="11296" name="TextBox 139"/>
          <p:cNvSpPr txBox="1">
            <a:spLocks noChangeArrowheads="1"/>
          </p:cNvSpPr>
          <p:nvPr/>
        </p:nvSpPr>
        <p:spPr bwMode="auto">
          <a:xfrm>
            <a:off x="1303338" y="727075"/>
            <a:ext cx="117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1</a:t>
            </a:r>
          </a:p>
        </p:txBody>
      </p:sp>
      <p:sp>
        <p:nvSpPr>
          <p:cNvPr id="141" name="TextBox 140"/>
          <p:cNvSpPr txBox="1"/>
          <p:nvPr/>
        </p:nvSpPr>
        <p:spPr>
          <a:xfrm rot="16200000">
            <a:off x="1416051" y="1933575"/>
            <a:ext cx="1473200"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17</a:t>
            </a:r>
          </a:p>
        </p:txBody>
      </p:sp>
      <p:sp>
        <p:nvSpPr>
          <p:cNvPr id="142" name="TextBox 141"/>
          <p:cNvSpPr txBox="1"/>
          <p:nvPr/>
        </p:nvSpPr>
        <p:spPr>
          <a:xfrm rot="16200000">
            <a:off x="888207" y="1951831"/>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a:t>
            </a:r>
          </a:p>
        </p:txBody>
      </p:sp>
      <p:sp>
        <p:nvSpPr>
          <p:cNvPr id="143" name="TextBox 142"/>
          <p:cNvSpPr txBox="1"/>
          <p:nvPr/>
        </p:nvSpPr>
        <p:spPr>
          <a:xfrm rot="16200000">
            <a:off x="2486026" y="1933575"/>
            <a:ext cx="1473200"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18</a:t>
            </a:r>
          </a:p>
        </p:txBody>
      </p:sp>
      <p:sp>
        <p:nvSpPr>
          <p:cNvPr id="144" name="TextBox 143"/>
          <p:cNvSpPr txBox="1"/>
          <p:nvPr/>
        </p:nvSpPr>
        <p:spPr>
          <a:xfrm rot="16200000">
            <a:off x="1956595" y="1951831"/>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a:t>
            </a:r>
          </a:p>
        </p:txBody>
      </p:sp>
      <p:sp>
        <p:nvSpPr>
          <p:cNvPr id="11301" name="TextBox 144"/>
          <p:cNvSpPr txBox="1">
            <a:spLocks noChangeArrowheads="1"/>
          </p:cNvSpPr>
          <p:nvPr/>
        </p:nvSpPr>
        <p:spPr bwMode="auto">
          <a:xfrm>
            <a:off x="2378075" y="706438"/>
            <a:ext cx="1174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2</a:t>
            </a:r>
          </a:p>
        </p:txBody>
      </p:sp>
      <p:sp>
        <p:nvSpPr>
          <p:cNvPr id="11302" name="TextBox 145"/>
          <p:cNvSpPr txBox="1">
            <a:spLocks noChangeArrowheads="1"/>
          </p:cNvSpPr>
          <p:nvPr/>
        </p:nvSpPr>
        <p:spPr bwMode="auto">
          <a:xfrm>
            <a:off x="3460750" y="719138"/>
            <a:ext cx="117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3</a:t>
            </a:r>
          </a:p>
        </p:txBody>
      </p:sp>
      <p:sp>
        <p:nvSpPr>
          <p:cNvPr id="147" name="TextBox 146"/>
          <p:cNvSpPr txBox="1"/>
          <p:nvPr/>
        </p:nvSpPr>
        <p:spPr>
          <a:xfrm rot="16200000">
            <a:off x="3031331" y="1943894"/>
            <a:ext cx="1471613"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3</a:t>
            </a:r>
          </a:p>
        </p:txBody>
      </p:sp>
      <p:sp>
        <p:nvSpPr>
          <p:cNvPr id="148" name="TextBox 147"/>
          <p:cNvSpPr txBox="1"/>
          <p:nvPr/>
        </p:nvSpPr>
        <p:spPr>
          <a:xfrm rot="16200000">
            <a:off x="3561557" y="1939131"/>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19</a:t>
            </a:r>
          </a:p>
        </p:txBody>
      </p:sp>
      <p:sp>
        <p:nvSpPr>
          <p:cNvPr id="149" name="TextBox 148"/>
          <p:cNvSpPr txBox="1"/>
          <p:nvPr/>
        </p:nvSpPr>
        <p:spPr>
          <a:xfrm rot="16200000">
            <a:off x="4106863" y="1943100"/>
            <a:ext cx="1471612" cy="30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4</a:t>
            </a:r>
          </a:p>
        </p:txBody>
      </p:sp>
      <p:sp>
        <p:nvSpPr>
          <p:cNvPr id="150" name="TextBox 149"/>
          <p:cNvSpPr txBox="1"/>
          <p:nvPr/>
        </p:nvSpPr>
        <p:spPr>
          <a:xfrm rot="16200000">
            <a:off x="4636295" y="1942306"/>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20</a:t>
            </a:r>
          </a:p>
        </p:txBody>
      </p:sp>
      <p:sp>
        <p:nvSpPr>
          <p:cNvPr id="151" name="TextBox 150"/>
          <p:cNvSpPr txBox="1"/>
          <p:nvPr/>
        </p:nvSpPr>
        <p:spPr>
          <a:xfrm rot="16200000">
            <a:off x="5181601" y="1943100"/>
            <a:ext cx="1471612" cy="306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5</a:t>
            </a:r>
          </a:p>
        </p:txBody>
      </p:sp>
      <p:sp>
        <p:nvSpPr>
          <p:cNvPr id="152" name="TextBox 151"/>
          <p:cNvSpPr txBox="1"/>
          <p:nvPr/>
        </p:nvSpPr>
        <p:spPr>
          <a:xfrm rot="16200000">
            <a:off x="5711032" y="1942306"/>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21</a:t>
            </a:r>
          </a:p>
        </p:txBody>
      </p:sp>
      <p:sp>
        <p:nvSpPr>
          <p:cNvPr id="153" name="TextBox 152"/>
          <p:cNvSpPr txBox="1"/>
          <p:nvPr/>
        </p:nvSpPr>
        <p:spPr>
          <a:xfrm rot="16200000">
            <a:off x="6257132" y="1942306"/>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6</a:t>
            </a:r>
          </a:p>
        </p:txBody>
      </p:sp>
      <p:sp>
        <p:nvSpPr>
          <p:cNvPr id="154" name="TextBox 153"/>
          <p:cNvSpPr txBox="1"/>
          <p:nvPr/>
        </p:nvSpPr>
        <p:spPr>
          <a:xfrm rot="16200000">
            <a:off x="6785770" y="1942306"/>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22</a:t>
            </a:r>
          </a:p>
        </p:txBody>
      </p:sp>
      <p:sp>
        <p:nvSpPr>
          <p:cNvPr id="155" name="TextBox 154"/>
          <p:cNvSpPr txBox="1"/>
          <p:nvPr/>
        </p:nvSpPr>
        <p:spPr>
          <a:xfrm rot="16200000">
            <a:off x="7317582" y="1942306"/>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7</a:t>
            </a:r>
          </a:p>
        </p:txBody>
      </p:sp>
      <p:sp>
        <p:nvSpPr>
          <p:cNvPr id="156" name="TextBox 155"/>
          <p:cNvSpPr txBox="1"/>
          <p:nvPr/>
        </p:nvSpPr>
        <p:spPr>
          <a:xfrm rot="16200000">
            <a:off x="7847807" y="1942306"/>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23</a:t>
            </a:r>
          </a:p>
        </p:txBody>
      </p:sp>
      <p:sp>
        <p:nvSpPr>
          <p:cNvPr id="11313" name="TextBox 158"/>
          <p:cNvSpPr txBox="1">
            <a:spLocks noChangeArrowheads="1"/>
          </p:cNvSpPr>
          <p:nvPr/>
        </p:nvSpPr>
        <p:spPr bwMode="auto">
          <a:xfrm>
            <a:off x="4537075" y="711200"/>
            <a:ext cx="1173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4</a:t>
            </a:r>
          </a:p>
        </p:txBody>
      </p:sp>
      <p:sp>
        <p:nvSpPr>
          <p:cNvPr id="11314" name="TextBox 159"/>
          <p:cNvSpPr txBox="1">
            <a:spLocks noChangeArrowheads="1"/>
          </p:cNvSpPr>
          <p:nvPr/>
        </p:nvSpPr>
        <p:spPr bwMode="auto">
          <a:xfrm>
            <a:off x="5637213" y="730250"/>
            <a:ext cx="11747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5</a:t>
            </a:r>
          </a:p>
        </p:txBody>
      </p:sp>
      <p:sp>
        <p:nvSpPr>
          <p:cNvPr id="11315" name="TextBox 160"/>
          <p:cNvSpPr txBox="1">
            <a:spLocks noChangeArrowheads="1"/>
          </p:cNvSpPr>
          <p:nvPr/>
        </p:nvSpPr>
        <p:spPr bwMode="auto">
          <a:xfrm>
            <a:off x="7742238" y="722313"/>
            <a:ext cx="1174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7</a:t>
            </a:r>
          </a:p>
        </p:txBody>
      </p:sp>
      <p:sp>
        <p:nvSpPr>
          <p:cNvPr id="11316" name="TextBox 161"/>
          <p:cNvSpPr txBox="1">
            <a:spLocks noChangeArrowheads="1"/>
          </p:cNvSpPr>
          <p:nvPr/>
        </p:nvSpPr>
        <p:spPr bwMode="auto">
          <a:xfrm>
            <a:off x="6678613" y="741363"/>
            <a:ext cx="1174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6</a:t>
            </a:r>
          </a:p>
        </p:txBody>
      </p:sp>
      <p:grpSp>
        <p:nvGrpSpPr>
          <p:cNvPr id="11317" name="Group 212"/>
          <p:cNvGrpSpPr>
            <a:grpSpLocks/>
          </p:cNvGrpSpPr>
          <p:nvPr/>
        </p:nvGrpSpPr>
        <p:grpSpPr bwMode="auto">
          <a:xfrm>
            <a:off x="7856538" y="3844925"/>
            <a:ext cx="1004887" cy="2378075"/>
            <a:chOff x="401977" y="562169"/>
            <a:chExt cx="1005840" cy="2468880"/>
          </a:xfrm>
        </p:grpSpPr>
        <p:sp>
          <p:nvSpPr>
            <p:cNvPr id="214" name="Rounded Rectangle 213"/>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5" name="Rounded Rectangle 214"/>
            <p:cNvSpPr/>
            <p:nvPr/>
          </p:nvSpPr>
          <p:spPr>
            <a:xfrm>
              <a:off x="457592" y="2325655"/>
              <a:ext cx="913679" cy="291717"/>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86" name="TextBox 215"/>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17" name="Rounded Rectangle 216"/>
            <p:cNvSpPr/>
            <p:nvPr/>
          </p:nvSpPr>
          <p:spPr>
            <a:xfrm>
              <a:off x="457592" y="2661871"/>
              <a:ext cx="913679" cy="291717"/>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88" name="TextBox 217"/>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1318" name="Group 218"/>
          <p:cNvGrpSpPr>
            <a:grpSpLocks/>
          </p:cNvGrpSpPr>
          <p:nvPr/>
        </p:nvGrpSpPr>
        <p:grpSpPr bwMode="auto">
          <a:xfrm>
            <a:off x="6786563" y="3844925"/>
            <a:ext cx="1004887" cy="2378075"/>
            <a:chOff x="401977" y="562169"/>
            <a:chExt cx="1005840" cy="2468880"/>
          </a:xfrm>
        </p:grpSpPr>
        <p:sp>
          <p:nvSpPr>
            <p:cNvPr id="227" name="Rounded Rectangle 226"/>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8" name="Rounded Rectangle 227"/>
            <p:cNvSpPr/>
            <p:nvPr/>
          </p:nvSpPr>
          <p:spPr>
            <a:xfrm>
              <a:off x="457592" y="2325655"/>
              <a:ext cx="913679" cy="291717"/>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81" name="TextBox 228"/>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230" name="Rounded Rectangle 229"/>
            <p:cNvSpPr/>
            <p:nvPr/>
          </p:nvSpPr>
          <p:spPr>
            <a:xfrm>
              <a:off x="457592" y="2661871"/>
              <a:ext cx="913679" cy="291717"/>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83" name="TextBox 230"/>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1319" name="Group 231"/>
          <p:cNvGrpSpPr>
            <a:grpSpLocks/>
          </p:cNvGrpSpPr>
          <p:nvPr/>
        </p:nvGrpSpPr>
        <p:grpSpPr bwMode="auto">
          <a:xfrm>
            <a:off x="5715000" y="3844925"/>
            <a:ext cx="1006475" cy="2378075"/>
            <a:chOff x="401977" y="562169"/>
            <a:chExt cx="1005840" cy="2468880"/>
          </a:xfrm>
        </p:grpSpPr>
        <p:sp>
          <p:nvSpPr>
            <p:cNvPr id="233" name="Rounded Rectangle 232"/>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8" name="Rounded Rectangle 347"/>
            <p:cNvSpPr/>
            <p:nvPr/>
          </p:nvSpPr>
          <p:spPr>
            <a:xfrm>
              <a:off x="457505" y="2325655"/>
              <a:ext cx="913823" cy="291717"/>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76" name="TextBox 348"/>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350" name="Rounded Rectangle 349"/>
            <p:cNvSpPr/>
            <p:nvPr/>
          </p:nvSpPr>
          <p:spPr>
            <a:xfrm>
              <a:off x="457505" y="2661871"/>
              <a:ext cx="913823" cy="291717"/>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78" name="TextBox 350"/>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1320" name="Group 351"/>
          <p:cNvGrpSpPr>
            <a:grpSpLocks/>
          </p:cNvGrpSpPr>
          <p:nvPr/>
        </p:nvGrpSpPr>
        <p:grpSpPr bwMode="auto">
          <a:xfrm>
            <a:off x="4645025" y="3844925"/>
            <a:ext cx="1006475" cy="2378075"/>
            <a:chOff x="401977" y="562169"/>
            <a:chExt cx="1005840" cy="2468880"/>
          </a:xfrm>
        </p:grpSpPr>
        <p:sp>
          <p:nvSpPr>
            <p:cNvPr id="353" name="Rounded Rectangle 352"/>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4" name="Rounded Rectangle 353"/>
            <p:cNvSpPr/>
            <p:nvPr/>
          </p:nvSpPr>
          <p:spPr>
            <a:xfrm>
              <a:off x="457505" y="2325655"/>
              <a:ext cx="913823" cy="291717"/>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71" name="TextBox 354"/>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356" name="Rounded Rectangle 355"/>
            <p:cNvSpPr/>
            <p:nvPr/>
          </p:nvSpPr>
          <p:spPr>
            <a:xfrm>
              <a:off x="457505" y="2661871"/>
              <a:ext cx="913823" cy="291717"/>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73" name="TextBox 356"/>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1321" name="Group 357"/>
          <p:cNvGrpSpPr>
            <a:grpSpLocks/>
          </p:cNvGrpSpPr>
          <p:nvPr/>
        </p:nvGrpSpPr>
        <p:grpSpPr bwMode="auto">
          <a:xfrm>
            <a:off x="3575050" y="3844925"/>
            <a:ext cx="1006475" cy="2378075"/>
            <a:chOff x="401977" y="562169"/>
            <a:chExt cx="1005840" cy="2468880"/>
          </a:xfrm>
        </p:grpSpPr>
        <p:sp>
          <p:nvSpPr>
            <p:cNvPr id="359" name="Rounded Rectangle 358"/>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0" name="Rounded Rectangle 359"/>
            <p:cNvSpPr/>
            <p:nvPr/>
          </p:nvSpPr>
          <p:spPr>
            <a:xfrm>
              <a:off x="457505" y="2325655"/>
              <a:ext cx="913823" cy="291717"/>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66" name="TextBox 360"/>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362" name="Rounded Rectangle 361"/>
            <p:cNvSpPr/>
            <p:nvPr/>
          </p:nvSpPr>
          <p:spPr>
            <a:xfrm>
              <a:off x="457505" y="2661871"/>
              <a:ext cx="913823" cy="291717"/>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68" name="TextBox 362"/>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1322" name="Group 363"/>
          <p:cNvGrpSpPr>
            <a:grpSpLocks/>
          </p:cNvGrpSpPr>
          <p:nvPr/>
        </p:nvGrpSpPr>
        <p:grpSpPr bwMode="auto">
          <a:xfrm>
            <a:off x="2505075" y="3844925"/>
            <a:ext cx="1004888" cy="2378075"/>
            <a:chOff x="401977" y="562169"/>
            <a:chExt cx="1005840" cy="2468880"/>
          </a:xfrm>
        </p:grpSpPr>
        <p:sp>
          <p:nvSpPr>
            <p:cNvPr id="365" name="Rounded Rectangle 364"/>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6" name="Rounded Rectangle 365"/>
            <p:cNvSpPr/>
            <p:nvPr/>
          </p:nvSpPr>
          <p:spPr>
            <a:xfrm>
              <a:off x="457593" y="2325655"/>
              <a:ext cx="913677" cy="291717"/>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61" name="TextBox 366"/>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368" name="Rounded Rectangle 367"/>
            <p:cNvSpPr/>
            <p:nvPr/>
          </p:nvSpPr>
          <p:spPr>
            <a:xfrm>
              <a:off x="457593" y="2661871"/>
              <a:ext cx="913677" cy="291717"/>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63" name="TextBox 368"/>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1323" name="Group 369"/>
          <p:cNvGrpSpPr>
            <a:grpSpLocks/>
          </p:cNvGrpSpPr>
          <p:nvPr/>
        </p:nvGrpSpPr>
        <p:grpSpPr bwMode="auto">
          <a:xfrm>
            <a:off x="1435100" y="3844925"/>
            <a:ext cx="1004888" cy="2378075"/>
            <a:chOff x="401977" y="562169"/>
            <a:chExt cx="1005840" cy="2468880"/>
          </a:xfrm>
        </p:grpSpPr>
        <p:sp>
          <p:nvSpPr>
            <p:cNvPr id="371" name="Rounded Rectangle 370"/>
            <p:cNvSpPr/>
            <p:nvPr/>
          </p:nvSpPr>
          <p:spPr>
            <a:xfrm>
              <a:off x="401977" y="562169"/>
              <a:ext cx="1005840"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2" name="Rounded Rectangle 371"/>
            <p:cNvSpPr/>
            <p:nvPr/>
          </p:nvSpPr>
          <p:spPr>
            <a:xfrm>
              <a:off x="457593" y="2325655"/>
              <a:ext cx="913677" cy="291717"/>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56" name="TextBox 372"/>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374" name="Rounded Rectangle 373"/>
            <p:cNvSpPr/>
            <p:nvPr/>
          </p:nvSpPr>
          <p:spPr>
            <a:xfrm>
              <a:off x="457593" y="2661871"/>
              <a:ext cx="913677" cy="291717"/>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58" name="TextBox 374"/>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grpSp>
        <p:nvGrpSpPr>
          <p:cNvPr id="11324" name="Group 375"/>
          <p:cNvGrpSpPr>
            <a:grpSpLocks/>
          </p:cNvGrpSpPr>
          <p:nvPr/>
        </p:nvGrpSpPr>
        <p:grpSpPr bwMode="auto">
          <a:xfrm>
            <a:off x="260350" y="3844925"/>
            <a:ext cx="1174750" cy="2378075"/>
            <a:chOff x="298728" y="562169"/>
            <a:chExt cx="1174634" cy="2468880"/>
          </a:xfrm>
        </p:grpSpPr>
        <p:sp>
          <p:nvSpPr>
            <p:cNvPr id="377" name="Rounded Rectangle 376"/>
            <p:cNvSpPr/>
            <p:nvPr/>
          </p:nvSpPr>
          <p:spPr>
            <a:xfrm>
              <a:off x="401906" y="562169"/>
              <a:ext cx="1006376" cy="2468880"/>
            </a:xfrm>
            <a:prstGeom prst="roundRect">
              <a:avLst/>
            </a:prstGeom>
            <a:solidFill>
              <a:schemeClr val="accent1">
                <a:lumMod val="20000"/>
                <a:lumOff val="80000"/>
              </a:schemeClr>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49" name="TextBox 377"/>
            <p:cNvSpPr txBox="1">
              <a:spLocks noChangeArrowheads="1"/>
            </p:cNvSpPr>
            <p:nvPr/>
          </p:nvSpPr>
          <p:spPr bwMode="auto">
            <a:xfrm>
              <a:off x="298728" y="683458"/>
              <a:ext cx="1174634" cy="543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8</a:t>
              </a:r>
            </a:p>
          </p:txBody>
        </p:sp>
        <p:sp>
          <p:nvSpPr>
            <p:cNvPr id="379" name="Rounded Rectangle 378"/>
            <p:cNvSpPr/>
            <p:nvPr/>
          </p:nvSpPr>
          <p:spPr>
            <a:xfrm>
              <a:off x="457462" y="2325655"/>
              <a:ext cx="914310" cy="291717"/>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51" name="TextBox 379"/>
            <p:cNvSpPr txBox="1">
              <a:spLocks noChangeArrowheads="1"/>
            </p:cNvSpPr>
            <p:nvPr/>
          </p:nvSpPr>
          <p:spPr bwMode="auto">
            <a:xfrm>
              <a:off x="679267" y="2334405"/>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L1</a:t>
              </a:r>
            </a:p>
          </p:txBody>
        </p:sp>
        <p:sp>
          <p:nvSpPr>
            <p:cNvPr id="381" name="Rounded Rectangle 380"/>
            <p:cNvSpPr/>
            <p:nvPr/>
          </p:nvSpPr>
          <p:spPr>
            <a:xfrm>
              <a:off x="457462" y="2661871"/>
              <a:ext cx="914310" cy="291717"/>
            </a:xfrm>
            <a:prstGeom prst="roundRect">
              <a:avLst/>
            </a:prstGeom>
            <a:solidFill>
              <a:srgbClr val="953735"/>
            </a:solid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53" name="TextBox 381"/>
            <p:cNvSpPr txBox="1">
              <a:spLocks noChangeArrowheads="1"/>
            </p:cNvSpPr>
            <p:nvPr/>
          </p:nvSpPr>
          <p:spPr bwMode="auto">
            <a:xfrm>
              <a:off x="679267" y="2643259"/>
              <a:ext cx="470374" cy="28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FFFFFF"/>
                  </a:solidFill>
                </a:rPr>
                <a:t>L2</a:t>
              </a:r>
            </a:p>
          </p:txBody>
        </p:sp>
      </p:grpSp>
      <p:sp>
        <p:nvSpPr>
          <p:cNvPr id="383" name="TextBox 382"/>
          <p:cNvSpPr txBox="1"/>
          <p:nvPr/>
        </p:nvSpPr>
        <p:spPr>
          <a:xfrm rot="16200000">
            <a:off x="400844" y="5182394"/>
            <a:ext cx="1471613"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24</a:t>
            </a:r>
          </a:p>
        </p:txBody>
      </p:sp>
      <p:sp>
        <p:nvSpPr>
          <p:cNvPr id="384" name="TextBox 383"/>
          <p:cNvSpPr txBox="1"/>
          <p:nvPr/>
        </p:nvSpPr>
        <p:spPr>
          <a:xfrm rot="16200000">
            <a:off x="-127794" y="5182394"/>
            <a:ext cx="1471613"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8</a:t>
            </a:r>
          </a:p>
        </p:txBody>
      </p:sp>
      <p:sp>
        <p:nvSpPr>
          <p:cNvPr id="11327" name="TextBox 384"/>
          <p:cNvSpPr txBox="1">
            <a:spLocks noChangeArrowheads="1"/>
          </p:cNvSpPr>
          <p:nvPr/>
        </p:nvSpPr>
        <p:spPr bwMode="auto">
          <a:xfrm>
            <a:off x="1362075" y="3967163"/>
            <a:ext cx="117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9</a:t>
            </a:r>
          </a:p>
        </p:txBody>
      </p:sp>
      <p:sp>
        <p:nvSpPr>
          <p:cNvPr id="386" name="TextBox 385"/>
          <p:cNvSpPr txBox="1"/>
          <p:nvPr/>
        </p:nvSpPr>
        <p:spPr>
          <a:xfrm rot="16200000">
            <a:off x="1475582" y="5174456"/>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25</a:t>
            </a:r>
          </a:p>
        </p:txBody>
      </p:sp>
      <p:sp>
        <p:nvSpPr>
          <p:cNvPr id="387" name="TextBox 386"/>
          <p:cNvSpPr txBox="1"/>
          <p:nvPr/>
        </p:nvSpPr>
        <p:spPr>
          <a:xfrm rot="16200000">
            <a:off x="946945" y="5193506"/>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9</a:t>
            </a:r>
          </a:p>
        </p:txBody>
      </p:sp>
      <p:sp>
        <p:nvSpPr>
          <p:cNvPr id="388" name="TextBox 387"/>
          <p:cNvSpPr txBox="1"/>
          <p:nvPr/>
        </p:nvSpPr>
        <p:spPr>
          <a:xfrm rot="16200000">
            <a:off x="2545557" y="5174456"/>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26</a:t>
            </a:r>
          </a:p>
        </p:txBody>
      </p:sp>
      <p:sp>
        <p:nvSpPr>
          <p:cNvPr id="389" name="TextBox 388"/>
          <p:cNvSpPr txBox="1"/>
          <p:nvPr/>
        </p:nvSpPr>
        <p:spPr>
          <a:xfrm rot="16200000">
            <a:off x="2015332" y="5193506"/>
            <a:ext cx="1471612"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10</a:t>
            </a:r>
          </a:p>
        </p:txBody>
      </p:sp>
      <p:sp>
        <p:nvSpPr>
          <p:cNvPr id="11332" name="TextBox 389"/>
          <p:cNvSpPr txBox="1">
            <a:spLocks noChangeArrowheads="1"/>
          </p:cNvSpPr>
          <p:nvPr/>
        </p:nvSpPr>
        <p:spPr bwMode="auto">
          <a:xfrm>
            <a:off x="2436813" y="3946525"/>
            <a:ext cx="11747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10</a:t>
            </a:r>
          </a:p>
        </p:txBody>
      </p:sp>
      <p:sp>
        <p:nvSpPr>
          <p:cNvPr id="11333" name="TextBox 390"/>
          <p:cNvSpPr txBox="1">
            <a:spLocks noChangeArrowheads="1"/>
          </p:cNvSpPr>
          <p:nvPr/>
        </p:nvSpPr>
        <p:spPr bwMode="auto">
          <a:xfrm>
            <a:off x="3521075" y="3959225"/>
            <a:ext cx="1173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11</a:t>
            </a:r>
          </a:p>
        </p:txBody>
      </p:sp>
      <p:sp>
        <p:nvSpPr>
          <p:cNvPr id="392" name="TextBox 391"/>
          <p:cNvSpPr txBox="1"/>
          <p:nvPr/>
        </p:nvSpPr>
        <p:spPr>
          <a:xfrm rot="16200000">
            <a:off x="3090069" y="5185569"/>
            <a:ext cx="1473200" cy="30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11</a:t>
            </a:r>
          </a:p>
        </p:txBody>
      </p:sp>
      <p:sp>
        <p:nvSpPr>
          <p:cNvPr id="393" name="TextBox 392"/>
          <p:cNvSpPr txBox="1"/>
          <p:nvPr/>
        </p:nvSpPr>
        <p:spPr>
          <a:xfrm rot="16200000">
            <a:off x="3620294" y="5179219"/>
            <a:ext cx="1471613"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27</a:t>
            </a:r>
          </a:p>
        </p:txBody>
      </p:sp>
      <p:sp>
        <p:nvSpPr>
          <p:cNvPr id="394" name="TextBox 393"/>
          <p:cNvSpPr txBox="1"/>
          <p:nvPr/>
        </p:nvSpPr>
        <p:spPr>
          <a:xfrm rot="16200000">
            <a:off x="4165600" y="5183188"/>
            <a:ext cx="1471613" cy="306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12</a:t>
            </a:r>
          </a:p>
        </p:txBody>
      </p:sp>
      <p:sp>
        <p:nvSpPr>
          <p:cNvPr id="395" name="TextBox 394"/>
          <p:cNvSpPr txBox="1"/>
          <p:nvPr/>
        </p:nvSpPr>
        <p:spPr>
          <a:xfrm rot="16200000">
            <a:off x="4695031" y="5182394"/>
            <a:ext cx="1471613"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28</a:t>
            </a:r>
          </a:p>
        </p:txBody>
      </p:sp>
      <p:sp>
        <p:nvSpPr>
          <p:cNvPr id="396" name="TextBox 395"/>
          <p:cNvSpPr txBox="1"/>
          <p:nvPr/>
        </p:nvSpPr>
        <p:spPr>
          <a:xfrm rot="16200000">
            <a:off x="5241131" y="5182394"/>
            <a:ext cx="1471613"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13</a:t>
            </a:r>
          </a:p>
        </p:txBody>
      </p:sp>
      <p:sp>
        <p:nvSpPr>
          <p:cNvPr id="397" name="TextBox 396"/>
          <p:cNvSpPr txBox="1"/>
          <p:nvPr/>
        </p:nvSpPr>
        <p:spPr>
          <a:xfrm rot="16200000">
            <a:off x="5769769" y="5182394"/>
            <a:ext cx="1471613"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29</a:t>
            </a:r>
          </a:p>
        </p:txBody>
      </p:sp>
      <p:sp>
        <p:nvSpPr>
          <p:cNvPr id="398" name="TextBox 397"/>
          <p:cNvSpPr txBox="1"/>
          <p:nvPr/>
        </p:nvSpPr>
        <p:spPr>
          <a:xfrm rot="16200000">
            <a:off x="6315869" y="5182394"/>
            <a:ext cx="1471613"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14</a:t>
            </a:r>
          </a:p>
        </p:txBody>
      </p:sp>
      <p:sp>
        <p:nvSpPr>
          <p:cNvPr id="399" name="TextBox 398"/>
          <p:cNvSpPr txBox="1"/>
          <p:nvPr/>
        </p:nvSpPr>
        <p:spPr>
          <a:xfrm rot="16200000">
            <a:off x="6844506" y="5182394"/>
            <a:ext cx="1471613"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30</a:t>
            </a:r>
          </a:p>
        </p:txBody>
      </p:sp>
      <p:sp>
        <p:nvSpPr>
          <p:cNvPr id="400" name="TextBox 399"/>
          <p:cNvSpPr txBox="1"/>
          <p:nvPr/>
        </p:nvSpPr>
        <p:spPr>
          <a:xfrm rot="16200000">
            <a:off x="7376319" y="5182394"/>
            <a:ext cx="1471613"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15</a:t>
            </a:r>
          </a:p>
        </p:txBody>
      </p:sp>
      <p:sp>
        <p:nvSpPr>
          <p:cNvPr id="401" name="TextBox 400"/>
          <p:cNvSpPr txBox="1"/>
          <p:nvPr/>
        </p:nvSpPr>
        <p:spPr>
          <a:xfrm rot="16200000">
            <a:off x="7906544" y="5182394"/>
            <a:ext cx="1471613"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400" dirty="0"/>
              <a:t>Logical Core 31</a:t>
            </a:r>
          </a:p>
        </p:txBody>
      </p:sp>
      <p:sp>
        <p:nvSpPr>
          <p:cNvPr id="11344" name="TextBox 401"/>
          <p:cNvSpPr txBox="1">
            <a:spLocks noChangeArrowheads="1"/>
          </p:cNvSpPr>
          <p:nvPr/>
        </p:nvSpPr>
        <p:spPr bwMode="auto">
          <a:xfrm>
            <a:off x="4595813" y="3951288"/>
            <a:ext cx="117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12</a:t>
            </a:r>
          </a:p>
        </p:txBody>
      </p:sp>
      <p:sp>
        <p:nvSpPr>
          <p:cNvPr id="11345" name="TextBox 402"/>
          <p:cNvSpPr txBox="1">
            <a:spLocks noChangeArrowheads="1"/>
          </p:cNvSpPr>
          <p:nvPr/>
        </p:nvSpPr>
        <p:spPr bwMode="auto">
          <a:xfrm>
            <a:off x="5695950" y="3970338"/>
            <a:ext cx="117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13</a:t>
            </a:r>
          </a:p>
        </p:txBody>
      </p:sp>
      <p:sp>
        <p:nvSpPr>
          <p:cNvPr id="11346" name="TextBox 403"/>
          <p:cNvSpPr txBox="1">
            <a:spLocks noChangeArrowheads="1"/>
          </p:cNvSpPr>
          <p:nvPr/>
        </p:nvSpPr>
        <p:spPr bwMode="auto">
          <a:xfrm>
            <a:off x="7800975" y="3962400"/>
            <a:ext cx="117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15</a:t>
            </a:r>
          </a:p>
        </p:txBody>
      </p:sp>
      <p:sp>
        <p:nvSpPr>
          <p:cNvPr id="11347" name="TextBox 404"/>
          <p:cNvSpPr txBox="1">
            <a:spLocks noChangeArrowheads="1"/>
          </p:cNvSpPr>
          <p:nvPr/>
        </p:nvSpPr>
        <p:spPr bwMode="auto">
          <a:xfrm>
            <a:off x="6737350" y="3981450"/>
            <a:ext cx="11747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t>Physical Core 14</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11125" y="152400"/>
            <a:ext cx="8229600" cy="496888"/>
          </a:xfrm>
        </p:spPr>
        <p:txBody>
          <a:bodyPr/>
          <a:lstStyle/>
          <a:p>
            <a:pPr eaLnBrk="1" hangingPunct="1"/>
            <a:r>
              <a:rPr lang="en-US" b="1" dirty="0" smtClean="0">
                <a:latin typeface="Arial Black" charset="0"/>
              </a:rPr>
              <a:t>Examples</a:t>
            </a:r>
            <a:endParaRPr lang="en-US" b="1" dirty="0">
              <a:latin typeface="Arial Black" charset="0"/>
            </a:endParaRPr>
          </a:p>
        </p:txBody>
      </p:sp>
      <p:sp>
        <p:nvSpPr>
          <p:cNvPr id="6146" name="Content Placeholder 2"/>
          <p:cNvSpPr>
            <a:spLocks noGrp="1"/>
          </p:cNvSpPr>
          <p:nvPr>
            <p:ph idx="1"/>
          </p:nvPr>
        </p:nvSpPr>
        <p:spPr>
          <a:xfrm>
            <a:off x="111125" y="718550"/>
            <a:ext cx="8747125" cy="4805417"/>
          </a:xfrm>
        </p:spPr>
        <p:txBody>
          <a:bodyPr/>
          <a:lstStyle/>
          <a:p>
            <a:pPr marL="684212" lvl="2" indent="0" eaLnBrk="1" hangingPunct="1">
              <a:buNone/>
              <a:defRPr/>
            </a:pPr>
            <a:r>
              <a:rPr lang="en-US" sz="2400" dirty="0">
                <a:solidFill>
                  <a:schemeClr val="tx1"/>
                </a:solidFill>
                <a:latin typeface="Arial" charset="0"/>
                <a:cs typeface="Arial" charset="0"/>
              </a:rPr>
              <a:t>The following example is a simple MPI/Open program, </a:t>
            </a:r>
            <a:r>
              <a:rPr lang="en-US" sz="2400" dirty="0" err="1">
                <a:solidFill>
                  <a:schemeClr val="tx1"/>
                </a:solidFill>
                <a:latin typeface="Arial" charset="0"/>
                <a:cs typeface="Arial" charset="0"/>
              </a:rPr>
              <a:t>Xith.c</a:t>
            </a:r>
            <a:r>
              <a:rPr lang="en-US" sz="2400" dirty="0">
                <a:solidFill>
                  <a:schemeClr val="tx1"/>
                </a:solidFill>
                <a:latin typeface="Arial" charset="0"/>
                <a:cs typeface="Arial" charset="0"/>
              </a:rPr>
              <a:t> that shows how processes/threads are placed on the cores. We will use the Intel compiler for most of this. The exercises are designed to allow you to explore the core layout and process placement.</a:t>
            </a:r>
          </a:p>
          <a:p>
            <a:pPr marL="684212" lvl="2" indent="0" eaLnBrk="1" hangingPunct="1">
              <a:buNone/>
              <a:defRPr/>
            </a:pPr>
            <a:r>
              <a:rPr lang="en-US" sz="2400" dirty="0">
                <a:solidFill>
                  <a:schemeClr val="tx1"/>
                </a:solidFill>
                <a:latin typeface="Arial" charset="0"/>
                <a:cs typeface="Arial" charset="0"/>
              </a:rPr>
              <a:t>1. Login to Eos/Dater and </a:t>
            </a:r>
            <a:r>
              <a:rPr lang="en-US" sz="2400" dirty="0" err="1">
                <a:solidFill>
                  <a:schemeClr val="tx1"/>
                </a:solidFill>
                <a:latin typeface="Arial" charset="0"/>
                <a:cs typeface="Arial" charset="0"/>
              </a:rPr>
              <a:t>git</a:t>
            </a:r>
            <a:r>
              <a:rPr lang="en-US" sz="2400" dirty="0">
                <a:solidFill>
                  <a:schemeClr val="tx1"/>
                </a:solidFill>
                <a:latin typeface="Arial" charset="0"/>
                <a:cs typeface="Arial" charset="0"/>
              </a:rPr>
              <a:t> files/</a:t>
            </a:r>
          </a:p>
          <a:p>
            <a:pPr marL="684212" lvl="2" indent="0" eaLnBrk="1" hangingPunct="1">
              <a:buNone/>
              <a:defRPr/>
            </a:pPr>
            <a:r>
              <a:rPr lang="en-US" sz="2400" dirty="0" smtClean="0">
                <a:solidFill>
                  <a:schemeClr val="tx1"/>
                </a:solidFill>
                <a:latin typeface="Arial" charset="0"/>
                <a:cs typeface="Arial" charset="0"/>
              </a:rPr>
              <a:t> </a:t>
            </a:r>
            <a:endParaRPr lang="en-US" sz="2400" dirty="0">
              <a:solidFill>
                <a:schemeClr val="tx1"/>
              </a:solidFill>
              <a:latin typeface="Arial" charset="0"/>
              <a:cs typeface="Arial" charset="0"/>
            </a:endParaRPr>
          </a:p>
          <a:p>
            <a:pPr marL="684212" lvl="2" indent="0" eaLnBrk="1" hangingPunct="1">
              <a:buNone/>
              <a:defRPr/>
            </a:pPr>
            <a:endParaRPr lang="en-US" sz="2400" dirty="0" smtClean="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is-IS" sz="2400" dirty="0" smtClean="0">
              <a:solidFill>
                <a:schemeClr val="tx1"/>
              </a:solidFill>
              <a:latin typeface="Arial" charset="0"/>
              <a:cs typeface="Arial" charset="0"/>
            </a:endParaRPr>
          </a:p>
        </p:txBody>
      </p:sp>
      <p:sp>
        <p:nvSpPr>
          <p:cNvPr id="2" name="TextBox 1"/>
          <p:cNvSpPr txBox="1"/>
          <p:nvPr/>
        </p:nvSpPr>
        <p:spPr>
          <a:xfrm>
            <a:off x="855579" y="3449053"/>
            <a:ext cx="7238430" cy="193899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endParaRPr lang="en-US" dirty="0"/>
          </a:p>
          <a:p>
            <a:r>
              <a:rPr lang="en-US" dirty="0"/>
              <a:t>% module load git.</a:t>
            </a:r>
          </a:p>
          <a:p>
            <a:r>
              <a:rPr lang="en-US" dirty="0"/>
              <a:t>% git clone </a:t>
            </a:r>
            <a:r>
              <a:rPr lang="en-US" u="sng" dirty="0">
                <a:hlinkClick r:id="rId2"/>
              </a:rPr>
              <a:t>https://github.com/olcf/XC30-Training.git</a:t>
            </a:r>
            <a:endParaRPr lang="en-US" dirty="0"/>
          </a:p>
          <a:p>
            <a:r>
              <a:rPr lang="en-US" dirty="0"/>
              <a:t>% cd XC30-Training</a:t>
            </a:r>
          </a:p>
          <a:p>
            <a:endParaRPr lang="en-US" dirty="0"/>
          </a:p>
        </p:txBody>
      </p:sp>
    </p:spTree>
    <p:extLst>
      <p:ext uri="{BB962C8B-B14F-4D97-AF65-F5344CB8AC3E}">
        <p14:creationId xmlns:p14="http://schemas.microsoft.com/office/powerpoint/2010/main" val="6219978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11125" y="152400"/>
            <a:ext cx="8229600" cy="496888"/>
          </a:xfrm>
        </p:spPr>
        <p:txBody>
          <a:bodyPr/>
          <a:lstStyle/>
          <a:p>
            <a:pPr eaLnBrk="1" hangingPunct="1"/>
            <a:r>
              <a:rPr lang="en-US" b="1" dirty="0" smtClean="0">
                <a:latin typeface="Arial Black" charset="0"/>
              </a:rPr>
              <a:t>Examples</a:t>
            </a:r>
            <a:endParaRPr lang="en-US" b="1" dirty="0">
              <a:latin typeface="Arial Black" charset="0"/>
            </a:endParaRPr>
          </a:p>
        </p:txBody>
      </p:sp>
      <p:sp>
        <p:nvSpPr>
          <p:cNvPr id="6146" name="Content Placeholder 2"/>
          <p:cNvSpPr>
            <a:spLocks noGrp="1"/>
          </p:cNvSpPr>
          <p:nvPr>
            <p:ph idx="1"/>
          </p:nvPr>
        </p:nvSpPr>
        <p:spPr>
          <a:xfrm>
            <a:off x="111125" y="718550"/>
            <a:ext cx="8747125" cy="2938240"/>
          </a:xfrm>
        </p:spPr>
        <p:txBody>
          <a:bodyPr/>
          <a:lstStyle/>
          <a:p>
            <a:pPr marL="684212" lvl="2" indent="0" eaLnBrk="1" hangingPunct="1">
              <a:buNone/>
              <a:defRPr/>
            </a:pPr>
            <a:r>
              <a:rPr lang="en-US" sz="2400" dirty="0"/>
              <a:t>2. Copy </a:t>
            </a:r>
            <a:r>
              <a:rPr lang="en-US" sz="2400" dirty="0" smtClean="0"/>
              <a:t>example folder </a:t>
            </a:r>
            <a:r>
              <a:rPr lang="en-US" sz="2400" dirty="0"/>
              <a:t>to your scratch area and compile it with the Intel </a:t>
            </a:r>
            <a:r>
              <a:rPr lang="en-US" sz="2400" dirty="0" smtClean="0"/>
              <a:t>compiler. </a:t>
            </a:r>
            <a:r>
              <a:rPr lang="en-US" sz="2400" dirty="0" smtClean="0">
                <a:solidFill>
                  <a:schemeClr val="tx1"/>
                </a:solidFill>
                <a:latin typeface="Arial" charset="0"/>
                <a:cs typeface="Arial" charset="0"/>
              </a:rPr>
              <a:t> </a:t>
            </a:r>
            <a:endParaRPr lang="en-US" sz="2400" dirty="0">
              <a:solidFill>
                <a:schemeClr val="tx1"/>
              </a:solidFill>
              <a:latin typeface="Arial" charset="0"/>
              <a:cs typeface="Arial" charset="0"/>
            </a:endParaRPr>
          </a:p>
          <a:p>
            <a:pPr marL="684212" lvl="2" indent="0" eaLnBrk="1" hangingPunct="1">
              <a:buNone/>
              <a:defRPr/>
            </a:pPr>
            <a:endParaRPr lang="en-US" sz="2400" dirty="0" smtClean="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is-IS" sz="2400" dirty="0" smtClean="0">
              <a:solidFill>
                <a:schemeClr val="tx1"/>
              </a:solidFill>
              <a:latin typeface="Arial" charset="0"/>
              <a:cs typeface="Arial" charset="0"/>
            </a:endParaRPr>
          </a:p>
        </p:txBody>
      </p:sp>
      <p:sp>
        <p:nvSpPr>
          <p:cNvPr id="2" name="TextBox 1"/>
          <p:cNvSpPr txBox="1"/>
          <p:nvPr/>
        </p:nvSpPr>
        <p:spPr>
          <a:xfrm>
            <a:off x="1896113" y="1470527"/>
            <a:ext cx="5296098" cy="193899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Eos</a:t>
            </a:r>
            <a:r>
              <a:rPr lang="en-US" dirty="0"/>
              <a:t>:</a:t>
            </a:r>
          </a:p>
          <a:p>
            <a:r>
              <a:rPr lang="en-US" dirty="0" smtClean="0"/>
              <a:t>%cp </a:t>
            </a:r>
            <a:r>
              <a:rPr lang="en-US" dirty="0"/>
              <a:t>–r affinity $MEMBERWORK/</a:t>
            </a:r>
            <a:r>
              <a:rPr lang="en-US" dirty="0" err="1"/>
              <a:t>projid</a:t>
            </a:r>
            <a:endParaRPr lang="en-US" dirty="0"/>
          </a:p>
          <a:p>
            <a:r>
              <a:rPr lang="en-US" dirty="0" smtClean="0"/>
              <a:t>%cd </a:t>
            </a:r>
            <a:r>
              <a:rPr lang="en-US" dirty="0"/>
              <a:t>$MEMBERWORK/</a:t>
            </a:r>
            <a:r>
              <a:rPr lang="en-US" dirty="0" err="1" smtClean="0"/>
              <a:t>projid</a:t>
            </a:r>
            <a:r>
              <a:rPr lang="en-US" dirty="0" smtClean="0"/>
              <a:t>/affinity </a:t>
            </a:r>
          </a:p>
          <a:p>
            <a:r>
              <a:rPr lang="en-US" dirty="0"/>
              <a:t>% cc  -</a:t>
            </a:r>
            <a:r>
              <a:rPr lang="en-US" dirty="0" err="1"/>
              <a:t>openmp</a:t>
            </a:r>
            <a:r>
              <a:rPr lang="en-US" dirty="0"/>
              <a:t> </a:t>
            </a:r>
            <a:r>
              <a:rPr lang="en-US" dirty="0" err="1"/>
              <a:t>Xith.c</a:t>
            </a:r>
            <a:endParaRPr lang="en-US" dirty="0"/>
          </a:p>
          <a:p>
            <a:endParaRPr lang="en-US" dirty="0"/>
          </a:p>
        </p:txBody>
      </p:sp>
      <p:sp>
        <p:nvSpPr>
          <p:cNvPr id="8" name="TextBox 7"/>
          <p:cNvSpPr txBox="1"/>
          <p:nvPr/>
        </p:nvSpPr>
        <p:spPr>
          <a:xfrm>
            <a:off x="1882745" y="3989138"/>
            <a:ext cx="5324895" cy="2308324"/>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Darter:</a:t>
            </a:r>
            <a:endParaRPr lang="en-US" dirty="0"/>
          </a:p>
          <a:p>
            <a:r>
              <a:rPr lang="en-US" dirty="0" smtClean="0"/>
              <a:t>% cp </a:t>
            </a:r>
            <a:r>
              <a:rPr lang="en-US" dirty="0"/>
              <a:t>–r </a:t>
            </a:r>
            <a:r>
              <a:rPr lang="en-US" dirty="0" smtClean="0"/>
              <a:t>affinity /</a:t>
            </a:r>
            <a:r>
              <a:rPr lang="en-US" dirty="0"/>
              <a:t>lustre/snx/</a:t>
            </a:r>
            <a:r>
              <a:rPr lang="en-US" dirty="0" smtClean="0"/>
              <a:t>username</a:t>
            </a:r>
            <a:endParaRPr lang="en-US" dirty="0"/>
          </a:p>
          <a:p>
            <a:r>
              <a:rPr lang="en-US" dirty="0" smtClean="0"/>
              <a:t>% module </a:t>
            </a:r>
            <a:r>
              <a:rPr lang="en-US" dirty="0"/>
              <a:t>swap </a:t>
            </a:r>
            <a:r>
              <a:rPr lang="en-US" dirty="0" err="1"/>
              <a:t>PrgEnv</a:t>
            </a:r>
            <a:r>
              <a:rPr lang="en-US" dirty="0" err="1" smtClean="0"/>
              <a:t>-cray</a:t>
            </a:r>
            <a:r>
              <a:rPr lang="en-US" dirty="0" smtClean="0"/>
              <a:t> </a:t>
            </a:r>
            <a:r>
              <a:rPr lang="en-US" err="1"/>
              <a:t>PrgEnv</a:t>
            </a:r>
            <a:r>
              <a:rPr lang="en-US" smtClean="0"/>
              <a:t>-intel</a:t>
            </a:r>
            <a:endParaRPr lang="en-US" dirty="0"/>
          </a:p>
          <a:p>
            <a:r>
              <a:rPr lang="en-US" dirty="0" smtClean="0"/>
              <a:t>% cd </a:t>
            </a:r>
            <a:r>
              <a:rPr lang="en-US" dirty="0"/>
              <a:t>/lustre/snx/</a:t>
            </a:r>
            <a:r>
              <a:rPr lang="en-US" dirty="0" smtClean="0"/>
              <a:t>username/affinity</a:t>
            </a:r>
            <a:endParaRPr lang="en-US" dirty="0"/>
          </a:p>
          <a:p>
            <a:r>
              <a:rPr lang="en-US" dirty="0"/>
              <a:t>% </a:t>
            </a:r>
            <a:r>
              <a:rPr lang="en-US" dirty="0" smtClean="0"/>
              <a:t>cc –</a:t>
            </a:r>
            <a:r>
              <a:rPr lang="en-US" dirty="0" err="1" smtClean="0"/>
              <a:t>openmp</a:t>
            </a:r>
            <a:r>
              <a:rPr lang="en-US" dirty="0" smtClean="0"/>
              <a:t> </a:t>
            </a:r>
            <a:r>
              <a:rPr lang="en-US" dirty="0" err="1" smtClean="0"/>
              <a:t>Xith.c</a:t>
            </a:r>
            <a:endParaRPr lang="en-US" dirty="0"/>
          </a:p>
          <a:p>
            <a:endParaRPr lang="en-US" dirty="0"/>
          </a:p>
        </p:txBody>
      </p:sp>
    </p:spTree>
    <p:extLst>
      <p:ext uri="{BB962C8B-B14F-4D97-AF65-F5344CB8AC3E}">
        <p14:creationId xmlns:p14="http://schemas.microsoft.com/office/powerpoint/2010/main" val="40046442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11125" y="152400"/>
            <a:ext cx="8229600" cy="496888"/>
          </a:xfrm>
        </p:spPr>
        <p:txBody>
          <a:bodyPr/>
          <a:lstStyle/>
          <a:p>
            <a:pPr eaLnBrk="1" hangingPunct="1"/>
            <a:r>
              <a:rPr lang="en-US" b="1" dirty="0" smtClean="0">
                <a:latin typeface="Arial Black" charset="0"/>
              </a:rPr>
              <a:t>Examples</a:t>
            </a:r>
            <a:endParaRPr lang="en-US" b="1" dirty="0">
              <a:latin typeface="Arial Black" charset="0"/>
            </a:endParaRPr>
          </a:p>
        </p:txBody>
      </p:sp>
      <p:sp>
        <p:nvSpPr>
          <p:cNvPr id="6146" name="Content Placeholder 2"/>
          <p:cNvSpPr>
            <a:spLocks noGrp="1"/>
          </p:cNvSpPr>
          <p:nvPr>
            <p:ph idx="1"/>
          </p:nvPr>
        </p:nvSpPr>
        <p:spPr>
          <a:xfrm>
            <a:off x="111125" y="718550"/>
            <a:ext cx="8747125" cy="2661241"/>
          </a:xfrm>
        </p:spPr>
        <p:txBody>
          <a:bodyPr/>
          <a:lstStyle/>
          <a:p>
            <a:pPr marL="0" indent="0">
              <a:buNone/>
            </a:pPr>
            <a:r>
              <a:rPr lang="en-US" dirty="0"/>
              <a:t>3. Look at batch script, </a:t>
            </a:r>
            <a:r>
              <a:rPr lang="en-US" dirty="0" err="1" smtClean="0"/>
              <a:t>aff.pbs</a:t>
            </a:r>
            <a:r>
              <a:rPr lang="en-US" dirty="0" smtClean="0"/>
              <a:t>, </a:t>
            </a:r>
            <a:r>
              <a:rPr lang="en-US" dirty="0"/>
              <a:t>and use it to start a job on 1 node. </a:t>
            </a:r>
          </a:p>
          <a:p>
            <a:pPr marL="684212" lvl="2" indent="0" eaLnBrk="1" hangingPunct="1">
              <a:buNone/>
              <a:defRPr/>
            </a:pPr>
            <a:endParaRPr lang="en-US" sz="2400" dirty="0" smtClean="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is-IS" sz="2400" dirty="0" smtClean="0">
              <a:solidFill>
                <a:schemeClr val="tx1"/>
              </a:solidFill>
              <a:latin typeface="Arial" charset="0"/>
              <a:cs typeface="Arial" charset="0"/>
            </a:endParaRPr>
          </a:p>
        </p:txBody>
      </p:sp>
      <p:sp>
        <p:nvSpPr>
          <p:cNvPr id="2" name="TextBox 1"/>
          <p:cNvSpPr txBox="1"/>
          <p:nvPr/>
        </p:nvSpPr>
        <p:spPr>
          <a:xfrm>
            <a:off x="1735688" y="1336844"/>
            <a:ext cx="5296098"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 vi </a:t>
            </a:r>
            <a:r>
              <a:rPr lang="en-US" dirty="0" err="1" smtClean="0"/>
              <a:t>aff.pbs</a:t>
            </a:r>
            <a:r>
              <a:rPr lang="en-US" dirty="0" smtClean="0"/>
              <a:t> </a:t>
            </a:r>
          </a:p>
          <a:p>
            <a:r>
              <a:rPr lang="en-US" dirty="0" smtClean="0"/>
              <a:t>% qsub </a:t>
            </a:r>
            <a:r>
              <a:rPr lang="en-US" dirty="0" err="1" smtClean="0"/>
              <a:t>aff.pbs</a:t>
            </a:r>
            <a:endParaRPr lang="en-US" dirty="0"/>
          </a:p>
        </p:txBody>
      </p:sp>
      <p:sp>
        <p:nvSpPr>
          <p:cNvPr id="7" name="TextBox 6"/>
          <p:cNvSpPr txBox="1"/>
          <p:nvPr/>
        </p:nvSpPr>
        <p:spPr>
          <a:xfrm>
            <a:off x="1719650" y="2523959"/>
            <a:ext cx="5296098" cy="378565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#!/bin/bash</a:t>
            </a:r>
          </a:p>
          <a:p>
            <a:r>
              <a:rPr lang="en-US" dirty="0"/>
              <a:t>#    Begin PBS directives</a:t>
            </a:r>
          </a:p>
          <a:p>
            <a:r>
              <a:rPr lang="en-US" dirty="0"/>
              <a:t>#PBS -A STF007</a:t>
            </a:r>
          </a:p>
          <a:p>
            <a:r>
              <a:rPr lang="en-US" dirty="0"/>
              <a:t>#PBS -N affinity</a:t>
            </a:r>
          </a:p>
          <a:p>
            <a:r>
              <a:rPr lang="en-US" dirty="0"/>
              <a:t>#PBS -j </a:t>
            </a:r>
            <a:r>
              <a:rPr lang="en-US" dirty="0" err="1"/>
              <a:t>oe</a:t>
            </a:r>
            <a:endParaRPr lang="en-US" dirty="0"/>
          </a:p>
          <a:p>
            <a:r>
              <a:rPr lang="en-US" dirty="0"/>
              <a:t>#PBS -l walltime=00:05:00,nodes=1</a:t>
            </a:r>
          </a:p>
          <a:p>
            <a:r>
              <a:rPr lang="en-US" dirty="0"/>
              <a:t>#    End PBS directives and begin shell commands</a:t>
            </a:r>
          </a:p>
          <a:p>
            <a:r>
              <a:rPr lang="en-US" dirty="0"/>
              <a:t>cd $MEMBERWORK/stf007</a:t>
            </a:r>
          </a:p>
          <a:p>
            <a:r>
              <a:rPr lang="en-US" smtClean="0"/>
              <a:t>aprun </a:t>
            </a:r>
            <a:r>
              <a:rPr lang="en-US" dirty="0"/>
              <a:t>-n 16 ./a.out</a:t>
            </a:r>
          </a:p>
        </p:txBody>
      </p:sp>
    </p:spTree>
    <p:extLst>
      <p:ext uri="{BB962C8B-B14F-4D97-AF65-F5344CB8AC3E}">
        <p14:creationId xmlns:p14="http://schemas.microsoft.com/office/powerpoint/2010/main" val="31092798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11125" y="152400"/>
            <a:ext cx="8229600" cy="496888"/>
          </a:xfrm>
        </p:spPr>
        <p:txBody>
          <a:bodyPr/>
          <a:lstStyle/>
          <a:p>
            <a:pPr eaLnBrk="1" hangingPunct="1"/>
            <a:r>
              <a:rPr lang="en-US" b="1" dirty="0" smtClean="0">
                <a:latin typeface="Arial Black" charset="0"/>
              </a:rPr>
              <a:t>Instructions</a:t>
            </a:r>
            <a:endParaRPr lang="en-US" b="1" dirty="0">
              <a:latin typeface="Arial Black" charset="0"/>
            </a:endParaRPr>
          </a:p>
        </p:txBody>
      </p:sp>
      <p:sp>
        <p:nvSpPr>
          <p:cNvPr id="6146" name="Content Placeholder 2"/>
          <p:cNvSpPr>
            <a:spLocks noGrp="1"/>
          </p:cNvSpPr>
          <p:nvPr>
            <p:ph idx="1"/>
          </p:nvPr>
        </p:nvSpPr>
        <p:spPr>
          <a:xfrm>
            <a:off x="111125" y="718550"/>
            <a:ext cx="8747125" cy="7442036"/>
          </a:xfrm>
        </p:spPr>
        <p:txBody>
          <a:bodyPr/>
          <a:lstStyle/>
          <a:p>
            <a:pPr marL="684212" lvl="2" indent="0" eaLnBrk="1" hangingPunct="1">
              <a:buNone/>
              <a:defRPr/>
            </a:pPr>
            <a:r>
              <a:rPr lang="en-US" sz="2400" dirty="0"/>
              <a:t>The code </a:t>
            </a:r>
            <a:r>
              <a:rPr lang="en-US" sz="2400" dirty="0" smtClean="0"/>
              <a:t>is a </a:t>
            </a:r>
            <a:r>
              <a:rPr lang="en-US" sz="2400" dirty="0"/>
              <a:t>hello world that prints out the node, </a:t>
            </a:r>
            <a:r>
              <a:rPr lang="en-US" sz="2400" dirty="0" smtClean="0"/>
              <a:t>rank,</a:t>
            </a:r>
            <a:r>
              <a:rPr lang="en-US" sz="2400" dirty="0"/>
              <a:t> </a:t>
            </a:r>
            <a:r>
              <a:rPr lang="en-US" sz="2400" dirty="0" smtClean="0"/>
              <a:t>thread, and </a:t>
            </a:r>
            <a:r>
              <a:rPr lang="en-US" sz="2400" dirty="0"/>
              <a:t>“logical” core for all the tasks running. Ranks 0 and 1 have been given some labor- to generate 1000000 random numbers and do some multiplication. All ranks have a timer. </a:t>
            </a:r>
            <a:endParaRPr lang="en-US" sz="2400" dirty="0" smtClean="0"/>
          </a:p>
          <a:p>
            <a:pPr marL="0" indent="0">
              <a:buNone/>
            </a:pPr>
            <a:r>
              <a:rPr lang="en-US" dirty="0" smtClean="0"/>
              <a:t>	Test1</a:t>
            </a:r>
            <a:r>
              <a:rPr lang="en-US" dirty="0"/>
              <a:t>: What do I get with basic hyper </a:t>
            </a:r>
            <a:r>
              <a:rPr lang="en-US" dirty="0" smtClean="0"/>
              <a:t>threading? </a:t>
            </a:r>
          </a:p>
          <a:p>
            <a:pPr marL="0" indent="0">
              <a:buNone/>
            </a:pPr>
            <a:r>
              <a:rPr lang="en-US" dirty="0" smtClean="0"/>
              <a:t>		Try  </a:t>
            </a:r>
            <a:r>
              <a:rPr lang="en-US" dirty="0"/>
              <a:t>no hyper threading : </a:t>
            </a:r>
            <a:r>
              <a:rPr lang="en-US" dirty="0" err="1"/>
              <a:t>aprun</a:t>
            </a:r>
            <a:r>
              <a:rPr lang="en-US" dirty="0"/>
              <a:t> –n 16</a:t>
            </a:r>
          </a:p>
          <a:p>
            <a:pPr marL="0" indent="0">
              <a:buNone/>
            </a:pPr>
            <a:r>
              <a:rPr lang="en-US" dirty="0" smtClean="0"/>
              <a:t>		Try </a:t>
            </a:r>
            <a:r>
              <a:rPr lang="en-US" dirty="0" err="1"/>
              <a:t>aprun</a:t>
            </a:r>
            <a:r>
              <a:rPr lang="en-US" dirty="0"/>
              <a:t> –n 32  ( what did we forget?!) </a:t>
            </a:r>
          </a:p>
          <a:p>
            <a:pPr marL="0" indent="0">
              <a:buNone/>
            </a:pPr>
            <a:r>
              <a:rPr lang="en-US" dirty="0" smtClean="0"/>
              <a:t>		Try </a:t>
            </a:r>
            <a:r>
              <a:rPr lang="en-US" dirty="0" err="1"/>
              <a:t>aprun</a:t>
            </a:r>
            <a:r>
              <a:rPr lang="en-US" dirty="0"/>
              <a:t> –n 32 –j2 </a:t>
            </a:r>
          </a:p>
          <a:p>
            <a:pPr marL="0" indent="0">
              <a:buNone/>
            </a:pPr>
            <a:endParaRPr lang="en-US" dirty="0"/>
          </a:p>
          <a:p>
            <a:pPr marL="0" indent="0">
              <a:buNone/>
            </a:pPr>
            <a:endParaRPr lang="en-US" dirty="0"/>
          </a:p>
          <a:p>
            <a:pPr marL="684212" lvl="2" indent="0" eaLnBrk="1" hangingPunct="1">
              <a:buNone/>
              <a:defRPr/>
            </a:pPr>
            <a:r>
              <a:rPr lang="en-US" sz="2400" dirty="0" smtClean="0">
                <a:solidFill>
                  <a:schemeClr val="tx1"/>
                </a:solidFill>
                <a:latin typeface="Arial" charset="0"/>
                <a:cs typeface="Arial" charset="0"/>
              </a:rPr>
              <a:t> </a:t>
            </a:r>
            <a:endParaRPr lang="en-US" sz="2400" dirty="0">
              <a:solidFill>
                <a:schemeClr val="tx1"/>
              </a:solidFill>
              <a:latin typeface="Arial" charset="0"/>
              <a:cs typeface="Arial" charset="0"/>
            </a:endParaRPr>
          </a:p>
          <a:p>
            <a:pPr marL="684212" lvl="2" indent="0" eaLnBrk="1" hangingPunct="1">
              <a:buNone/>
              <a:defRPr/>
            </a:pPr>
            <a:endParaRPr lang="en-US" sz="2400" dirty="0" smtClean="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en-US" sz="2400" dirty="0">
              <a:solidFill>
                <a:schemeClr val="tx1"/>
              </a:solidFill>
              <a:latin typeface="Arial" charset="0"/>
              <a:cs typeface="Arial" charset="0"/>
            </a:endParaRPr>
          </a:p>
          <a:p>
            <a:pPr marL="684212" lvl="2" indent="0" eaLnBrk="1" hangingPunct="1">
              <a:buNone/>
              <a:defRPr/>
            </a:pPr>
            <a:endParaRPr lang="is-IS" sz="2400" dirty="0" smtClean="0">
              <a:solidFill>
                <a:schemeClr val="tx1"/>
              </a:solidFill>
              <a:latin typeface="Arial" charset="0"/>
              <a:cs typeface="Arial" charset="0"/>
            </a:endParaRPr>
          </a:p>
        </p:txBody>
      </p:sp>
    </p:spTree>
    <p:extLst>
      <p:ext uri="{BB962C8B-B14F-4D97-AF65-F5344CB8AC3E}">
        <p14:creationId xmlns:p14="http://schemas.microsoft.com/office/powerpoint/2010/main" val="40046442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OLCF palatte">
      <a:dk1>
        <a:sysClr val="windowText" lastClr="000000"/>
      </a:dk1>
      <a:lt1>
        <a:sysClr val="window" lastClr="FFFFFF"/>
      </a:lt1>
      <a:dk2>
        <a:srgbClr val="00865C"/>
      </a:dk2>
      <a:lt2>
        <a:srgbClr val="FFFFFF"/>
      </a:lt2>
      <a:accent1>
        <a:srgbClr val="4F81BD"/>
      </a:accent1>
      <a:accent2>
        <a:srgbClr val="C0504D"/>
      </a:accent2>
      <a:accent3>
        <a:srgbClr val="00B274"/>
      </a:accent3>
      <a:accent4>
        <a:srgbClr val="F79646"/>
      </a:accent4>
      <a:accent5>
        <a:srgbClr val="4BACC6"/>
      </a:accent5>
      <a:accent6>
        <a:srgbClr val="8064A2"/>
      </a:accent6>
      <a:hlink>
        <a:srgbClr val="1F497D"/>
      </a:hlink>
      <a:folHlink>
        <a:srgbClr val="00865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34918</TotalTime>
  <Words>2254</Words>
  <Application>Microsoft Macintosh PowerPoint</Application>
  <PresentationFormat>On-screen Show (4:3)</PresentationFormat>
  <Paragraphs>577</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Default Theme</vt:lpstr>
      <vt:lpstr>Hands onExample </vt:lpstr>
      <vt:lpstr>Motivation</vt:lpstr>
      <vt:lpstr>PowerPoint Presentation</vt:lpstr>
      <vt:lpstr>List of 32 cores via aprun cat /proc/cpuinfo   </vt:lpstr>
      <vt:lpstr>PowerPoint Presentation</vt:lpstr>
      <vt:lpstr>Examples</vt:lpstr>
      <vt:lpstr>Examples</vt:lpstr>
      <vt:lpstr>Examples</vt:lpstr>
      <vt:lpstr>Instructions</vt:lpstr>
      <vt:lpstr> aprun -n32 -j2  ./a.out</vt:lpstr>
      <vt:lpstr>Instructions Test 2 </vt:lpstr>
      <vt:lpstr>Instructions Test 2 </vt:lpstr>
      <vt:lpstr>Instructions Test 2 </vt:lpstr>
      <vt:lpstr>Instructions Test 2 </vt:lpstr>
      <vt:lpstr>Test 3 Threading </vt:lpstr>
      <vt:lpstr>Test 3 Threading </vt:lpstr>
      <vt:lpstr>Instructions Test 3 Threading</vt:lpstr>
      <vt:lpstr>Test 3 Threading </vt:lpstr>
      <vt:lpstr>OpenMP in the Intel Programming Env.</vt:lpstr>
      <vt:lpstr>OpenMP in the Intel Programming Env.</vt:lpstr>
      <vt:lpstr>Instructions MPI Example </vt:lpstr>
      <vt:lpstr>PowerPoint Presentation</vt:lpstr>
      <vt:lpstr>Hyper Threading /proc/cpuinfo   </vt:lpstr>
      <vt:lpstr>aprun -n32 -j2 -cc 0-31 ./a.out  </vt:lpstr>
      <vt:lpstr>aprun -n32 -j2 –cc numa_node ./a.out   </vt:lpstr>
    </vt:vector>
  </TitlesOfParts>
  <Company>ORNL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Jason Smith</dc:creator>
  <cp:lastModifiedBy>sme356 sme356</cp:lastModifiedBy>
  <cp:revision>324</cp:revision>
  <cp:lastPrinted>2013-10-17T13:54:23Z</cp:lastPrinted>
  <dcterms:created xsi:type="dcterms:W3CDTF">2008-12-10T13:33:36Z</dcterms:created>
  <dcterms:modified xsi:type="dcterms:W3CDTF">2013-10-17T14:51:07Z</dcterms:modified>
</cp:coreProperties>
</file>