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8" r:id="rId6"/>
    <p:sldId id="259" r:id="rId7"/>
    <p:sldId id="269" r:id="rId8"/>
    <p:sldId id="275" r:id="rId9"/>
    <p:sldId id="274" r:id="rId10"/>
    <p:sldId id="273" r:id="rId11"/>
    <p:sldId id="270" r:id="rId12"/>
    <p:sldId id="272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EAEBF-14FA-4A73-9975-8405D793715E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5E94C-3856-47B7-8A38-2FF5CF36D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5E94C-3856-47B7-8A38-2FF5CF36DB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1CFE-A758-4C58-916F-61DC830E4980}" type="datetime1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94F1-6C97-478B-BB48-48506B23CA8C}" type="datetime1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5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F855-F973-4B06-99E9-6A0F177D7DAD}" type="datetime1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F8E-8151-432D-822F-6413F48EFBCE}" type="datetime1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3853-7005-4A6C-8A15-5B8EBADE6020}" type="datetime1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80ED-44CA-423E-90BC-68066518AF2C}" type="datetime1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562-C686-42E0-B39E-D09A98D0873F}" type="datetime1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D76-4123-4410-8A0C-36637CDEBFBC}" type="datetime1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9616-D53B-4B95-B9B8-0AAB7BA76DFF}" type="datetime1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5FBD-0006-4E38-8235-81390FE2CB5D}" type="datetime1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5803-9FE1-424F-B706-777736B571D5}" type="datetime1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AB38-4331-436A-8170-269AA556C12D}" type="datetime1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991A-DCF2-4199-8440-C445B1E4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XEdrIpeXQnw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the XC30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For Users of Cray’s</a:t>
            </a:r>
          </a:p>
          <a:p>
            <a:r>
              <a:rPr lang="en-US" dirty="0" smtClean="0"/>
              <a:t>XT5 and XK7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/>
              <a:t>Aaron Vose</a:t>
            </a:r>
          </a:p>
          <a:p>
            <a:r>
              <a:rPr lang="en-US" sz="1800" dirty="0" smtClean="0"/>
              <a:t>10/17/2013</a:t>
            </a:r>
            <a:endParaRPr lang="en-US" sz="1800" dirty="0"/>
          </a:p>
        </p:txBody>
      </p:sp>
      <p:pic>
        <p:nvPicPr>
          <p:cNvPr id="1026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828800"/>
            <a:ext cx="8229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XC30 Aries Interconnect: User Perspective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Switch from 3D Torus to dragonfly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User Highlights: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Adaptive routing avoids network hotspots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Node placement not as important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Greatly increased global bandwidth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Much more detailed Aries / Cascade presentation: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www.youtube.com/watch?v=XEdrIpeXQnw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US" sz="2400" dirty="0"/>
              <a:t>by </a:t>
            </a:r>
            <a:r>
              <a:rPr lang="en-US" sz="2400" dirty="0" smtClean="0"/>
              <a:t>Cray’s Nathan </a:t>
            </a:r>
            <a:r>
              <a:rPr lang="en-US" sz="2400" dirty="0" err="1"/>
              <a:t>Wichmann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471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828800"/>
            <a:ext cx="8229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Software Changes: ACML -&gt; MKL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AMD Core Math Library is gone; replaced with: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Intel’s Math Kernel Library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Update code: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call </a:t>
            </a:r>
            <a:r>
              <a:rPr lang="en-US" sz="2000" dirty="0" err="1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vrda_exp</a:t>
            </a:r>
            <a:r>
              <a:rPr lang="en-US" sz="2000" dirty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(VL,RF(1,1),RF(1,1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)) </a:t>
            </a:r>
            <a:r>
              <a:rPr lang="en-US" sz="2000" dirty="0" smtClean="0"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(ACML)</a:t>
            </a:r>
            <a:endParaRPr lang="en-US" sz="2000" dirty="0" smtClean="0"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call </a:t>
            </a:r>
            <a:r>
              <a:rPr lang="en-US" sz="2000" dirty="0" err="1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vdexp</a:t>
            </a:r>
            <a:r>
              <a:rPr lang="en-US" sz="2000" dirty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(VL,RF(1,1),RF(1,1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)) </a:t>
            </a:r>
            <a:r>
              <a:rPr lang="en-US" sz="2000" dirty="0" smtClean="0"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   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(MKL)</a:t>
            </a:r>
            <a:endParaRPr lang="en-US" sz="2000" dirty="0" smtClean="0"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CCE / GNU / PGI:</a:t>
            </a:r>
            <a:r>
              <a:rPr lang="en-US" sz="2400" dirty="0" smtClean="0"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module load 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intel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</a:t>
            </a:r>
            <a:r>
              <a:rPr lang="en-US" sz="24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and link with:</a:t>
            </a:r>
            <a:endParaRPr lang="en-US" sz="2000" dirty="0" smtClean="0">
              <a:solidFill>
                <a:srgbClr val="7030A0"/>
              </a:solidFill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-</a:t>
            </a:r>
            <a:r>
              <a:rPr lang="en-US" sz="2000" dirty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L$(MKLROOT)/lib/intel64/ 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-</a:t>
            </a:r>
            <a:r>
              <a:rPr lang="en-US" sz="2000" dirty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lmkl_intel_lp64 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/>
            </a:r>
            <a:b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-</a:t>
            </a:r>
            <a:r>
              <a:rPr lang="en-US" sz="2000" dirty="0" err="1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lmkl_sequential</a:t>
            </a:r>
            <a:r>
              <a:rPr lang="en-US" sz="2000" dirty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-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lmkl_core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431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828800"/>
            <a:ext cx="8229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Software Changes: Intel Compiler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Intel Compiler:  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module load 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PrgEnv-intel</a:t>
            </a:r>
            <a:endParaRPr lang="en-US" sz="2400" dirty="0" smtClean="0">
              <a:solidFill>
                <a:srgbClr val="7030A0"/>
              </a:solidFill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ftn</a:t>
            </a:r>
            <a:r>
              <a:rPr lang="en-US" sz="2400" dirty="0" smtClean="0"/>
              <a:t>/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cc</a:t>
            </a:r>
            <a:r>
              <a:rPr lang="en-US" sz="2400" dirty="0" smtClean="0"/>
              <a:t>/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CC</a:t>
            </a:r>
            <a:r>
              <a:rPr lang="en-US" sz="2400" dirty="0" smtClean="0"/>
              <a:t>  commands wrap  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ifort</a:t>
            </a:r>
            <a:r>
              <a:rPr lang="en-US" sz="2400" dirty="0" smtClean="0"/>
              <a:t>/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icc</a:t>
            </a:r>
            <a:r>
              <a:rPr lang="en-US" sz="2400" dirty="0" smtClean="0"/>
              <a:t>/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icpc</a:t>
            </a:r>
            <a:endParaRPr lang="en-US" sz="2000" dirty="0" smtClean="0">
              <a:solidFill>
                <a:srgbClr val="7030A0"/>
              </a:solidFill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m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an 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ifort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/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man 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icc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/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man 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icpc</a:t>
            </a:r>
            <a:endParaRPr lang="en-US" sz="2400" dirty="0" smtClean="0">
              <a:solidFill>
                <a:srgbClr val="7030A0"/>
              </a:solidFill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Useful Flags: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-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openmp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      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(Enables </a:t>
            </a:r>
            <a:r>
              <a:rPr lang="en-US" sz="2000" dirty="0" err="1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OpenMP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)</a:t>
            </a:r>
            <a:endParaRPr lang="en-US" sz="2000" dirty="0" smtClean="0">
              <a:solidFill>
                <a:srgbClr val="7030A0"/>
              </a:solidFill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-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xAVX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        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(Enables AVX)</a:t>
            </a:r>
            <a:endParaRPr lang="en-US" sz="2000" dirty="0" smtClean="0"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-</a:t>
            </a:r>
            <a:r>
              <a:rPr lang="en-US" sz="20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mkl</a:t>
            </a: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         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(Enables MKL)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-Qvec_report1 </a:t>
            </a:r>
            <a:r>
              <a:rPr lang="en-US" sz="2000" dirty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(Report successfully </a:t>
            </a:r>
            <a:r>
              <a:rPr lang="en-US" sz="2000" dirty="0" err="1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vectorized</a:t>
            </a:r>
            <a:r>
              <a:rPr lang="en-US" sz="2000" dirty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</a:t>
            </a:r>
            <a:r>
              <a:rPr lang="en-US" sz="2000" dirty="0" smtClean="0"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code)</a:t>
            </a:r>
            <a:endParaRPr lang="en-US" sz="2000" dirty="0">
              <a:latin typeface="Fixedsys Excelsior 2.00" panose="020B0604030504040204" pitchFamily="34" charset="0"/>
              <a:ea typeface="Fixedsys Excelsior 2.00" panose="020B0604030504040204" pitchFamily="34" charset="0"/>
              <a:cs typeface="Fixedsys Excelsior 2.00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828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Hardware: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Move to Intel </a:t>
            </a:r>
            <a:r>
              <a:rPr lang="en-US" sz="2400" dirty="0" err="1" smtClean="0"/>
              <a:t>SandyBridge</a:t>
            </a:r>
            <a:r>
              <a:rPr lang="en-US" sz="2400" dirty="0" smtClean="0"/>
              <a:t> / </a:t>
            </a:r>
            <a:r>
              <a:rPr lang="en-US" sz="2400" dirty="0" err="1" smtClean="0"/>
              <a:t>IvyBridge</a:t>
            </a:r>
            <a:endParaRPr lang="en-US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Intel </a:t>
            </a:r>
            <a:r>
              <a:rPr lang="en-US" sz="2400" dirty="0" err="1" smtClean="0"/>
              <a:t>HyperThreading</a:t>
            </a:r>
            <a:endParaRPr lang="en-US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Aries Interconnect -- Dragonfly Topology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oftware </a:t>
            </a:r>
            <a:r>
              <a:rPr lang="en-US" sz="2400" dirty="0"/>
              <a:t>and </a:t>
            </a:r>
            <a:r>
              <a:rPr lang="en-US" sz="2400" dirty="0" smtClean="0"/>
              <a:t>environment: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Intel MKL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Intel Compiler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XT5/XK7 to XC30 Changes: Summary</a:t>
            </a:r>
            <a:endParaRPr lang="en-US" sz="32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828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ardware changes: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CPU: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Move from AMD Istanbul/</a:t>
            </a:r>
            <a:r>
              <a:rPr lang="en-US" sz="2400" dirty="0" err="1" smtClean="0"/>
              <a:t>Interlagos</a:t>
            </a:r>
            <a:r>
              <a:rPr lang="en-US" sz="2400" dirty="0" smtClean="0"/>
              <a:t> to Intel SNB/IVB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AMD’s CMT versus Intel’s </a:t>
            </a:r>
            <a:r>
              <a:rPr lang="en-US" sz="2400" dirty="0" err="1" smtClean="0"/>
              <a:t>HyperThreading</a:t>
            </a:r>
            <a:endParaRPr lang="en-US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Interconnect: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XT5’s SeaStar2+ or XE/XK7’s Gemini -&gt; XC30’s 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oftware </a:t>
            </a:r>
            <a:r>
              <a:rPr lang="en-US" sz="2400" dirty="0"/>
              <a:t>and environment is very </a:t>
            </a:r>
            <a:r>
              <a:rPr lang="en-US" sz="2400" dirty="0" smtClean="0"/>
              <a:t>similar -- some changes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XT5/XK7 to XC30 Changes: Overview</a:t>
            </a:r>
            <a:endParaRPr lang="en-US" sz="32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1905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AMD </a:t>
            </a:r>
            <a:r>
              <a:rPr lang="en-US" sz="2400" dirty="0" err="1" smtClean="0"/>
              <a:t>Interlagos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XT5/XK7 AMD CPU Overview</a:t>
            </a:r>
            <a:endParaRPr lang="en-US" sz="32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www.amd.com/PublishingImages/Public/Graphic_ChartsDiagrams/375WGIF/294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28900"/>
            <a:ext cx="35814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9200" y="1905000"/>
            <a:ext cx="23622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AMD Istanbul</a:t>
            </a:r>
          </a:p>
        </p:txBody>
      </p:sp>
      <p:pic>
        <p:nvPicPr>
          <p:cNvPr id="1027" name="Picture 3" descr="C:\Users\avose\AppData\Local\Temp\bulldozer-isscc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1051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6019800"/>
            <a:ext cx="8953499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(images: amd.com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501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16396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Intel Sandy Bridge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C30 Intel CPU Overview</a:t>
            </a:r>
            <a:endParaRPr lang="en-US" sz="32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://software.intel.com/sites/default/files/xeon-processor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55868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6200" y="6019800"/>
            <a:ext cx="89534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(image: intel.com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0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AMD and Intel CPU Quick Comparison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63587"/>
              </p:ext>
            </p:extLst>
          </p:nvPr>
        </p:nvGraphicFramePr>
        <p:xfrm>
          <a:off x="1691640" y="2402840"/>
          <a:ext cx="58521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AMD</a:t>
                      </a:r>
                      <a:r>
                        <a:rPr lang="en-US" baseline="0" dirty="0" smtClean="0"/>
                        <a:t> Istanbul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AMD </a:t>
                      </a:r>
                      <a:r>
                        <a:rPr lang="en-US" dirty="0" err="1" smtClean="0"/>
                        <a:t>Interlagos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 </a:t>
                      </a:r>
                      <a:r>
                        <a:rPr lang="en-US" dirty="0" err="1" smtClean="0"/>
                        <a:t>SandyBridge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Kraken (XT5)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Titan (XK7)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Eos (XC30)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Socket/Node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FPU/Socket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INT/Socket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Threads/Core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r>
                        <a:rPr lang="en-US" baseline="0" dirty="0" smtClean="0"/>
                        <a:t> FP/FPU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/clock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/clock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47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828800"/>
            <a:ext cx="8229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Intel’s HT versus AMD’s CMT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AMD CPU module contains 2 integer cores sharing an FPU: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Shared FPU </a:t>
            </a:r>
            <a:r>
              <a:rPr lang="en-US" sz="2400" dirty="0"/>
              <a:t>(</a:t>
            </a:r>
            <a:r>
              <a:rPr lang="en-US" sz="2400" dirty="0" smtClean="0"/>
              <a:t>default) by running with 16 threads/CPU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edicated FPU per thread by running 8 threads/CPU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Intel CPU can run 2 threads per core with “</a:t>
            </a:r>
            <a:r>
              <a:rPr lang="en-US" sz="2400" dirty="0" err="1" smtClean="0"/>
              <a:t>HyperThreading</a:t>
            </a:r>
            <a:r>
              <a:rPr lang="en-US" sz="2400" dirty="0" smtClean="0"/>
              <a:t>”: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aprun</a:t>
            </a:r>
            <a:r>
              <a:rPr lang="en-US" sz="24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-j 2 </a:t>
            </a:r>
            <a:r>
              <a:rPr lang="en-US" sz="2400" dirty="0" smtClean="0"/>
              <a:t>-&gt; Two ranks per core (“</a:t>
            </a:r>
            <a:r>
              <a:rPr lang="en-US" sz="2400" dirty="0" err="1" smtClean="0"/>
              <a:t>DualStream</a:t>
            </a:r>
            <a:r>
              <a:rPr lang="en-US" sz="2400" dirty="0" smtClean="0"/>
              <a:t>”)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aprun</a:t>
            </a:r>
            <a:r>
              <a:rPr lang="en-US" sz="2400" dirty="0" smtClean="0">
                <a:solidFill>
                  <a:srgbClr val="7030A0"/>
                </a:solidFill>
                <a:latin typeface="Fixedsys Excelsior 2.00" panose="020B0604030504040204" pitchFamily="34" charset="0"/>
                <a:ea typeface="Fixedsys Excelsior 2.00" panose="020B0604030504040204" pitchFamily="34" charset="0"/>
                <a:cs typeface="Fixedsys Excelsior 2.00" panose="020B0604030504040204" pitchFamily="34" charset="0"/>
              </a:rPr>
              <a:t> -j 1 </a:t>
            </a:r>
            <a:r>
              <a:rPr lang="en-US" sz="2400" dirty="0" smtClean="0"/>
              <a:t>-&gt; One rank per core (“</a:t>
            </a:r>
            <a:r>
              <a:rPr lang="en-US" sz="2400" dirty="0" err="1" smtClean="0"/>
              <a:t>SingleStream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(default: -j 1)</a:t>
            </a:r>
          </a:p>
        </p:txBody>
      </p:sp>
    </p:spTree>
    <p:extLst>
      <p:ext uri="{BB962C8B-B14F-4D97-AF65-F5344CB8AC3E}">
        <p14:creationId xmlns:p14="http://schemas.microsoft.com/office/powerpoint/2010/main" val="394156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XC30 Aries Interconnect: Nodes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08296"/>
            <a:ext cx="6934200" cy="41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5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XC30 Aries Interconnect: Rank 1 &amp; 2 Networks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8229600" cy="46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2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cray\depts\Marketing\Cray Logos\Cray Logos\cray_logo_registered_tagline_294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66900" cy="3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92606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XC30 </a:t>
            </a:r>
            <a:r>
              <a:rPr lang="en-US" sz="3200" b="1" dirty="0"/>
              <a:t>Aries Interconnect: Rank </a:t>
            </a:r>
            <a:r>
              <a:rPr lang="en-US" sz="3200" b="1" dirty="0" smtClean="0"/>
              <a:t>3 Network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91A-DCF2-4199-8440-C445B1E47EC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425702" cy="2015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2877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Each two-cabinet group is connected to all others optically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Similar to other levels, packets travel via intermediate hops</a:t>
            </a:r>
          </a:p>
        </p:txBody>
      </p:sp>
    </p:spTree>
    <p:extLst>
      <p:ext uri="{BB962C8B-B14F-4D97-AF65-F5344CB8AC3E}">
        <p14:creationId xmlns:p14="http://schemas.microsoft.com/office/powerpoint/2010/main" val="15001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527</Words>
  <Application>Microsoft Macintosh PowerPoint</Application>
  <PresentationFormat>On-screen Show (4:3)</PresentationFormat>
  <Paragraphs>107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the XC30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TACOMA</dc:title>
  <dc:creator>Aaron Vose</dc:creator>
  <cp:lastModifiedBy>sme356 sme356</cp:lastModifiedBy>
  <cp:revision>119</cp:revision>
  <dcterms:created xsi:type="dcterms:W3CDTF">2013-10-09T13:59:49Z</dcterms:created>
  <dcterms:modified xsi:type="dcterms:W3CDTF">2013-10-17T14:58:13Z</dcterms:modified>
</cp:coreProperties>
</file>