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8"/>
  </p:notesMasterIdLst>
  <p:handoutMasterIdLst>
    <p:handoutMasterId r:id="rId9"/>
  </p:handoutMasterIdLst>
  <p:sldIdLst>
    <p:sldId id="297" r:id="rId5"/>
    <p:sldId id="298" r:id="rId6"/>
    <p:sldId id="300" r:id="rId7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6">
          <p15:clr>
            <a:srgbClr val="A4A3A4"/>
          </p15:clr>
        </p15:guide>
        <p15:guide id="2" orient="horz" pos="3889">
          <p15:clr>
            <a:srgbClr val="A4A3A4"/>
          </p15:clr>
        </p15:guide>
        <p15:guide id="3" orient="horz" pos="2381">
          <p15:clr>
            <a:srgbClr val="A4A3A4"/>
          </p15:clr>
        </p15:guide>
        <p15:guide id="4" orient="horz" pos="1622">
          <p15:clr>
            <a:srgbClr val="A4A3A4"/>
          </p15:clr>
        </p15:guide>
        <p15:guide id="5" orient="horz" pos="3138">
          <p15:clr>
            <a:srgbClr val="A4A3A4"/>
          </p15:clr>
        </p15:guide>
        <p15:guide id="6" pos="2880">
          <p15:clr>
            <a:srgbClr val="A4A3A4"/>
          </p15:clr>
        </p15:guide>
        <p15:guide id="7" pos="287">
          <p15:clr>
            <a:srgbClr val="A4A3A4"/>
          </p15:clr>
        </p15:guide>
        <p15:guide id="8" pos="5473">
          <p15:clr>
            <a:srgbClr val="A4A3A4"/>
          </p15:clr>
        </p15:guide>
        <p15:guide id="9" pos="1586">
          <p15:clr>
            <a:srgbClr val="A4A3A4"/>
          </p15:clr>
        </p15:guide>
        <p15:guide id="10" pos="41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57500"/>
    <a:srgbClr val="7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1" autoAdjust="0"/>
    <p:restoredTop sz="89876" autoAdjust="0"/>
  </p:normalViewPr>
  <p:slideViewPr>
    <p:cSldViewPr snapToGrid="0">
      <p:cViewPr varScale="1">
        <p:scale>
          <a:sx n="84" d="100"/>
          <a:sy n="84" d="100"/>
        </p:scale>
        <p:origin x="-1056" y="312"/>
      </p:cViewPr>
      <p:guideLst>
        <p:guide orient="horz" pos="866"/>
        <p:guide orient="horz" pos="3889"/>
        <p:guide orient="horz" pos="2381"/>
        <p:guide orient="horz" pos="1622"/>
        <p:guide orient="horz" pos="3138"/>
        <p:guide pos="2880"/>
        <p:guide pos="287"/>
        <p:guide pos="5473"/>
        <p:guide pos="1586"/>
        <p:guide pos="4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8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0F0A31A-19FD-E948-84FE-618494EECCDF}" type="datetimeFigureOut">
              <a:rPr lang="en-US" smtClean="0"/>
              <a:pPr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07CE1B3-C980-6846-8849-6B0FF407A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44DB9A1-F6A1-9D40-82E7-3633A601FD23}" type="datetimeFigureOut">
              <a:rPr lang="en-US" smtClean="0"/>
              <a:pPr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4F5324A-0D9B-9A43-AE72-6DBF24439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628782"/>
            <a:ext cx="9144000" cy="1600438"/>
          </a:xfrm>
          <a:noFill/>
          <a:ln w="25400">
            <a:noFill/>
          </a:ln>
          <a:effectLst/>
        </p:spPr>
        <p:txBody>
          <a:bodyPr lIns="457200" tIns="457200" rIns="457200" bIns="457200" anchor="ctr">
            <a:sp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457200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 </a:t>
            </a:r>
            <a:r>
              <a:rPr lang="en-US" dirty="0" err="1" smtClean="0"/>
              <a:t>Name(S</a:t>
            </a:r>
            <a:r>
              <a:rPr lang="en-US" dirty="0" smtClean="0"/>
              <a:t>)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72722D68-B255-A94C-A3CB-3E687CBC89EF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5257800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presenter organization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540477"/>
            <a:ext cx="8229600" cy="228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presentation event or location</a:t>
            </a:r>
          </a:p>
        </p:txBody>
      </p:sp>
    </p:spTree>
    <p:extLst>
      <p:ext uri="{BB962C8B-B14F-4D97-AF65-F5344CB8AC3E}">
        <p14:creationId xmlns:p14="http://schemas.microsoft.com/office/powerpoint/2010/main" val="316991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6B83080-A0DC-A846-88CA-CAA893C02D37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797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CCEC056-3BC1-D941-A53E-3A2C2BC72558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828797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8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CB5865-558E-8649-88A9-CBCFE3470DB8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2516451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800600" y="2516454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4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34290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08459BF-80C7-FA41-AED7-562070351A38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Color Background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C9B1E557-D2DE-C740-9A28-CB1872EDE0F8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2296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D11E647B-2526-554A-8D8B-54D170A77B52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5516A233-C441-7B49-8728-983BDB24CC5F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800600" y="1369118"/>
            <a:ext cx="3886200" cy="4800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715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9ADF8008-A3A8-D94F-BA03-3F18FE570F74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2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57200" y="2059241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800600" y="2056763"/>
            <a:ext cx="3886200" cy="41148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8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+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8229600" cy="3886200"/>
          </a:xfr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486400"/>
            <a:ext cx="8229600" cy="685800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AB913CE7-CFD7-D244-9CF5-91B28CB73AAE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7552"/>
            <a:ext cx="9144000" cy="5870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621792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3613C8CB-43D8-CE4B-9FBA-0A4A4D7DDC27}" type="datetime4">
              <a:rPr lang="en-US" smtClean="0"/>
              <a:t>January 18, 2017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 anchorCtr="0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295A8C86-62E8-7241-8327-8973F14C6094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800600" y="1828800"/>
            <a:ext cx="3886200" cy="43434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+ 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371600"/>
            <a:ext cx="9144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1005840"/>
          </a:xfrm>
        </p:spPr>
        <p:txBody>
          <a:bodyPr lIns="0" tIns="0" rIns="0" bIns="0" anchor="t">
            <a:spAutoFit/>
          </a:bodyPr>
          <a:lstStyle>
            <a:lvl1pPr algn="l">
              <a:defRPr sz="2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828799"/>
            <a:ext cx="3886200" cy="640080"/>
          </a:xfrm>
        </p:spPr>
        <p:txBody>
          <a:bodyPr lIns="0" tIns="0" rIns="0" bIns="0" anchor="t">
            <a:sp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BC5D5528-8E4A-A64F-9E68-AD02791E3931}" type="datetime4">
              <a:rPr lang="en-US" smtClean="0"/>
              <a:t>January 18, 2017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lIns="0" tIns="0" rIns="0" bIns="0"/>
          <a:lstStyle>
            <a:lvl1pPr>
              <a:defRPr sz="900"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57200" y="2514600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4800600" y="2512122"/>
            <a:ext cx="3886200" cy="3657600"/>
          </a:xfrm>
        </p:spPr>
        <p:txBody>
          <a:bodyPr lIns="0" tIns="0" rIns="0" bIns="0">
            <a:sp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800"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4"/>
              </a:buBlip>
              <a:defRPr sz="1600">
                <a:latin typeface="Arial"/>
                <a:cs typeface="Arial"/>
              </a:defRPr>
            </a:lvl3pPr>
            <a:lvl4pPr marL="1600200" indent="-228600">
              <a:buSzPct val="100000"/>
              <a:buFontTx/>
              <a:buBlip>
                <a:blip r:embed="rId5"/>
              </a:buBlip>
              <a:defRPr sz="1400">
                <a:latin typeface="Arial"/>
                <a:cs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7" Type="http://schemas.openxmlformats.org/officeDocument/2006/relationships/image" Target="../media/image2.emf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ilver_PowerPoint_Background_08-19-201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0482" y="128766"/>
            <a:ext cx="1444752" cy="7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21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5" Type="http://schemas.microsoft.com/office/2007/relationships/hdphoto" Target="../media/hdphoto2.wdp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 smtClean="0"/>
              <a:t>BIFROST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702" y="1172952"/>
            <a:ext cx="4483297" cy="2726900"/>
          </a:xfrm>
        </p:spPr>
        <p:txBody>
          <a:bodyPr/>
          <a:lstStyle/>
          <a:p>
            <a:r>
              <a:rPr lang="en-US" sz="1400" dirty="0" smtClean="0"/>
              <a:t>Project Technical Goals</a:t>
            </a:r>
          </a:p>
          <a:p>
            <a:pPr lvl="1"/>
            <a:r>
              <a:rPr lang="en-US" sz="1200" dirty="0" smtClean="0"/>
              <a:t>BIFROST is a new theory focused project that integrates </a:t>
            </a:r>
            <a:r>
              <a:rPr lang="en-US" sz="1200" b="1" i="1" dirty="0" smtClean="0"/>
              <a:t>Game Theory</a:t>
            </a:r>
            <a:r>
              <a:rPr lang="en-US" sz="1200" dirty="0" smtClean="0"/>
              <a:t> and </a:t>
            </a:r>
            <a:r>
              <a:rPr lang="en-US" sz="1200" b="1" i="1" dirty="0" smtClean="0"/>
              <a:t>Machine Learning </a:t>
            </a:r>
            <a:r>
              <a:rPr lang="en-US" sz="1200" dirty="0" smtClean="0"/>
              <a:t>to optimize performance in streaming systems</a:t>
            </a:r>
          </a:p>
          <a:p>
            <a:pPr lvl="1"/>
            <a:r>
              <a:rPr lang="en-US" sz="1200" dirty="0" smtClean="0"/>
              <a:t>BIFROST supports the Electron Microscopy use-case by providing metrics that can ensure human tasks and learning activities are performed optimally based on limited resources (e.g., time, memory, compute resources, etc.)</a:t>
            </a:r>
          </a:p>
          <a:p>
            <a:pPr lvl="1"/>
            <a:r>
              <a:rPr lang="en-US" sz="1200" dirty="0" smtClean="0"/>
              <a:t>BIFROST supports </a:t>
            </a:r>
            <a:r>
              <a:rPr lang="en-US" sz="1200" dirty="0"/>
              <a:t>two fundamental objectives: the development of a mathematical foundation that can map irrational systems to rational systems; and, the application of this methodology to </a:t>
            </a:r>
            <a:r>
              <a:rPr lang="en-US" sz="1200" dirty="0" smtClean="0"/>
              <a:t>streaming </a:t>
            </a:r>
            <a:r>
              <a:rPr lang="en-US" sz="1200" dirty="0"/>
              <a:t>system to demonstrate the methodology’s benefits </a:t>
            </a:r>
            <a:endParaRPr lang="en-US" sz="12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326995"/>
            <a:ext cx="0" cy="50293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8420" y="3880624"/>
            <a:ext cx="875370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18239" y="4094682"/>
            <a:ext cx="3925229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Guiding Science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best methods for ensuring optimal performance between humans and machines in streaming systems?</a:t>
            </a:r>
          </a:p>
          <a:p>
            <a:pPr marL="0" indent="0">
              <a:buNone/>
            </a:pPr>
            <a:endParaRPr lang="en-US" sz="1400" b="1" dirty="0" smtClean="0"/>
          </a:p>
          <a:p>
            <a:r>
              <a:rPr lang="en-US" sz="1400" b="1" dirty="0" smtClean="0"/>
              <a:t>Project Objective 1:</a:t>
            </a:r>
            <a:r>
              <a:rPr lang="en-US" sz="1400" dirty="0" smtClean="0"/>
              <a:t> Develop </a:t>
            </a:r>
            <a:r>
              <a:rPr lang="en-US" sz="1400" dirty="0"/>
              <a:t>a </a:t>
            </a:r>
            <a:r>
              <a:rPr lang="en-US" sz="1400" dirty="0" smtClean="0"/>
              <a:t>mathematical foundation </a:t>
            </a:r>
            <a:r>
              <a:rPr lang="en-US" sz="1400" dirty="0"/>
              <a:t>to </a:t>
            </a:r>
            <a:r>
              <a:rPr lang="en-US" sz="1400" dirty="0" smtClean="0"/>
              <a:t>bridge between irrational </a:t>
            </a:r>
            <a:r>
              <a:rPr lang="en-US" sz="1400" dirty="0"/>
              <a:t>and </a:t>
            </a:r>
            <a:r>
              <a:rPr lang="en-US" sz="1400" dirty="0" smtClean="0"/>
              <a:t>rational gaming systems</a:t>
            </a:r>
          </a:p>
          <a:p>
            <a:r>
              <a:rPr lang="en-US" sz="1400" b="1" dirty="0" smtClean="0"/>
              <a:t>Project Objective </a:t>
            </a:r>
            <a:r>
              <a:rPr lang="en-US" sz="1400" b="1" dirty="0"/>
              <a:t>2:</a:t>
            </a:r>
            <a:r>
              <a:rPr lang="en-US" sz="1400" dirty="0"/>
              <a:t> Demonstrate Benefits of Methodology for Electron Microscopy</a:t>
            </a:r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89449" y="3986844"/>
            <a:ext cx="4142678" cy="2751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End </a:t>
            </a:r>
            <a:r>
              <a:rPr lang="en-US" sz="1200" b="1" dirty="0"/>
              <a:t>of </a:t>
            </a:r>
            <a:r>
              <a:rPr lang="en-US" sz="1200" b="1" dirty="0" smtClean="0"/>
              <a:t>Q2/FY16</a:t>
            </a:r>
            <a:endParaRPr lang="en-US" sz="1200" dirty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1: Background Research </a:t>
            </a:r>
            <a:endParaRPr lang="en-US" sz="1000" dirty="0" smtClean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2.a: Complete first stage of BIFROST code to adapt to unknown decisions </a:t>
            </a:r>
            <a:endParaRPr lang="en-US" sz="1000" dirty="0" smtClean="0"/>
          </a:p>
          <a:p>
            <a:pPr lvl="1"/>
            <a:r>
              <a:rPr lang="en-US" sz="1000" dirty="0"/>
              <a:t>T</a:t>
            </a:r>
            <a:r>
              <a:rPr lang="en-US" sz="1000" dirty="0" smtClean="0"/>
              <a:t>ask </a:t>
            </a:r>
            <a:r>
              <a:rPr lang="en-US" sz="1000" dirty="0"/>
              <a:t>3: </a:t>
            </a:r>
            <a:r>
              <a:rPr lang="en-US" sz="1000" dirty="0" smtClean="0"/>
              <a:t>Updates to AIM lexicon completed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4: </a:t>
            </a:r>
            <a:r>
              <a:rPr lang="en-US" sz="1000" dirty="0" smtClean="0"/>
              <a:t>BIFROST </a:t>
            </a:r>
            <a:r>
              <a:rPr lang="en-US" sz="1000" dirty="0"/>
              <a:t>integration into JEOL EM</a:t>
            </a:r>
          </a:p>
          <a:p>
            <a:r>
              <a:rPr lang="en-US" sz="1200" b="1" dirty="0" smtClean="0"/>
              <a:t>End </a:t>
            </a:r>
            <a:r>
              <a:rPr lang="en-US" sz="1200" b="1" dirty="0"/>
              <a:t>of </a:t>
            </a:r>
            <a:r>
              <a:rPr lang="en-US" sz="1200" b="1" dirty="0" smtClean="0"/>
              <a:t>Q3/FY16</a:t>
            </a:r>
            <a:endParaRPr lang="en-US" sz="1200" dirty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2b: Complete first stage of BIFROST code to adapt to unknown states and </a:t>
            </a:r>
            <a:r>
              <a:rPr lang="en-US" sz="1000" dirty="0" smtClean="0"/>
              <a:t>consequences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2c: Complete first stage of BIFROST code to adapt to unknown </a:t>
            </a:r>
            <a:r>
              <a:rPr lang="en-US" sz="1000" dirty="0" smtClean="0"/>
              <a:t>probability distributions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5: Demonstrate BIFROST on offline JEOL EM </a:t>
            </a:r>
            <a:r>
              <a:rPr lang="en-US" sz="1000" dirty="0" smtClean="0"/>
              <a:t>data</a:t>
            </a:r>
            <a:r>
              <a:rPr lang="en-US" sz="1000" dirty="0"/>
              <a:t> </a:t>
            </a:r>
            <a:endParaRPr lang="en-US" sz="1000" dirty="0" smtClean="0"/>
          </a:p>
          <a:p>
            <a:r>
              <a:rPr lang="en-US" sz="1200" b="1" dirty="0" smtClean="0"/>
              <a:t>End </a:t>
            </a:r>
            <a:r>
              <a:rPr lang="en-US" sz="1200" b="1" dirty="0"/>
              <a:t>of </a:t>
            </a:r>
            <a:r>
              <a:rPr lang="en-US" sz="1200" b="1" dirty="0" smtClean="0"/>
              <a:t>Q4/FY16</a:t>
            </a:r>
            <a:endParaRPr lang="en-US" sz="1200" dirty="0"/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6: Demonstrate BIFROST on JEOL </a:t>
            </a:r>
            <a:r>
              <a:rPr lang="en-US" sz="1000" dirty="0" smtClean="0"/>
              <a:t>EM</a:t>
            </a:r>
          </a:p>
          <a:p>
            <a:pPr lvl="1"/>
            <a:r>
              <a:rPr lang="en-US" sz="1000" dirty="0" smtClean="0"/>
              <a:t>Task </a:t>
            </a:r>
            <a:r>
              <a:rPr lang="en-US" sz="1000" dirty="0"/>
              <a:t>7: Papers published (survey and technical) </a:t>
            </a:r>
            <a:endParaRPr lang="en-US" sz="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4875" y="1794531"/>
            <a:ext cx="105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[Graphic]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8254" t="10435"/>
          <a:stretch/>
        </p:blipFill>
        <p:spPr>
          <a:xfrm>
            <a:off x="11980" y="982497"/>
            <a:ext cx="4552532" cy="2875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10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14"/>
            <a:ext cx="6629400" cy="384721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ilestones and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6"/>
            <a:ext cx="8444198" cy="4567404"/>
          </a:xfrm>
        </p:spPr>
        <p:txBody>
          <a:bodyPr/>
          <a:lstStyle/>
          <a:p>
            <a:r>
              <a:rPr lang="en-US" sz="1800" b="1" dirty="0" smtClean="0"/>
              <a:t>Accomplishments by Q2/FY16 - </a:t>
            </a:r>
            <a:r>
              <a:rPr lang="en-US" sz="1800" dirty="0" smtClean="0"/>
              <a:t>The </a:t>
            </a:r>
            <a:r>
              <a:rPr lang="en-US" sz="1800" dirty="0"/>
              <a:t>BIFROST framework will address three common violations for bounded rationality that prevent a system from reaching an optimal equilibrium.  Working with simple 2 and 3 player games, we build our framework to address the following violations</a:t>
            </a:r>
            <a:r>
              <a:rPr lang="en-US" sz="1800" dirty="0" smtClean="0"/>
              <a:t>.</a:t>
            </a:r>
            <a:endParaRPr lang="en-US" dirty="0"/>
          </a:p>
          <a:p>
            <a:pPr lvl="1"/>
            <a:r>
              <a:rPr lang="en-US" sz="1600" b="1" dirty="0"/>
              <a:t>Case 1:</a:t>
            </a:r>
            <a:r>
              <a:rPr lang="en-US" sz="1600" dirty="0"/>
              <a:t> The decision set of one or more players is unknown. For example, player 1 and 2 may be operating in a fully rational manner, but player 3 may have a strategy </a:t>
            </a:r>
            <a:r>
              <a:rPr lang="en-US" sz="1600" dirty="0" smtClean="0"/>
              <a:t>that </a:t>
            </a:r>
            <a:r>
              <a:rPr lang="en-US" sz="1600" dirty="0"/>
              <a:t>is unknown to players 1 and 2. </a:t>
            </a:r>
            <a:endParaRPr lang="en-US" sz="2000" dirty="0"/>
          </a:p>
          <a:p>
            <a:pPr lvl="1"/>
            <a:r>
              <a:rPr lang="en-US" sz="1600" b="1" dirty="0"/>
              <a:t>Case 2:</a:t>
            </a:r>
            <a:r>
              <a:rPr lang="en-US" sz="1600" dirty="0"/>
              <a:t> The probability distribution </a:t>
            </a:r>
            <a:r>
              <a:rPr lang="en-US" sz="1600" dirty="0" smtClean="0"/>
              <a:t>for certain strategies is </a:t>
            </a:r>
            <a:r>
              <a:rPr lang="en-US" sz="1600" dirty="0"/>
              <a:t>unknown. For example, in a two player game of dice, player two may have loaded dice such that the probability of states occurring is not 1/6.</a:t>
            </a:r>
            <a:endParaRPr lang="en-US" sz="2000" dirty="0"/>
          </a:p>
          <a:p>
            <a:pPr lvl="1"/>
            <a:r>
              <a:rPr lang="en-US" sz="1600" b="1" dirty="0"/>
              <a:t>Case 3:</a:t>
            </a:r>
            <a:r>
              <a:rPr lang="en-US" sz="1600" dirty="0"/>
              <a:t> The states </a:t>
            </a:r>
            <a:r>
              <a:rPr lang="en-US" sz="1600" dirty="0" smtClean="0"/>
              <a:t>and consequences of </a:t>
            </a:r>
            <a:r>
              <a:rPr lang="en-US" sz="1600" dirty="0"/>
              <a:t>a given decision </a:t>
            </a:r>
            <a:r>
              <a:rPr lang="en-US" sz="1600" dirty="0" smtClean="0"/>
              <a:t>are incomplete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800" b="1" dirty="0" smtClean="0"/>
              <a:t>Professional Community and Business Development</a:t>
            </a:r>
          </a:p>
          <a:p>
            <a:pPr lvl="1"/>
            <a:r>
              <a:rPr lang="en-US" sz="1600" dirty="0" smtClean="0"/>
              <a:t>Publication planned for summer FY16</a:t>
            </a:r>
          </a:p>
          <a:p>
            <a:pPr lvl="1"/>
            <a:r>
              <a:rPr lang="en-US" sz="1600" dirty="0" smtClean="0"/>
              <a:t>NSIP intern planned for summer FY16</a:t>
            </a:r>
          </a:p>
          <a:p>
            <a:pPr lvl="1"/>
            <a:r>
              <a:rPr lang="en-US" sz="1600" dirty="0" smtClean="0"/>
              <a:t>Collaborations: Assistant Professor Jordan </a:t>
            </a:r>
            <a:r>
              <a:rPr lang="en-US" sz="1600" dirty="0" err="1" smtClean="0"/>
              <a:t>Crouser</a:t>
            </a:r>
            <a:r>
              <a:rPr lang="en-US" sz="1600" dirty="0" smtClean="0"/>
              <a:t> (subcontract)</a:t>
            </a:r>
          </a:p>
          <a:p>
            <a:pPr lvl="1"/>
            <a:r>
              <a:rPr lang="en-US" sz="1600" dirty="0" smtClean="0"/>
              <a:t>DHS proposal in preparation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22D57-58D6-9447-A6D5-A97F6C35A8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trans="46000" intensity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976923"/>
            <a:ext cx="9169625" cy="5881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9213" y="3831407"/>
            <a:ext cx="82304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Bounded Informational Framework</a:t>
            </a:r>
          </a:p>
          <a:p>
            <a:pPr algn="ctr"/>
            <a:r>
              <a:rPr lang="en-US" sz="40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to </a:t>
            </a:r>
            <a:r>
              <a:rPr lang="en-US" sz="4000" b="1" dirty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Optimize </a:t>
            </a:r>
            <a:r>
              <a:rPr lang="en-US" sz="4000" b="1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Streaming </a:t>
            </a:r>
            <a:r>
              <a:rPr lang="en-US" sz="4000" b="1" dirty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Systems</a:t>
            </a:r>
          </a:p>
        </p:txBody>
      </p:sp>
      <p:sp>
        <p:nvSpPr>
          <p:cNvPr id="16" name="Rectangle 15"/>
          <p:cNvSpPr/>
          <p:nvPr/>
        </p:nvSpPr>
        <p:spPr>
          <a:xfrm flipV="1">
            <a:off x="0" y="2352896"/>
            <a:ext cx="4480650" cy="45051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9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26335" y="1563719"/>
            <a:ext cx="53362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BIFROST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55" b="96497" l="9958" r="8983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104605"/>
            <a:ext cx="1317838" cy="1753395"/>
          </a:xfrm>
          <a:prstGeom prst="rect">
            <a:avLst/>
          </a:prstGeom>
          <a:effectLst>
            <a:glow rad="838200">
              <a:schemeClr val="bg1">
                <a:alpha val="46000"/>
              </a:schemeClr>
            </a:glow>
          </a:effectLst>
        </p:spPr>
      </p:pic>
      <p:sp>
        <p:nvSpPr>
          <p:cNvPr id="18" name="Rectangle 17"/>
          <p:cNvSpPr/>
          <p:nvPr/>
        </p:nvSpPr>
        <p:spPr>
          <a:xfrm flipH="1" flipV="1">
            <a:off x="4663350" y="2366330"/>
            <a:ext cx="4480650" cy="45051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9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alphaModFix amt="34000"/>
          </a:blip>
          <a:stretch>
            <a:fillRect/>
          </a:stretch>
        </p:blipFill>
        <p:spPr>
          <a:xfrm>
            <a:off x="7447904" y="5161904"/>
            <a:ext cx="1696096" cy="16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4626"/>
      </p:ext>
    </p:extLst>
  </p:cSld>
  <p:clrMapOvr>
    <a:masterClrMapping/>
  </p:clrMapOvr>
</p:sld>
</file>

<file path=ppt/theme/theme1.xml><?xml version="1.0" encoding="utf-8"?>
<a:theme xmlns:a="http://schemas.openxmlformats.org/drawingml/2006/main" name="PNNL Sil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6DC71061A6D498A90BEE78771A8C5" ma:contentTypeVersion="0" ma:contentTypeDescription="Create a new document." ma:contentTypeScope="" ma:versionID="2e577c8ce1ad38722cd1828db8400d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2D4A4-AA26-479F-AB07-0D49711900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476B8A-ABC8-4323-B3E3-4CA0C3A9F2EC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64E77B7-33AF-4641-A5E3-3E433AF73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8104</TotalTime>
  <Words>430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PNNL Silver Theme</vt:lpstr>
      <vt:lpstr>BIFROST Overview</vt:lpstr>
      <vt:lpstr>Milestones and Accomplishments</vt:lpstr>
      <vt:lpstr>PowerPoint Presentation</vt:lpstr>
    </vt:vector>
  </TitlesOfParts>
  <Manager/>
  <Company>Pacific Northwest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Midyear</dc:title>
  <dc:subject/>
  <dc:creator>Luke Gosink</dc:creator>
  <cp:keywords/>
  <dc:description/>
  <cp:lastModifiedBy>Luke Gosink</cp:lastModifiedBy>
  <cp:revision>170</cp:revision>
  <cp:lastPrinted>2014-03-31T00:41:52Z</cp:lastPrinted>
  <dcterms:created xsi:type="dcterms:W3CDTF">2011-07-01T00:09:34Z</dcterms:created>
  <dcterms:modified xsi:type="dcterms:W3CDTF">2017-01-18T19:39:39Z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0x0101000A76DC71061A6D498A90BEE78771A8C5</vt:lpwstr>
  </property>
</Properties>
</file>