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2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25.png" ContentType="image/png"/>
  <Override PartName="/ppt/media/image19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23.jpeg" ContentType="image/jpe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78560" cy="75574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78560" cy="755748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20" y="360"/>
            <a:ext cx="10078560" cy="755748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jpeg"/><Relationship Id="rId4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000" cy="823320"/>
          </a:xfrm>
          <a:prstGeom prst="rect">
            <a:avLst/>
          </a:prstGeom>
          <a:ln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504000" y="1799640"/>
            <a:ext cx="907092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i="1" lang="en-US" sz="3600">
                <a:latin typeface="Arial"/>
              </a:rPr>
              <a:t>NavigateMe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2200">
                <a:latin typeface="Arial"/>
              </a:rPr>
              <a:t>[https://github.com/blackmahub/hs-fulda-gsd-ios-winter17-team10]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Presented By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Mahbubur Rahman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Matrikel Nr: 250154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M.Sc in Global Software Development</a:t>
            </a:r>
            <a:endParaRPr/>
          </a:p>
          <a:p>
            <a:pPr algn="ctr">
              <a:lnSpc>
                <a:spcPct val="100000"/>
              </a:lnSpc>
            </a:pPr>
            <a:r>
              <a:rPr i="1" lang="en-US" sz="2000">
                <a:solidFill>
                  <a:srgbClr val="000000"/>
                </a:solidFill>
                <a:latin typeface="Arial"/>
                <a:ea typeface="Calibri"/>
              </a:rPr>
              <a:t>Hochschule Fulda University of Applied Sciences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000" cy="82332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1851840"/>
            <a:ext cx="7552080" cy="491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000" cy="82332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504000" y="1799640"/>
            <a:ext cx="9070920" cy="438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System Overview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Demo(Prototype)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Life-cycle Overview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Architecture &amp; Codes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b="1" i="1" lang="en-US" sz="3200">
                <a:solidFill>
                  <a:srgbClr val="000000"/>
                </a:solidFill>
                <a:latin typeface="Arial"/>
                <a:ea typeface="Calibri"/>
              </a:rPr>
              <a:t>Frameworks, APIs &amp; Tools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000" cy="82332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504000" y="575640"/>
            <a:ext cx="719856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System Overview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1828800"/>
            <a:ext cx="8777520" cy="511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000" cy="823320"/>
          </a:xfrm>
          <a:prstGeom prst="rect">
            <a:avLst/>
          </a:prstGeom>
          <a:ln>
            <a:noFill/>
          </a:ln>
        </p:spPr>
      </p:pic>
      <p:sp>
        <p:nvSpPr>
          <p:cNvPr id="120" name="CustomShape 1"/>
          <p:cNvSpPr/>
          <p:nvPr/>
        </p:nvSpPr>
        <p:spPr>
          <a:xfrm>
            <a:off x="504000" y="575640"/>
            <a:ext cx="719856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Demo(Prototype)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000" cy="82332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504000" y="575640"/>
            <a:ext cx="719856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Life-cycle Overview</a:t>
            </a:r>
            <a:endParaRPr/>
          </a:p>
        </p:txBody>
      </p:sp>
      <p:pic>
        <p:nvPicPr>
          <p:cNvPr id="12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1887480"/>
            <a:ext cx="8686080" cy="4969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4320" y="548640"/>
            <a:ext cx="8867880" cy="821160"/>
          </a:xfrm>
          <a:prstGeom prst="rect">
            <a:avLst/>
          </a:prstGeom>
          <a:ln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504000" y="575640"/>
            <a:ext cx="719856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Architecture &amp; Codes</a:t>
            </a:r>
            <a:endParaRPr/>
          </a:p>
        </p:txBody>
      </p:sp>
      <p:pic>
        <p:nvPicPr>
          <p:cNvPr id="12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309360" y="1799280"/>
            <a:ext cx="2832840" cy="5239800"/>
          </a:xfrm>
          <a:prstGeom prst="rect">
            <a:avLst/>
          </a:prstGeom>
          <a:ln>
            <a:noFill/>
          </a:ln>
        </p:spPr>
      </p:pic>
      <p:sp>
        <p:nvSpPr>
          <p:cNvPr id="127" name="CustomShape 2"/>
          <p:cNvSpPr/>
          <p:nvPr/>
        </p:nvSpPr>
        <p:spPr>
          <a:xfrm>
            <a:off x="601920" y="1833840"/>
            <a:ext cx="5614200" cy="5205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2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8640" y="1792800"/>
            <a:ext cx="5760000" cy="5238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000" cy="82332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504000" y="575640"/>
            <a:ext cx="719856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100">
                <a:latin typeface="Arial"/>
              </a:rPr>
              <a:t>Frameworks, APIs &amp; Tools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000" y="1799640"/>
            <a:ext cx="9070920" cy="438228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CustomShape 3"/>
          <p:cNvSpPr/>
          <p:nvPr/>
        </p:nvSpPr>
        <p:spPr>
          <a:xfrm>
            <a:off x="457200" y="1920240"/>
            <a:ext cx="9142560" cy="493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133" name="Table 4"/>
          <p:cNvGraphicFramePr/>
          <p:nvPr/>
        </p:nvGraphicFramePr>
        <p:xfrm>
          <a:off x="513000" y="2011680"/>
          <a:ext cx="8813160" cy="4937400"/>
        </p:xfrm>
        <a:graphic>
          <a:graphicData uri="http://schemas.openxmlformats.org/drawingml/2006/table">
            <a:tbl>
              <a:tblPr/>
              <a:tblGrid>
                <a:gridCol w="2937240"/>
                <a:gridCol w="3344400"/>
                <a:gridCol w="2531520"/>
              </a:tblGrid>
              <a:tr h="49374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u="dbl">
                          <a:latin typeface="Arial"/>
                        </a:rPr>
                        <a:t>Frameworks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Apple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 sz="2400">
                          <a:latin typeface="Arial"/>
                        </a:rPr>
                        <a:t>Swift 4 library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 sz="2400">
                          <a:latin typeface="Arial"/>
                        </a:rPr>
                        <a:t>UIKit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 sz="2400">
                          <a:latin typeface="Arial"/>
                        </a:rPr>
                        <a:t>Foundation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 sz="2400">
                          <a:latin typeface="Arial"/>
                        </a:rPr>
                        <a:t>Core Graphics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 sz="2400">
                          <a:latin typeface="Arial"/>
                        </a:rPr>
                        <a:t>Core Image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 sz="2400">
                          <a:latin typeface="Arial"/>
                        </a:rPr>
                        <a:t>Core Location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Google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 sz="2400">
                          <a:latin typeface="Arial"/>
                        </a:rPr>
                        <a:t>Tesseract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 sz="2400">
                          <a:latin typeface="Arial"/>
                        </a:rPr>
                        <a:t>Maps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 sz="2400">
                          <a:latin typeface="Arial"/>
                        </a:rPr>
                        <a:t>Places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     </a:t>
                      </a:r>
                      <a:r>
                        <a:rPr lang="en-US" sz="2400">
                          <a:latin typeface="Arial"/>
                        </a:rPr>
                        <a:t>Place Picker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u="dbl">
                          <a:latin typeface="Arial"/>
                        </a:rPr>
                        <a:t>APIs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System2Teach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Google Directions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Google Distance Matrix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3200" u="dbl">
                          <a:latin typeface="Arial"/>
                        </a:rPr>
                        <a:t>Tools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Apple Xcode 9.2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LunaPic Online Photo Editor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Arial"/>
                        </a:rPr>
                        <a:t>Draw.io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000" cy="823320"/>
          </a:xfrm>
          <a:prstGeom prst="rect">
            <a:avLst/>
          </a:prstGeom>
          <a:ln>
            <a:noFill/>
          </a:ln>
        </p:spPr>
      </p:pic>
      <p:sp>
        <p:nvSpPr>
          <p:cNvPr id="135" name="CustomShape 1"/>
          <p:cNvSpPr/>
          <p:nvPr/>
        </p:nvSpPr>
        <p:spPr>
          <a:xfrm>
            <a:off x="504000" y="575640"/>
            <a:ext cx="7198560" cy="71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600">
                <a:latin typeface="Arial"/>
              </a:rPr>
              <a:t>References</a:t>
            </a:r>
            <a:endParaRPr/>
          </a:p>
        </p:txBody>
      </p:sp>
      <p:sp>
        <p:nvSpPr>
          <p:cNvPr id="136" name="CustomShape 2"/>
          <p:cNvSpPr/>
          <p:nvPr/>
        </p:nvSpPr>
        <p:spPr>
          <a:xfrm>
            <a:off x="504000" y="1799640"/>
            <a:ext cx="9070920" cy="438228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CustomShape 3"/>
          <p:cNvSpPr/>
          <p:nvPr/>
        </p:nvSpPr>
        <p:spPr>
          <a:xfrm>
            <a:off x="457200" y="1920240"/>
            <a:ext cx="9142560" cy="4936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endParaRPr/>
          </a:p>
          <a:p>
            <a:endParaRPr/>
          </a:p>
        </p:txBody>
      </p:sp>
      <p:sp>
        <p:nvSpPr>
          <p:cNvPr id="138" name="CustomShape 4"/>
          <p:cNvSpPr/>
          <p:nvPr/>
        </p:nvSpPr>
        <p:spPr>
          <a:xfrm>
            <a:off x="457200" y="1920240"/>
            <a:ext cx="8777160" cy="466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>
                <a:solidFill>
                  <a:srgbClr val="0000cc"/>
                </a:solidFill>
                <a:latin typeface="Arial"/>
              </a:rPr>
              <a:t>1.</a:t>
            </a:r>
            <a:r>
              <a:rPr lang="en-US">
                <a:solidFill>
                  <a:srgbClr val="0000cc"/>
                </a:solidFill>
                <a:latin typeface="Arial"/>
              </a:rPr>
              <a:t>https://developer.apple.com/documentation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9900"/>
                </a:solidFill>
                <a:latin typeface="Arial"/>
              </a:rPr>
              <a:t>2.</a:t>
            </a:r>
            <a:r>
              <a:rPr lang="en-US">
                <a:solidFill>
                  <a:srgbClr val="009900"/>
                </a:solidFill>
                <a:latin typeface="Arial"/>
              </a:rPr>
              <a:t>https://developer.apple.com/library/content/documentation/Swift/Conceptual/Swift_Programming_Language/TheBasics.html#//apple_ref/doc/uid/TP40014097-CH5-ID309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cc"/>
                </a:solidFill>
                <a:latin typeface="Arial"/>
              </a:rPr>
              <a:t>3.</a:t>
            </a:r>
            <a:r>
              <a:rPr lang="en-US">
                <a:solidFill>
                  <a:srgbClr val="0000cc"/>
                </a:solidFill>
                <a:latin typeface="Arial"/>
              </a:rPr>
              <a:t>https://developer.apple.com/library/content/documentation/GraphicsImaging/Conceptual/CoreImaging/ci_intro/ci_intro.html#//apple_ref/doc/uid/TP30001185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9900"/>
                </a:solidFill>
                <a:latin typeface="Arial"/>
              </a:rPr>
              <a:t>4.</a:t>
            </a:r>
            <a:r>
              <a:rPr lang="en-US">
                <a:solidFill>
                  <a:srgbClr val="009900"/>
                </a:solidFill>
                <a:latin typeface="Arial"/>
              </a:rPr>
              <a:t>https://developer.apple.com/library/content/documentation/GraphicsImaging/Conceptual/drawingwithquartz2d/Introduction/Introduction.html#//apple_ref/doc/uid/TP30001066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cc"/>
                </a:solidFill>
                <a:latin typeface="Arial"/>
              </a:rPr>
              <a:t>5.</a:t>
            </a:r>
            <a:r>
              <a:rPr lang="en-US">
                <a:solidFill>
                  <a:srgbClr val="0000cc"/>
                </a:solidFill>
                <a:latin typeface="Arial"/>
              </a:rPr>
              <a:t>https://developer.apple.com/library/content/documentation/UserExperience/Conceptual/LocationAwarenessPG/Introduction/Introduction.html#//apple_ref/doc/uid/TP40009497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9900"/>
                </a:solidFill>
                <a:latin typeface="Arial"/>
              </a:rPr>
              <a:t>6.</a:t>
            </a:r>
            <a:r>
              <a:rPr lang="en-US">
                <a:solidFill>
                  <a:srgbClr val="009900"/>
                </a:solidFill>
                <a:latin typeface="Arial"/>
              </a:rPr>
              <a:t>https://www.raywenderlich.com/163445/tesseract-ocr-tutorial-ios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cc"/>
                </a:solidFill>
                <a:latin typeface="Arial"/>
              </a:rPr>
              <a:t>7.</a:t>
            </a:r>
            <a:r>
              <a:rPr lang="en-US">
                <a:solidFill>
                  <a:srgbClr val="0000cc"/>
                </a:solidFill>
                <a:latin typeface="Arial"/>
              </a:rPr>
              <a:t>https://developers.google.com/places/ios-api/start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9900"/>
                </a:solidFill>
                <a:latin typeface="Arial"/>
              </a:rPr>
              <a:t>8.</a:t>
            </a:r>
            <a:r>
              <a:rPr lang="en-US">
                <a:solidFill>
                  <a:srgbClr val="009900"/>
                </a:solidFill>
                <a:latin typeface="Arial"/>
              </a:rPr>
              <a:t>https://developers.google.com/maps/documentation/directions/start</a:t>
            </a:r>
            <a:endParaRPr/>
          </a:p>
          <a:p>
            <a:pPr>
              <a:lnSpc>
                <a:spcPct val="100000"/>
              </a:lnSpc>
            </a:pPr>
            <a:r>
              <a:rPr b="1" lang="en-US">
                <a:solidFill>
                  <a:srgbClr val="0000cc"/>
                </a:solidFill>
                <a:latin typeface="Arial"/>
              </a:rPr>
              <a:t>9.</a:t>
            </a:r>
            <a:r>
              <a:rPr lang="en-US">
                <a:solidFill>
                  <a:srgbClr val="0000cc"/>
                </a:solidFill>
                <a:latin typeface="Arial"/>
              </a:rPr>
              <a:t>https://www.draw.io/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0200" y="546480"/>
            <a:ext cx="9081000" cy="8233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" y="1828800"/>
            <a:ext cx="8046000" cy="5028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