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19E9-48C9-49B4-B212-B13B0803744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3427-682C-43E0-83CF-FDB9479B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349" y="33873"/>
            <a:ext cx="6022869" cy="4039097"/>
            <a:chOff x="-725532" y="-366177"/>
            <a:chExt cx="6022869" cy="4039097"/>
          </a:xfrm>
        </p:grpSpPr>
        <p:sp>
          <p:nvSpPr>
            <p:cNvPr id="5" name="Oval 4"/>
            <p:cNvSpPr/>
            <p:nvPr/>
          </p:nvSpPr>
          <p:spPr>
            <a:xfrm>
              <a:off x="1570359" y="1542121"/>
              <a:ext cx="1988967" cy="7747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Clinical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consequences (R4)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-725532" y="2656717"/>
              <a:ext cx="1751838" cy="10162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Operational classification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statement (R6)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-503635" y="1717131"/>
              <a:ext cx="1282991" cy="568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Serious? (R5)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49238" y="277337"/>
              <a:ext cx="1631208" cy="546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Mechanism (R2)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483235" y="2776912"/>
              <a:ext cx="2175439" cy="8391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Risk modifying factors </a:t>
              </a:r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or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Patient context (R7)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75766" y="900768"/>
              <a:ext cx="2590377" cy="5635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Frequency of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harm </a:t>
              </a:r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vs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exposure (R3)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11" name="Text Box 39"/>
            <p:cNvSpPr txBox="1"/>
            <p:nvPr/>
          </p:nvSpPr>
          <p:spPr>
            <a:xfrm>
              <a:off x="4037042" y="-366177"/>
              <a:ext cx="953086" cy="90554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Value sets: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</a:t>
              </a:r>
              <a:r>
                <a:rPr lang="en-US" sz="1200" i="1" dirty="0" err="1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RxNorm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ATC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</a:t>
              </a:r>
              <a:r>
                <a:rPr lang="en-US" sz="1200" i="1" dirty="0" smtClean="0"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Other 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12" name="Text Box 41"/>
            <p:cNvSpPr txBox="1"/>
            <p:nvPr/>
          </p:nvSpPr>
          <p:spPr>
            <a:xfrm>
              <a:off x="4075429" y="1528397"/>
              <a:ext cx="1221908" cy="81757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Value sets: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</a:t>
              </a: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ICD-10-CM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SNOMED-CT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</a:t>
              </a:r>
              <a:r>
                <a:rPr lang="en-US" sz="1200" i="1" dirty="0" smtClean="0"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Other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</p:grpSp>
      <p:sp>
        <p:nvSpPr>
          <p:cNvPr id="13" name="Down Arrow 12"/>
          <p:cNvSpPr/>
          <p:nvPr/>
        </p:nvSpPr>
        <p:spPr>
          <a:xfrm rot="16200000">
            <a:off x="4458081" y="165700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4520687" y="2177098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56019" y="3285948"/>
            <a:ext cx="1973762" cy="568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Recommended action (R8)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5400000">
            <a:off x="1835969" y="2054676"/>
            <a:ext cx="203200" cy="6433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 Box 39"/>
          <p:cNvSpPr txBox="1"/>
          <p:nvPr/>
        </p:nvSpPr>
        <p:spPr>
          <a:xfrm>
            <a:off x="5366357" y="4313600"/>
            <a:ext cx="953086" cy="517802"/>
          </a:xfrm>
          <a:prstGeom prst="rect">
            <a:avLst/>
          </a:prstGeom>
          <a:solidFill>
            <a:schemeClr val="lt1"/>
          </a:solidFill>
          <a:ln w="19050">
            <a:solidFill>
              <a:prstClr val="black"/>
            </a:solidFill>
            <a:prstDash val="dash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Evidence support</a:t>
            </a:r>
            <a:r>
              <a:rPr lang="en-US" sz="1200" dirty="0" smtClean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 </a:t>
            </a:r>
            <a:endParaRPr lang="en-US" sz="1200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8" name="Text Box 39"/>
          <p:cNvSpPr txBox="1"/>
          <p:nvPr/>
        </p:nvSpPr>
        <p:spPr>
          <a:xfrm>
            <a:off x="443722" y="4505537"/>
            <a:ext cx="953086" cy="517802"/>
          </a:xfrm>
          <a:prstGeom prst="rect">
            <a:avLst/>
          </a:prstGeom>
          <a:solidFill>
            <a:schemeClr val="lt1"/>
          </a:solidFill>
          <a:ln w="19050">
            <a:solidFill>
              <a:prstClr val="black"/>
            </a:solidFill>
            <a:prstDash val="dash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Evidence support</a:t>
            </a:r>
            <a:r>
              <a:rPr lang="en-US" sz="1200" dirty="0" smtClean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 </a:t>
            </a:r>
            <a:endParaRPr lang="en-US" sz="1200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97329" y="4154380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47842" y="33873"/>
            <a:ext cx="1973762" cy="568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Drugs involved (R1) 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16200000">
            <a:off x="4520688" y="3409255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Down Arrow 21"/>
          <p:cNvSpPr/>
          <p:nvPr/>
        </p:nvSpPr>
        <p:spPr>
          <a:xfrm rot="5400000">
            <a:off x="1886686" y="3421608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717438">
            <a:off x="1888876" y="2481662"/>
            <a:ext cx="203200" cy="8594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Down Arrow 23"/>
          <p:cNvSpPr/>
          <p:nvPr/>
        </p:nvSpPr>
        <p:spPr>
          <a:xfrm rot="7045186">
            <a:off x="2022799" y="3117770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8428553">
            <a:off x="4604947" y="2380338"/>
            <a:ext cx="245872" cy="987526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11788" y="2756279"/>
            <a:ext cx="245872" cy="329701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246485" y="226593"/>
            <a:ext cx="5221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246486" y="548126"/>
            <a:ext cx="5221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Down Arrow 28"/>
          <p:cNvSpPr/>
          <p:nvPr/>
        </p:nvSpPr>
        <p:spPr>
          <a:xfrm rot="16200000">
            <a:off x="6340272" y="786236"/>
            <a:ext cx="203200" cy="3063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>
            <a:off x="6319654" y="1385427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15219" y="72704"/>
            <a:ext cx="1205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MUST report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825317" y="394237"/>
            <a:ext cx="17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MUST </a:t>
            </a:r>
            <a:r>
              <a:rPr lang="en-US" sz="1400" dirty="0" smtClean="0"/>
              <a:t>report </a:t>
            </a:r>
            <a:r>
              <a:rPr lang="en-US" sz="1400" i="1" dirty="0" smtClean="0"/>
              <a:t>if known</a:t>
            </a:r>
            <a:endParaRPr lang="en-US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32605" y="805888"/>
            <a:ext cx="223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MUST report </a:t>
            </a:r>
            <a:r>
              <a:rPr lang="en-US" sz="1400" dirty="0" smtClean="0"/>
              <a:t>together </a:t>
            </a:r>
            <a:r>
              <a:rPr lang="en-US" sz="1400" dirty="0" smtClean="0"/>
              <a:t>(fundamental)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31581" y="1371600"/>
            <a:ext cx="242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SHOULD </a:t>
            </a:r>
            <a:r>
              <a:rPr lang="en-US" sz="1400" dirty="0" smtClean="0"/>
              <a:t>report together</a:t>
            </a:r>
          </a:p>
          <a:p>
            <a:r>
              <a:rPr lang="en-US" sz="1400" dirty="0" smtClean="0"/>
              <a:t>(knowledge dependent)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57160" y="3640016"/>
            <a:ext cx="48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04962" y="3607100"/>
            <a:ext cx="48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5719964" y="3952327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349" y="33873"/>
            <a:ext cx="6022869" cy="6366927"/>
            <a:chOff x="-725532" y="-366177"/>
            <a:chExt cx="6022869" cy="6366927"/>
          </a:xfrm>
        </p:grpSpPr>
        <p:sp>
          <p:nvSpPr>
            <p:cNvPr id="5" name="Oval 4"/>
            <p:cNvSpPr/>
            <p:nvPr/>
          </p:nvSpPr>
          <p:spPr>
            <a:xfrm>
              <a:off x="1570359" y="1542121"/>
              <a:ext cx="1988967" cy="7747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Clinical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consequences (R2)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-725532" y="2656717"/>
              <a:ext cx="1751838" cy="10162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Operational classification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statement (R4)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-503635" y="1717131"/>
              <a:ext cx="1282991" cy="568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Serious? (R3)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85214" y="4552950"/>
              <a:ext cx="1631208" cy="546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Mechanism (R7)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483235" y="2776912"/>
              <a:ext cx="2175439" cy="8391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Risk modifying factors </a:t>
              </a:r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or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Patient context (R5)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11742" y="5437245"/>
              <a:ext cx="2590377" cy="5635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Frequency of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harm </a:t>
              </a:r>
              <a:r>
                <a:rPr lang="en-US" sz="14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vs </a:t>
              </a:r>
              <a:r>
                <a:rPr lang="en-US" sz="1400" dirty="0" smtClean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exposure (R8)</a:t>
              </a:r>
              <a:endPara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11" name="Text Box 39"/>
            <p:cNvSpPr txBox="1"/>
            <p:nvPr/>
          </p:nvSpPr>
          <p:spPr>
            <a:xfrm>
              <a:off x="4037042" y="-366177"/>
              <a:ext cx="953086" cy="90554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Value sets: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</a:t>
              </a:r>
              <a:r>
                <a:rPr lang="en-US" sz="1200" i="1" dirty="0" err="1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RxNorm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ATC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</a:t>
              </a:r>
              <a:r>
                <a:rPr lang="en-US" sz="1200" i="1" dirty="0" smtClean="0"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Other 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12" name="Text Box 41"/>
            <p:cNvSpPr txBox="1"/>
            <p:nvPr/>
          </p:nvSpPr>
          <p:spPr>
            <a:xfrm>
              <a:off x="4075429" y="1528397"/>
              <a:ext cx="1221908" cy="81757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Value sets: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</a:t>
              </a: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ICD-10-CM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 SNOMED-CT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</a:t>
              </a:r>
              <a:r>
                <a:rPr lang="en-US" sz="1200" i="1" dirty="0" smtClean="0"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 Other</a:t>
              </a:r>
              <a:endParaRPr lang="en-US" sz="1200" i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</p:grpSp>
      <p:sp>
        <p:nvSpPr>
          <p:cNvPr id="13" name="Down Arrow 12"/>
          <p:cNvSpPr/>
          <p:nvPr/>
        </p:nvSpPr>
        <p:spPr>
          <a:xfrm rot="16200000">
            <a:off x="4458081" y="165700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4520687" y="2177098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56019" y="3285948"/>
            <a:ext cx="1973762" cy="568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Recommended action (R6)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5400000">
            <a:off x="1835969" y="2054676"/>
            <a:ext cx="203200" cy="6433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 Box 39"/>
          <p:cNvSpPr txBox="1"/>
          <p:nvPr/>
        </p:nvSpPr>
        <p:spPr>
          <a:xfrm>
            <a:off x="5366357" y="4313600"/>
            <a:ext cx="953086" cy="517802"/>
          </a:xfrm>
          <a:prstGeom prst="rect">
            <a:avLst/>
          </a:prstGeom>
          <a:solidFill>
            <a:schemeClr val="lt1"/>
          </a:solidFill>
          <a:ln w="19050">
            <a:solidFill>
              <a:prstClr val="black"/>
            </a:solidFill>
            <a:prstDash val="dash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Evidence support</a:t>
            </a:r>
            <a:r>
              <a:rPr lang="en-US" sz="1200" dirty="0" smtClean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 </a:t>
            </a:r>
            <a:endParaRPr lang="en-US" sz="1200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8" name="Text Box 39"/>
          <p:cNvSpPr txBox="1"/>
          <p:nvPr/>
        </p:nvSpPr>
        <p:spPr>
          <a:xfrm>
            <a:off x="443722" y="4505537"/>
            <a:ext cx="953086" cy="517802"/>
          </a:xfrm>
          <a:prstGeom prst="rect">
            <a:avLst/>
          </a:prstGeom>
          <a:solidFill>
            <a:schemeClr val="lt1"/>
          </a:solidFill>
          <a:ln w="19050">
            <a:solidFill>
              <a:prstClr val="black"/>
            </a:solidFill>
            <a:prstDash val="dash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Evidence support</a:t>
            </a:r>
            <a:r>
              <a:rPr lang="en-US" sz="1200" dirty="0" smtClean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 </a:t>
            </a:r>
            <a:endParaRPr lang="en-US" sz="1200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97329" y="4154380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47842" y="33873"/>
            <a:ext cx="1973762" cy="568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Drugs involved (R1) 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16200000">
            <a:off x="4520688" y="3409255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Down Arrow 21"/>
          <p:cNvSpPr/>
          <p:nvPr/>
        </p:nvSpPr>
        <p:spPr>
          <a:xfrm rot="5400000">
            <a:off x="1886686" y="3421608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717438">
            <a:off x="1888876" y="2481662"/>
            <a:ext cx="203200" cy="8594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Down Arrow 23"/>
          <p:cNvSpPr/>
          <p:nvPr/>
        </p:nvSpPr>
        <p:spPr>
          <a:xfrm rot="7045186">
            <a:off x="2022799" y="3117770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8428553">
            <a:off x="4604947" y="2380338"/>
            <a:ext cx="245872" cy="987526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11788" y="2756279"/>
            <a:ext cx="245872" cy="329701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246485" y="226593"/>
            <a:ext cx="5221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246486" y="548126"/>
            <a:ext cx="5221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Down Arrow 28"/>
          <p:cNvSpPr/>
          <p:nvPr/>
        </p:nvSpPr>
        <p:spPr>
          <a:xfrm rot="16200000">
            <a:off x="6340272" y="786236"/>
            <a:ext cx="203200" cy="3063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>
            <a:off x="6319654" y="1225622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15219" y="72704"/>
            <a:ext cx="1205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MUST report</a:t>
            </a:r>
            <a:r>
              <a:rPr lang="en-US" sz="1400" baseline="30000" dirty="0" smtClean="0"/>
              <a:t>†</a:t>
            </a:r>
            <a:endParaRPr lang="en-US" sz="1400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25317" y="394237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SHOULD report if known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832605" y="805888"/>
            <a:ext cx="1911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MUST report together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31581" y="1211795"/>
            <a:ext cx="242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SHOULD report together if known</a:t>
            </a:r>
            <a:endParaRPr lang="en-US" sz="1400" dirty="0"/>
          </a:p>
        </p:txBody>
      </p:sp>
      <p:sp>
        <p:nvSpPr>
          <p:cNvPr id="37" name="Down Arrow 36"/>
          <p:cNvSpPr/>
          <p:nvPr/>
        </p:nvSpPr>
        <p:spPr>
          <a:xfrm>
            <a:off x="5719964" y="3952327"/>
            <a:ext cx="245872" cy="304923"/>
          </a:xfrm>
          <a:prstGeom prst="downArrow">
            <a:avLst/>
          </a:prstGeom>
          <a:solidFill>
            <a:schemeClr val="bg2"/>
          </a:solidFill>
          <a:ln w="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174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Boyce, Richard David</dc:creator>
  <cp:lastModifiedBy>Boyce, Richard David</cp:lastModifiedBy>
  <cp:revision>10</cp:revision>
  <dcterms:created xsi:type="dcterms:W3CDTF">2019-03-29T13:53:48Z</dcterms:created>
  <dcterms:modified xsi:type="dcterms:W3CDTF">2019-05-01T22:11:38Z</dcterms:modified>
</cp:coreProperties>
</file>