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Ubuntu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kmQtxCsqMUm7mHDn0zlCJLpSV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Ubuntu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.fntdata"/><Relationship Id="rId6" Type="http://schemas.openxmlformats.org/officeDocument/2006/relationships/slide" Target="slides/slide1.xml"/><Relationship Id="rId18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66f9fc50c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66f9fc50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66f9fc50c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66f9fc50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66f9fc50c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66f9fc50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6f9fc50c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6f9fc50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c6def6be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c6def6b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6f9fc50c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6f9fc5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6def6be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6def6b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66f9fc50c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66f9fc50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6f9fc50c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6f9fc50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c6def6be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c6def6b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66f9fc50c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66f9fc50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6" name="Google Shape;16;p6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verticale e tes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810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810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810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4pPr>
            <a:lvl5pPr indent="-3810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5pPr>
            <a:lvl6pPr indent="-3810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6pPr>
            <a:lvl7pPr indent="-3810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7pPr>
            <a:lvl8pPr indent="-3810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8pPr>
            <a:lvl9pPr indent="-3810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2" name="Google Shape;22;p7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2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-238532" y="6376663"/>
            <a:ext cx="8472300" cy="481200"/>
          </a:xfrm>
          <a:prstGeom prst="parallelogram">
            <a:avLst>
              <a:gd fmla="val 25000" name="adj"/>
            </a:avLst>
          </a:prstGeom>
          <a:solidFill>
            <a:srgbClr val="0F406B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F40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rubino_pant541.eps" id="7" name="Google Shape;7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58200" y="6376662"/>
            <a:ext cx="459462" cy="469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hite.eps" id="8" name="Google Shape;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7607" y="6502430"/>
            <a:ext cx="2395665" cy="220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5"/>
          <p:cNvCxnSpPr/>
          <p:nvPr/>
        </p:nvCxnSpPr>
        <p:spPr>
          <a:xfrm>
            <a:off x="232500" y="1207500"/>
            <a:ext cx="8679000" cy="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5"/>
          <p:cNvSpPr txBox="1"/>
          <p:nvPr/>
        </p:nvSpPr>
        <p:spPr>
          <a:xfrm>
            <a:off x="4366475" y="72975"/>
            <a:ext cx="46149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/>
              <a:t>Laurea Triennale in Informatica</a:t>
            </a:r>
            <a:endParaRPr sz="2000"/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4294967295"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7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LOCALIZZAZIONE INDOOR BASATA SU BEACON BLUETOOTH A BASSA POTENZA ATTRAVERSO TECNICHE DI DEEP LEARNING</a:t>
            </a:r>
            <a:endParaRPr sz="37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03575" y="4799300"/>
            <a:ext cx="34374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Relatore: Prof. GianLuigi Ferrari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Anno Accademico: 2019/2020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689350" y="4799300"/>
            <a:ext cx="3228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Candidato: Marco Pampaloni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Calibri"/>
                <a:ea typeface="Calibri"/>
                <a:cs typeface="Calibri"/>
                <a:sym typeface="Calibri"/>
              </a:rPr>
              <a:t>24 Luglio 2020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Tesi di Laurea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6f9fc50c_0_18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Risultati Sperimentali</a:t>
            </a:r>
            <a:endParaRPr/>
          </a:p>
        </p:txBody>
      </p:sp>
      <p:pic>
        <p:nvPicPr>
          <p:cNvPr id="153" name="Google Shape;153;g866f9fc50c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3429023"/>
            <a:ext cx="3820176" cy="254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866f9fc50c_0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949" y="3429000"/>
            <a:ext cx="3820182" cy="25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66f9fc50c_0_185"/>
          <p:cNvPicPr preferRelativeResize="0"/>
          <p:nvPr/>
        </p:nvPicPr>
        <p:blipFill rotWithShape="1">
          <a:blip r:embed="rId5">
            <a:alphaModFix/>
          </a:blip>
          <a:srcRect b="0" l="129" r="129" t="0"/>
          <a:stretch/>
        </p:blipFill>
        <p:spPr>
          <a:xfrm>
            <a:off x="1957125" y="1941738"/>
            <a:ext cx="4752974" cy="124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6f9fc50c_0_2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Il modello di machine learning esposto ha permesso di progettare un sistema di localizzazione indoor con una precisione media di circa </a:t>
            </a:r>
            <a:r>
              <a:rPr b="1" lang="it-IT"/>
              <a:t>30cm</a:t>
            </a:r>
            <a:r>
              <a:rPr lang="it-IT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L’utilizzo di un ensemble di modelli ha ridotto l’errore medio a circa </a:t>
            </a:r>
            <a:r>
              <a:rPr b="1" lang="it-IT"/>
              <a:t>26cm</a:t>
            </a:r>
            <a:r>
              <a:rPr lang="it-IT"/>
              <a:t>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La stabilità del sistema e le risorse richieste per utilizzarlo lo rendono fruibile su sistemi mobile con ridotte capacità computazionali.</a:t>
            </a:r>
            <a:endParaRPr/>
          </a:p>
        </p:txBody>
      </p:sp>
      <p:sp>
        <p:nvSpPr>
          <p:cNvPr id="161" name="Google Shape;161;g866f9fc50c_0_22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Conclusioni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6f9fc50c_0_2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it-IT" sz="4100">
                <a:solidFill>
                  <a:srgbClr val="434343"/>
                </a:solidFill>
              </a:rPr>
              <a:t>Grazie</a:t>
            </a:r>
            <a:r>
              <a:rPr b="1" lang="it-IT" sz="4100">
                <a:solidFill>
                  <a:srgbClr val="434343"/>
                </a:solidFill>
              </a:rPr>
              <a:t> per l’attenzione</a:t>
            </a:r>
            <a:endParaRPr b="1" sz="4100">
              <a:solidFill>
                <a:srgbClr val="434343"/>
              </a:solidFill>
            </a:endParaRPr>
          </a:p>
        </p:txBody>
      </p:sp>
      <p:sp>
        <p:nvSpPr>
          <p:cNvPr id="167" name="Google Shape;167;g866f9fc50c_0_22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Ringraziamenti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6f9fc50c_0_160"/>
          <p:cNvSpPr txBox="1"/>
          <p:nvPr>
            <p:ph idx="1" type="body"/>
          </p:nvPr>
        </p:nvSpPr>
        <p:spPr>
          <a:xfrm>
            <a:off x="245725" y="1484950"/>
            <a:ext cx="48444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sistemi di Localizzazione Indoor sono oggetto di interesse in vari contesti: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Navigazione guidata in edifici complessi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Gestione dei flussi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Contingentazione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Diverse soluzioni al problema: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Tecnologie e sensori ad-hoc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Utilizzo di segnali wireless preesistenti</a:t>
            </a:r>
            <a:endParaRPr/>
          </a:p>
        </p:txBody>
      </p:sp>
      <p:sp>
        <p:nvSpPr>
          <p:cNvPr id="93" name="Google Shape;93;g866f9fc50c_0_16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Introduzione</a:t>
            </a:r>
            <a:endParaRPr/>
          </a:p>
        </p:txBody>
      </p:sp>
      <p:pic>
        <p:nvPicPr>
          <p:cNvPr id="94" name="Google Shape;94;g866f9fc50c_0_160"/>
          <p:cNvPicPr preferRelativeResize="0"/>
          <p:nvPr/>
        </p:nvPicPr>
        <p:blipFill rotWithShape="1">
          <a:blip r:embed="rId3">
            <a:alphaModFix/>
          </a:blip>
          <a:srcRect b="22893" l="0" r="0" t="40389"/>
          <a:stretch/>
        </p:blipFill>
        <p:spPr>
          <a:xfrm>
            <a:off x="5147946" y="1937500"/>
            <a:ext cx="3904675" cy="29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6def6be4_0_10"/>
          <p:cNvSpPr txBox="1"/>
          <p:nvPr>
            <p:ph idx="1" type="body"/>
          </p:nvPr>
        </p:nvSpPr>
        <p:spPr>
          <a:xfrm>
            <a:off x="457200" y="1600200"/>
            <a:ext cx="8229600" cy="191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La soluzione proposta sfrutta i segnali emessi da Beacon BLE e i relativi valori RSSI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Beacon sono disposti all’interno dell’edificio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segnali vengono raccolti registrandone la propagazione nell’edificio</a:t>
            </a:r>
            <a:endParaRPr/>
          </a:p>
        </p:txBody>
      </p:sp>
      <p:sp>
        <p:nvSpPr>
          <p:cNvPr id="100" name="Google Shape;100;g8c6def6be4_0_1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Bluetooth Low Energy</a:t>
            </a:r>
            <a:endParaRPr/>
          </a:p>
        </p:txBody>
      </p:sp>
      <p:pic>
        <p:nvPicPr>
          <p:cNvPr id="101" name="Google Shape;101;g8c6def6be4_0_10"/>
          <p:cNvPicPr preferRelativeResize="0"/>
          <p:nvPr/>
        </p:nvPicPr>
        <p:blipFill rotWithShape="1">
          <a:blip r:embed="rId3">
            <a:alphaModFix/>
          </a:blip>
          <a:srcRect b="16307" l="0" r="0" t="29205"/>
          <a:stretch/>
        </p:blipFill>
        <p:spPr>
          <a:xfrm>
            <a:off x="6174325" y="3304575"/>
            <a:ext cx="2512474" cy="284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8c6def6be4_0_10"/>
          <p:cNvSpPr txBox="1"/>
          <p:nvPr/>
        </p:nvSpPr>
        <p:spPr>
          <a:xfrm>
            <a:off x="457200" y="3650350"/>
            <a:ext cx="55908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Si cerca di trovare un modello che utilizzi i valori RSSI per predire la posizione dell’utente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 sz="2400"/>
              <a:t>Vari approcci possibili: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 sz="2400"/>
              <a:t>Machine Learning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 sz="2400"/>
              <a:t>Triangolazione (poco efficace)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6f9fc50c_0_165"/>
          <p:cNvSpPr txBox="1"/>
          <p:nvPr>
            <p:ph idx="1" type="body"/>
          </p:nvPr>
        </p:nvSpPr>
        <p:spPr>
          <a:xfrm>
            <a:off x="457200" y="1600200"/>
            <a:ext cx="8229600" cy="272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Il Deep Learning è un insieme di tecniche e algoritmi per approssimare funzioni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Una rete neurale è un modello matematico capace di apprendere dai dati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La soluzione proposta utilizza una serie di reti neurali convoluzionali (CNN) e di multi layer perceptron (MLP)</a:t>
            </a:r>
            <a:endParaRPr/>
          </a:p>
        </p:txBody>
      </p:sp>
      <p:sp>
        <p:nvSpPr>
          <p:cNvPr id="108" name="Google Shape;108;g866f9fc50c_0_16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Deep Learning</a:t>
            </a:r>
            <a:endParaRPr/>
          </a:p>
        </p:txBody>
      </p:sp>
      <p:pic>
        <p:nvPicPr>
          <p:cNvPr id="109" name="Google Shape;109;g866f9fc50c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725" y="4072975"/>
            <a:ext cx="1754553" cy="22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6def6be4_0_17"/>
          <p:cNvSpPr txBox="1"/>
          <p:nvPr>
            <p:ph idx="1" type="body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Le reti neurali convoluzionali (CNN) applicano l’operazione di convoluzione all’input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Vengono prodotte diverse </a:t>
            </a:r>
            <a:r>
              <a:rPr i="1" lang="it-IT"/>
              <a:t>feature map </a:t>
            </a:r>
            <a:r>
              <a:rPr lang="it-IT"/>
              <a:t>a partire da un input (in figura l’applicazione di un filtro bidimensionale)</a:t>
            </a:r>
            <a:endParaRPr/>
          </a:p>
        </p:txBody>
      </p:sp>
      <p:sp>
        <p:nvSpPr>
          <p:cNvPr id="115" name="Google Shape;115;g8c6def6be4_0_17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Reti Convoluzionali</a:t>
            </a:r>
            <a:endParaRPr/>
          </a:p>
        </p:txBody>
      </p:sp>
      <p:pic>
        <p:nvPicPr>
          <p:cNvPr id="116" name="Google Shape;116;g8c6def6be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25" y="3588347"/>
            <a:ext cx="6393926" cy="25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6f9fc50c_0_17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Architettura</a:t>
            </a:r>
            <a:endParaRPr/>
          </a:p>
        </p:txBody>
      </p:sp>
      <p:pic>
        <p:nvPicPr>
          <p:cNvPr id="122" name="Google Shape;122;g866f9fc50c_0_170"/>
          <p:cNvPicPr preferRelativeResize="0"/>
          <p:nvPr/>
        </p:nvPicPr>
        <p:blipFill rotWithShape="1">
          <a:blip r:embed="rId3">
            <a:alphaModFix/>
          </a:blip>
          <a:srcRect b="0" l="49" r="39" t="0"/>
          <a:stretch/>
        </p:blipFill>
        <p:spPr>
          <a:xfrm>
            <a:off x="1332650" y="1294650"/>
            <a:ext cx="7811350" cy="42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866f9fc50c_0_170"/>
          <p:cNvSpPr txBox="1"/>
          <p:nvPr/>
        </p:nvSpPr>
        <p:spPr>
          <a:xfrm>
            <a:off x="227475" y="1325950"/>
            <a:ext cx="50559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434343"/>
                </a:solidFill>
              </a:rPr>
              <a:t>Topologia della rete neurale sviluppata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124" name="Google Shape;124;g866f9fc50c_0_170"/>
          <p:cNvSpPr txBox="1"/>
          <p:nvPr/>
        </p:nvSpPr>
        <p:spPr>
          <a:xfrm>
            <a:off x="245725" y="4071150"/>
            <a:ext cx="88983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Input principale e input ausiliari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000"/>
              <a:t>Sensore magnetico (𝛼)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it-IT" sz="2000"/>
              <a:t>Posizione precedente dell’utente (</a:t>
            </a:r>
            <a:r>
              <a:rPr lang="it-IT" sz="2000"/>
              <a:t>𝘺</a:t>
            </a:r>
            <a:r>
              <a:rPr baseline="-25000" lang="it-IT" sz="2000"/>
              <a:t>old</a:t>
            </a:r>
            <a:r>
              <a:rPr lang="it-IT" sz="2000"/>
              <a:t>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it-IT" sz="2000">
                <a:solidFill>
                  <a:schemeClr val="dk1"/>
                </a:solidFill>
              </a:rPr>
              <a:t>Coefficiente memoria residua (𝜇)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Layer convoluzionali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-IT" sz="2000"/>
              <a:t>Output principale e output ausiliario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6f9fc50c_0_175"/>
          <p:cNvSpPr txBox="1"/>
          <p:nvPr>
            <p:ph idx="1" type="body"/>
          </p:nvPr>
        </p:nvSpPr>
        <p:spPr>
          <a:xfrm>
            <a:off x="457200" y="1600200"/>
            <a:ext cx="8229600" cy="26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Varie criticità dovute all’approccio data-driven della soluzione proposta: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Difficoltà nella raccolta dati (dataset limitato)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Dati incostanti (rumore di fondo e perturbazione dei segnali)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Vengono proposte varie tecniche di arricchimento dei dati per risolvere questi problemi</a:t>
            </a:r>
            <a:endParaRPr/>
          </a:p>
        </p:txBody>
      </p:sp>
      <p:sp>
        <p:nvSpPr>
          <p:cNvPr id="130" name="Google Shape;130;g866f9fc50c_0_175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Data Augmentation</a:t>
            </a:r>
            <a:endParaRPr/>
          </a:p>
        </p:txBody>
      </p:sp>
      <p:pic>
        <p:nvPicPr>
          <p:cNvPr id="131" name="Google Shape;131;g866f9fc50c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13" y="4359900"/>
            <a:ext cx="2929644" cy="19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866f9fc50c_0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44" y="4359900"/>
            <a:ext cx="2929644" cy="19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6def6be4_0_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I segnali wireless sono naturalmente soggetti a rumore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Questo fa sì che l’output del modello subisca delle fluttuazioni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Possibili soluzioni: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Campionamento con </a:t>
            </a:r>
            <a:r>
              <a:rPr lang="it-IT"/>
              <a:t>Sliding Window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Utilizzo di sensori inerziali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it-IT"/>
              <a:t>Filtro di Kalman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it-IT"/>
              <a:t>L’uso di un filtro di Kalman, insieme ai dati dell’accelerometro, permette di migliorare la stabilità del modello.</a:t>
            </a:r>
            <a:endParaRPr/>
          </a:p>
        </p:txBody>
      </p:sp>
      <p:sp>
        <p:nvSpPr>
          <p:cNvPr id="138" name="Google Shape;138;g8c6def6be4_0_39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Stabilizzazione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6f9fc50c_0_180"/>
          <p:cNvSpPr txBox="1"/>
          <p:nvPr>
            <p:ph idx="1" type="body"/>
          </p:nvPr>
        </p:nvSpPr>
        <p:spPr>
          <a:xfrm>
            <a:off x="457200" y="1600200"/>
            <a:ext cx="8229600" cy="55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t-IT">
                <a:solidFill>
                  <a:srgbClr val="434343"/>
                </a:solidFill>
              </a:rPr>
              <a:t>Interfaccia grafica dell’applicazione Mobile Sviluppata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44" name="Google Shape;144;g866f9fc50c_0_180"/>
          <p:cNvSpPr txBox="1"/>
          <p:nvPr>
            <p:ph type="title"/>
          </p:nvPr>
        </p:nvSpPr>
        <p:spPr>
          <a:xfrm>
            <a:off x="245725" y="0"/>
            <a:ext cx="5055900" cy="12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Applicazione Mobile</a:t>
            </a:r>
            <a:endParaRPr/>
          </a:p>
        </p:txBody>
      </p:sp>
      <p:pic>
        <p:nvPicPr>
          <p:cNvPr id="145" name="Google Shape;145;g866f9fc50c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825" y="2151900"/>
            <a:ext cx="1943663" cy="403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866f9fc50c_0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262" y="2151900"/>
            <a:ext cx="1940201" cy="4036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866f9fc50c_0_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239" y="2151900"/>
            <a:ext cx="1943662" cy="403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2015-08-31T13:52:36Z</dcterms:created>
  <dc:creator>Bruno Sereni</dc:creator>
</cp:coreProperties>
</file>