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261" r:id="rId6"/>
  </p:sldIdLst>
  <p:sldSz cx="19081750" cy="12803188"/>
  <p:notesSz cx="10231438" cy="14660563"/>
  <p:defaultTextStyle>
    <a:defPPr>
      <a:defRPr lang="en-US"/>
    </a:defPPr>
    <a:lvl1pPr marL="0" algn="l" defTabSz="182119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0598" algn="l" defTabSz="182119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1193" algn="l" defTabSz="182119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31790" algn="l" defTabSz="182119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42386" algn="l" defTabSz="182119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52981" algn="l" defTabSz="182119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63579" algn="l" defTabSz="182119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74177" algn="l" defTabSz="182119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284772" algn="l" defTabSz="182119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3">
          <p15:clr>
            <a:srgbClr val="A4A3A4"/>
          </p15:clr>
        </p15:guide>
        <p15:guide id="2" pos="60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6FB21C-D7B8-46AA-B584-4CC5F023641E}" v="1169" dt="2019-01-28T18:01:15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8826" autoAdjust="0"/>
  </p:normalViewPr>
  <p:slideViewPr>
    <p:cSldViewPr>
      <p:cViewPr varScale="1">
        <p:scale>
          <a:sx n="57" d="100"/>
          <a:sy n="57" d="100"/>
        </p:scale>
        <p:origin x="128" y="28"/>
      </p:cViewPr>
      <p:guideLst>
        <p:guide orient="horz" pos="4033"/>
        <p:guide pos="60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3622" cy="733028"/>
          </a:xfrm>
          <a:prstGeom prst="rect">
            <a:avLst/>
          </a:prstGeom>
        </p:spPr>
        <p:txBody>
          <a:bodyPr vert="horz" lIns="142222" tIns="71112" rIns="142222" bIns="71112" rtlCol="0"/>
          <a:lstStyle>
            <a:lvl1pPr algn="l">
              <a:defRPr sz="17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448" y="0"/>
            <a:ext cx="4433622" cy="733028"/>
          </a:xfrm>
          <a:prstGeom prst="rect">
            <a:avLst/>
          </a:prstGeom>
        </p:spPr>
        <p:txBody>
          <a:bodyPr vert="horz" lIns="142222" tIns="71112" rIns="142222" bIns="71112" rtlCol="0"/>
          <a:lstStyle>
            <a:lvl1pPr algn="r">
              <a:defRPr sz="1700"/>
            </a:lvl1pPr>
          </a:lstStyle>
          <a:p>
            <a:fld id="{753C1B7F-BAB7-442B-8E95-63A297423DEB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13924992"/>
            <a:ext cx="4433622" cy="733028"/>
          </a:xfrm>
          <a:prstGeom prst="rect">
            <a:avLst/>
          </a:prstGeom>
        </p:spPr>
        <p:txBody>
          <a:bodyPr vert="horz" lIns="142222" tIns="71112" rIns="142222" bIns="71112" rtlCol="0" anchor="b"/>
          <a:lstStyle>
            <a:lvl1pPr algn="l">
              <a:defRPr sz="17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448" y="13924992"/>
            <a:ext cx="4433622" cy="733028"/>
          </a:xfrm>
          <a:prstGeom prst="rect">
            <a:avLst/>
          </a:prstGeom>
        </p:spPr>
        <p:txBody>
          <a:bodyPr vert="horz" lIns="142222" tIns="71112" rIns="142222" bIns="71112" rtlCol="0" anchor="b"/>
          <a:lstStyle>
            <a:lvl1pPr algn="r">
              <a:defRPr sz="1700"/>
            </a:lvl1pPr>
          </a:lstStyle>
          <a:p>
            <a:fld id="{EE83F171-E13B-43DB-914C-2C4C9C5C4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244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3622" cy="733028"/>
          </a:xfrm>
          <a:prstGeom prst="rect">
            <a:avLst/>
          </a:prstGeom>
        </p:spPr>
        <p:txBody>
          <a:bodyPr vert="horz" lIns="142222" tIns="71112" rIns="142222" bIns="71112" rtlCol="0"/>
          <a:lstStyle>
            <a:lvl1pPr algn="l">
              <a:defRPr sz="17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5448" y="0"/>
            <a:ext cx="4433622" cy="733028"/>
          </a:xfrm>
          <a:prstGeom prst="rect">
            <a:avLst/>
          </a:prstGeom>
        </p:spPr>
        <p:txBody>
          <a:bodyPr vert="horz" lIns="142222" tIns="71112" rIns="142222" bIns="71112" rtlCol="0"/>
          <a:lstStyle>
            <a:lvl1pPr algn="r">
              <a:defRPr sz="1700"/>
            </a:lvl1pPr>
          </a:lstStyle>
          <a:p>
            <a:fld id="{687DC575-D60E-455E-A658-3EF57B4AD52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1100138"/>
            <a:ext cx="8189912" cy="549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2222" tIns="71112" rIns="142222" bIns="7111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146" y="6963770"/>
            <a:ext cx="8185149" cy="6597254"/>
          </a:xfrm>
          <a:prstGeom prst="rect">
            <a:avLst/>
          </a:prstGeom>
        </p:spPr>
        <p:txBody>
          <a:bodyPr vert="horz" lIns="142222" tIns="71112" rIns="142222" bIns="7111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3924992"/>
            <a:ext cx="4433622" cy="733028"/>
          </a:xfrm>
          <a:prstGeom prst="rect">
            <a:avLst/>
          </a:prstGeom>
        </p:spPr>
        <p:txBody>
          <a:bodyPr vert="horz" lIns="142222" tIns="71112" rIns="142222" bIns="71112" rtlCol="0" anchor="b"/>
          <a:lstStyle>
            <a:lvl1pPr algn="l">
              <a:defRPr sz="17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5448" y="13924992"/>
            <a:ext cx="4433622" cy="733028"/>
          </a:xfrm>
          <a:prstGeom prst="rect">
            <a:avLst/>
          </a:prstGeom>
        </p:spPr>
        <p:txBody>
          <a:bodyPr vert="horz" lIns="142222" tIns="71112" rIns="142222" bIns="71112" rtlCol="0" anchor="b"/>
          <a:lstStyle>
            <a:lvl1pPr algn="r">
              <a:defRPr sz="1700"/>
            </a:lvl1pPr>
          </a:lstStyle>
          <a:p>
            <a:fld id="{E1F77D57-1EBB-4C47-88B0-058FF01EB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24050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18211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0598" algn="l" defTabSz="18211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1193" algn="l" defTabSz="18211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31790" algn="l" defTabSz="18211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42386" algn="l" defTabSz="18211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52981" algn="l" defTabSz="18211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63579" algn="l" defTabSz="18211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74177" algn="l" defTabSz="18211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284772" algn="l" defTabSz="18211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0763" y="1100138"/>
            <a:ext cx="8189912" cy="5495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7D57-1EBB-4C47-88B0-058FF01EBF3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170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131" y="3977294"/>
            <a:ext cx="16219488" cy="27443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2262" y="7255140"/>
            <a:ext cx="13357226" cy="327192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0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1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31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42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52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63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74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84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6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89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34269" y="512730"/>
            <a:ext cx="4293393" cy="109242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4089" y="512730"/>
            <a:ext cx="12562151" cy="10924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62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33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326" y="8227240"/>
            <a:ext cx="16219488" cy="2542856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7326" y="5426541"/>
            <a:ext cx="16219488" cy="2800697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0598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119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 marL="273179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4pPr>
            <a:lvl5pPr marL="3642386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5pPr>
            <a:lvl6pPr marL="4552981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6pPr>
            <a:lvl7pPr marL="5463579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7pPr>
            <a:lvl8pPr marL="637417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8pPr>
            <a:lvl9pPr marL="728477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0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4087" y="2987414"/>
            <a:ext cx="8427774" cy="844951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9891" y="2987414"/>
            <a:ext cx="8427774" cy="844951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02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099" y="2865905"/>
            <a:ext cx="8431086" cy="1194371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0598" indent="0">
              <a:buNone/>
              <a:defRPr sz="4000" b="1"/>
            </a:lvl2pPr>
            <a:lvl3pPr marL="1821193" indent="0">
              <a:buNone/>
              <a:defRPr sz="3600" b="1"/>
            </a:lvl3pPr>
            <a:lvl4pPr marL="2731790" indent="0">
              <a:buNone/>
              <a:defRPr sz="3100" b="1"/>
            </a:lvl4pPr>
            <a:lvl5pPr marL="3642386" indent="0">
              <a:buNone/>
              <a:defRPr sz="3100" b="1"/>
            </a:lvl5pPr>
            <a:lvl6pPr marL="4552981" indent="0">
              <a:buNone/>
              <a:defRPr sz="3100" b="1"/>
            </a:lvl6pPr>
            <a:lvl7pPr marL="5463579" indent="0">
              <a:buNone/>
              <a:defRPr sz="3100" b="1"/>
            </a:lvl7pPr>
            <a:lvl8pPr marL="6374177" indent="0">
              <a:buNone/>
              <a:defRPr sz="3100" b="1"/>
            </a:lvl8pPr>
            <a:lvl9pPr marL="7284772" indent="0">
              <a:buNone/>
              <a:defRPr sz="3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4099" y="4060277"/>
            <a:ext cx="8431086" cy="7376653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93274" y="2865905"/>
            <a:ext cx="8434399" cy="1194371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0598" indent="0">
              <a:buNone/>
              <a:defRPr sz="4000" b="1"/>
            </a:lvl2pPr>
            <a:lvl3pPr marL="1821193" indent="0">
              <a:buNone/>
              <a:defRPr sz="3600" b="1"/>
            </a:lvl3pPr>
            <a:lvl4pPr marL="2731790" indent="0">
              <a:buNone/>
              <a:defRPr sz="3100" b="1"/>
            </a:lvl4pPr>
            <a:lvl5pPr marL="3642386" indent="0">
              <a:buNone/>
              <a:defRPr sz="3100" b="1"/>
            </a:lvl5pPr>
            <a:lvl6pPr marL="4552981" indent="0">
              <a:buNone/>
              <a:defRPr sz="3100" b="1"/>
            </a:lvl6pPr>
            <a:lvl7pPr marL="5463579" indent="0">
              <a:buNone/>
              <a:defRPr sz="3100" b="1"/>
            </a:lvl7pPr>
            <a:lvl8pPr marL="6374177" indent="0">
              <a:buNone/>
              <a:defRPr sz="3100" b="1"/>
            </a:lvl8pPr>
            <a:lvl9pPr marL="7284772" indent="0">
              <a:buNone/>
              <a:defRPr sz="3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93274" y="4060277"/>
            <a:ext cx="8434399" cy="7376653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49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99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1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90" y="509759"/>
            <a:ext cx="6277763" cy="2169429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0437" y="509760"/>
            <a:ext cx="10667229" cy="1092716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090" y="2679188"/>
            <a:ext cx="6277763" cy="8757737"/>
          </a:xfrm>
        </p:spPr>
        <p:txBody>
          <a:bodyPr/>
          <a:lstStyle>
            <a:lvl1pPr marL="0" indent="0">
              <a:buNone/>
              <a:defRPr sz="2900"/>
            </a:lvl1pPr>
            <a:lvl2pPr marL="910598" indent="0">
              <a:buNone/>
              <a:defRPr sz="2400"/>
            </a:lvl2pPr>
            <a:lvl3pPr marL="1821193" indent="0">
              <a:buNone/>
              <a:defRPr sz="2000"/>
            </a:lvl3pPr>
            <a:lvl4pPr marL="2731790" indent="0">
              <a:buNone/>
              <a:defRPr sz="1900"/>
            </a:lvl4pPr>
            <a:lvl5pPr marL="3642386" indent="0">
              <a:buNone/>
              <a:defRPr sz="1900"/>
            </a:lvl5pPr>
            <a:lvl6pPr marL="4552981" indent="0">
              <a:buNone/>
              <a:defRPr sz="1900"/>
            </a:lvl6pPr>
            <a:lvl7pPr marL="5463579" indent="0">
              <a:buNone/>
              <a:defRPr sz="1900"/>
            </a:lvl7pPr>
            <a:lvl8pPr marL="6374177" indent="0">
              <a:buNone/>
              <a:defRPr sz="1900"/>
            </a:lvl8pPr>
            <a:lvl9pPr marL="7284772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13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160" y="8962236"/>
            <a:ext cx="11449050" cy="1058042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40160" y="1143989"/>
            <a:ext cx="11449050" cy="7681913"/>
          </a:xfrm>
        </p:spPr>
        <p:txBody>
          <a:bodyPr/>
          <a:lstStyle>
            <a:lvl1pPr marL="0" indent="0">
              <a:buNone/>
              <a:defRPr sz="6400"/>
            </a:lvl1pPr>
            <a:lvl2pPr marL="910598" indent="0">
              <a:buNone/>
              <a:defRPr sz="5600"/>
            </a:lvl2pPr>
            <a:lvl3pPr marL="1821193" indent="0">
              <a:buNone/>
              <a:defRPr sz="4800"/>
            </a:lvl3pPr>
            <a:lvl4pPr marL="2731790" indent="0">
              <a:buNone/>
              <a:defRPr sz="4000"/>
            </a:lvl4pPr>
            <a:lvl5pPr marL="3642386" indent="0">
              <a:buNone/>
              <a:defRPr sz="4000"/>
            </a:lvl5pPr>
            <a:lvl6pPr marL="4552981" indent="0">
              <a:buNone/>
              <a:defRPr sz="4000"/>
            </a:lvl6pPr>
            <a:lvl7pPr marL="5463579" indent="0">
              <a:buNone/>
              <a:defRPr sz="4000"/>
            </a:lvl7pPr>
            <a:lvl8pPr marL="6374177" indent="0">
              <a:buNone/>
              <a:defRPr sz="4000"/>
            </a:lvl8pPr>
            <a:lvl9pPr marL="7284772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40160" y="10020281"/>
            <a:ext cx="11449050" cy="1502596"/>
          </a:xfrm>
        </p:spPr>
        <p:txBody>
          <a:bodyPr/>
          <a:lstStyle>
            <a:lvl1pPr marL="0" indent="0">
              <a:buNone/>
              <a:defRPr sz="2900"/>
            </a:lvl1pPr>
            <a:lvl2pPr marL="910598" indent="0">
              <a:buNone/>
              <a:defRPr sz="2400"/>
            </a:lvl2pPr>
            <a:lvl3pPr marL="1821193" indent="0">
              <a:buNone/>
              <a:defRPr sz="2000"/>
            </a:lvl3pPr>
            <a:lvl4pPr marL="2731790" indent="0">
              <a:buNone/>
              <a:defRPr sz="1900"/>
            </a:lvl4pPr>
            <a:lvl5pPr marL="3642386" indent="0">
              <a:buNone/>
              <a:defRPr sz="1900"/>
            </a:lvl5pPr>
            <a:lvl6pPr marL="4552981" indent="0">
              <a:buNone/>
              <a:defRPr sz="1900"/>
            </a:lvl6pPr>
            <a:lvl7pPr marL="5463579" indent="0">
              <a:buNone/>
              <a:defRPr sz="1900"/>
            </a:lvl7pPr>
            <a:lvl8pPr marL="6374177" indent="0">
              <a:buNone/>
              <a:defRPr sz="1900"/>
            </a:lvl8pPr>
            <a:lvl9pPr marL="7284772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5EF-4AC0-4D98-B9A8-0479E871A937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84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4092" y="512726"/>
            <a:ext cx="17173575" cy="2133864"/>
          </a:xfrm>
          <a:prstGeom prst="rect">
            <a:avLst/>
          </a:prstGeom>
        </p:spPr>
        <p:txBody>
          <a:bodyPr vert="horz" lIns="182119" tIns="91058" rIns="182119" bIns="9105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092" y="2987414"/>
            <a:ext cx="17173575" cy="8449512"/>
          </a:xfrm>
          <a:prstGeom prst="rect">
            <a:avLst/>
          </a:prstGeom>
        </p:spPr>
        <p:txBody>
          <a:bodyPr vert="horz" lIns="182119" tIns="91058" rIns="182119" bIns="9105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091" y="11866668"/>
            <a:ext cx="4452408" cy="681651"/>
          </a:xfrm>
          <a:prstGeom prst="rect">
            <a:avLst/>
          </a:prstGeom>
        </p:spPr>
        <p:txBody>
          <a:bodyPr vert="horz" lIns="182119" tIns="91058" rIns="182119" bIns="91058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A85EF-4AC0-4D98-B9A8-0479E871A937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19599" y="11866668"/>
            <a:ext cx="6042554" cy="681651"/>
          </a:xfrm>
          <a:prstGeom prst="rect">
            <a:avLst/>
          </a:prstGeom>
        </p:spPr>
        <p:txBody>
          <a:bodyPr vert="horz" lIns="182119" tIns="91058" rIns="182119" bIns="91058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75260" y="11866668"/>
            <a:ext cx="4452408" cy="681651"/>
          </a:xfrm>
          <a:prstGeom prst="rect">
            <a:avLst/>
          </a:prstGeom>
        </p:spPr>
        <p:txBody>
          <a:bodyPr vert="horz" lIns="182119" tIns="91058" rIns="182119" bIns="91058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4DB2C-7EFC-4C32-8C5A-9C035C70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74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1193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2948" indent="-682948" algn="l" defTabSz="1821193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79721" indent="-569123" algn="l" defTabSz="1821193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76492" indent="-455298" algn="l" defTabSz="1821193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187087" indent="-455298" algn="l" defTabSz="1821193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97687" indent="-455298" algn="l" defTabSz="1821193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08281" indent="-455298" algn="l" defTabSz="1821193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18878" indent="-455298" algn="l" defTabSz="1821193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29475" indent="-455298" algn="l" defTabSz="1821193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40072" indent="-455298" algn="l" defTabSz="1821193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119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0598" algn="l" defTabSz="182119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1193" algn="l" defTabSz="182119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31790" algn="l" defTabSz="182119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42386" algn="l" defTabSz="182119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52981" algn="l" defTabSz="182119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63579" algn="l" defTabSz="182119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74177" algn="l" defTabSz="182119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284772" algn="l" defTabSz="182119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11809" y="1361034"/>
            <a:ext cx="17436629" cy="11089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11809" y="1361034"/>
            <a:ext cx="17436629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1414679" y="2214224"/>
            <a:ext cx="2794075" cy="10201092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15125899" y="2746332"/>
            <a:ext cx="3649671" cy="10207786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122599" y="2873202"/>
            <a:ext cx="18364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hevron 27"/>
          <p:cNvSpPr/>
          <p:nvPr/>
        </p:nvSpPr>
        <p:spPr>
          <a:xfrm>
            <a:off x="1075701" y="2382636"/>
            <a:ext cx="2488510" cy="3465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r>
              <a:rPr lang="en-GB" sz="1200" dirty="0"/>
              <a:t>EPB Ratification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297076" y="24032"/>
            <a:ext cx="5151362" cy="1192986"/>
            <a:chOff x="13297076" y="24033"/>
            <a:chExt cx="5151362" cy="742234"/>
          </a:xfrm>
        </p:grpSpPr>
        <p:sp>
          <p:nvSpPr>
            <p:cNvPr id="3" name="Diamond 2"/>
            <p:cNvSpPr/>
            <p:nvPr/>
          </p:nvSpPr>
          <p:spPr>
            <a:xfrm>
              <a:off x="13404396" y="168978"/>
              <a:ext cx="214640" cy="9663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23892" tIns="45704" rIns="180000" bIns="45704" rtlCol="0" anchor="ctr"/>
            <a:lstStyle/>
            <a:p>
              <a:r>
                <a:rPr lang="en-GB" sz="700" dirty="0">
                  <a:solidFill>
                    <a:schemeClr val="tx1"/>
                  </a:solidFill>
                </a:rPr>
                <a:t> Milestone complete</a:t>
              </a:r>
            </a:p>
          </p:txBody>
        </p:sp>
        <p:sp>
          <p:nvSpPr>
            <p:cNvPr id="4" name="Diamond 3"/>
            <p:cNvSpPr/>
            <p:nvPr/>
          </p:nvSpPr>
          <p:spPr>
            <a:xfrm>
              <a:off x="13404396" y="458867"/>
              <a:ext cx="214640" cy="96630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323892" tIns="45704" rIns="180000" bIns="45704" rtlCol="0" anchor="ctr"/>
            <a:lstStyle/>
            <a:p>
              <a:r>
                <a:rPr lang="en-GB" sz="700" dirty="0">
                  <a:solidFill>
                    <a:schemeClr val="tx1"/>
                  </a:solidFill>
                </a:rPr>
                <a:t> Milestone at risk, not on critical path</a:t>
              </a:r>
            </a:p>
          </p:txBody>
        </p:sp>
        <p:sp>
          <p:nvSpPr>
            <p:cNvPr id="5" name="Diamond 4"/>
            <p:cNvSpPr/>
            <p:nvPr/>
          </p:nvSpPr>
          <p:spPr>
            <a:xfrm>
              <a:off x="13404396" y="603811"/>
              <a:ext cx="214640" cy="96630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323892" tIns="45704" rIns="180000" bIns="45704" rtlCol="0" anchor="ctr"/>
            <a:lstStyle/>
            <a:p>
              <a:r>
                <a:rPr lang="en-GB" sz="700" dirty="0">
                  <a:solidFill>
                    <a:schemeClr val="tx1"/>
                  </a:solidFill>
                </a:rPr>
                <a:t> Milestone at risk and on critical path</a:t>
              </a:r>
            </a:p>
          </p:txBody>
        </p:sp>
        <p:sp>
          <p:nvSpPr>
            <p:cNvPr id="6" name="Diamond 5"/>
            <p:cNvSpPr/>
            <p:nvPr/>
          </p:nvSpPr>
          <p:spPr>
            <a:xfrm>
              <a:off x="13404396" y="313922"/>
              <a:ext cx="214640" cy="9663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323892" tIns="45704" rIns="180000" bIns="45704" rtlCol="0" anchor="ctr"/>
            <a:lstStyle/>
            <a:p>
              <a:r>
                <a:rPr lang="en-GB" sz="700" dirty="0">
                  <a:solidFill>
                    <a:schemeClr val="tx1"/>
                  </a:solidFill>
                </a:rPr>
                <a:t> Milestone on track</a:t>
              </a:r>
            </a:p>
          </p:txBody>
        </p:sp>
        <p:sp>
          <p:nvSpPr>
            <p:cNvPr id="7" name="Diamond 6"/>
            <p:cNvSpPr/>
            <p:nvPr/>
          </p:nvSpPr>
          <p:spPr>
            <a:xfrm>
              <a:off x="15980077" y="168978"/>
              <a:ext cx="214640" cy="96630"/>
            </a:xfrm>
            <a:prstGeom prst="diamo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323892" tIns="45704" rIns="180000" bIns="45704" rtlCol="0" anchor="ctr"/>
            <a:lstStyle/>
            <a:p>
              <a:r>
                <a:rPr lang="en-GB" sz="700" dirty="0">
                  <a:solidFill>
                    <a:schemeClr val="tx1"/>
                  </a:solidFill>
                </a:rPr>
                <a:t> External milestone</a:t>
              </a:r>
            </a:p>
          </p:txBody>
        </p:sp>
        <p:sp>
          <p:nvSpPr>
            <p:cNvPr id="8" name="Diamond 7"/>
            <p:cNvSpPr/>
            <p:nvPr/>
          </p:nvSpPr>
          <p:spPr>
            <a:xfrm>
              <a:off x="15980077" y="313922"/>
              <a:ext cx="214640" cy="9663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23892" tIns="45704" rIns="180000" bIns="45704" rtlCol="0" anchor="ctr"/>
            <a:lstStyle/>
            <a:p>
              <a:r>
                <a:rPr lang="en-GB" sz="700" dirty="0">
                  <a:solidFill>
                    <a:schemeClr val="tx1"/>
                  </a:solidFill>
                </a:rPr>
                <a:t> Milestone status unknown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297076" y="24033"/>
              <a:ext cx="5151362" cy="72472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sz="900" dirty="0"/>
                <a:t>Key to Milestones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5980077" y="507182"/>
              <a:ext cx="2146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980077" y="652126"/>
              <a:ext cx="21464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6087397" y="421267"/>
              <a:ext cx="68640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Dependency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087398" y="566212"/>
              <a:ext cx="92525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/>
                <a:t>Milestone slippage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6712" y="66525"/>
            <a:ext cx="6540512" cy="584743"/>
          </a:xfrm>
          <a:prstGeom prst="rect">
            <a:avLst/>
          </a:prstGeom>
          <a:noFill/>
        </p:spPr>
        <p:txBody>
          <a:bodyPr wrap="none" lIns="91410" tIns="45704" rIns="91410" bIns="45704" rtlCol="0">
            <a:spAutoFit/>
          </a:bodyPr>
          <a:lstStyle/>
          <a:p>
            <a:r>
              <a:rPr lang="en-GB" sz="2000" dirty="0"/>
              <a:t>Building Safety Portfolio: EPB Registers Project (POAP)</a:t>
            </a:r>
          </a:p>
          <a:p>
            <a:endParaRPr lang="en-GB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09990" y="567624"/>
            <a:ext cx="2446103" cy="584743"/>
          </a:xfrm>
          <a:prstGeom prst="rect">
            <a:avLst/>
          </a:prstGeom>
          <a:noFill/>
        </p:spPr>
        <p:txBody>
          <a:bodyPr wrap="square" lIns="91410" tIns="45704" rIns="91410" bIns="45704" rtlCol="0">
            <a:spAutoFit/>
          </a:bodyPr>
          <a:lstStyle/>
          <a:p>
            <a:r>
              <a:rPr lang="en-GB" sz="1600" dirty="0"/>
              <a:t>V0.02 16 January 2019</a:t>
            </a:r>
          </a:p>
          <a:p>
            <a:r>
              <a:rPr lang="en-GB" sz="1600" dirty="0"/>
              <a:t>Official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56699" y="1361033"/>
            <a:ext cx="1196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101715" y="1361034"/>
            <a:ext cx="944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2020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5797535" y="2079470"/>
            <a:ext cx="678889" cy="10194398"/>
            <a:chOff x="9713207" y="2255868"/>
            <a:chExt cx="678889" cy="10194398"/>
          </a:xfrm>
        </p:grpSpPr>
        <p:sp>
          <p:nvSpPr>
            <p:cNvPr id="141" name="Rectangle 140"/>
            <p:cNvSpPr/>
            <p:nvPr/>
          </p:nvSpPr>
          <p:spPr>
            <a:xfrm>
              <a:off x="9730124" y="2255868"/>
              <a:ext cx="661972" cy="10194398"/>
            </a:xfrm>
            <a:prstGeom prst="rect">
              <a:avLst/>
            </a:prstGeom>
            <a:solidFill>
              <a:schemeClr val="accent2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 rot="16200000">
              <a:off x="8138930" y="6376191"/>
              <a:ext cx="3794885" cy="646331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r"/>
              <a:r>
                <a:rPr lang="en-GB" b="1" dirty="0">
                  <a:solidFill>
                    <a:srgbClr val="C00000"/>
                  </a:solidFill>
                </a:rPr>
                <a:t>EU EXIT</a:t>
              </a:r>
            </a:p>
          </p:txBody>
        </p:sp>
      </p:grpSp>
      <p:sp>
        <p:nvSpPr>
          <p:cNvPr id="146" name="Chevron 145"/>
          <p:cNvSpPr/>
          <p:nvPr/>
        </p:nvSpPr>
        <p:spPr>
          <a:xfrm>
            <a:off x="4337894" y="2402036"/>
            <a:ext cx="13897536" cy="3465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r>
              <a:rPr lang="en-GB" sz="1200" dirty="0"/>
              <a:t>Develop EPB Reformed Legislation</a:t>
            </a:r>
          </a:p>
        </p:txBody>
      </p:sp>
      <p:cxnSp>
        <p:nvCxnSpPr>
          <p:cNvPr id="147" name="Straight Connector 146"/>
          <p:cNvCxnSpPr/>
          <p:nvPr/>
        </p:nvCxnSpPr>
        <p:spPr>
          <a:xfrm>
            <a:off x="96712" y="3449266"/>
            <a:ext cx="183384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109990" y="1361238"/>
            <a:ext cx="901818" cy="1108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 148"/>
          <p:cNvSpPr/>
          <p:nvPr/>
        </p:nvSpPr>
        <p:spPr>
          <a:xfrm>
            <a:off x="109990" y="1361238"/>
            <a:ext cx="901818" cy="5230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TextBox 151"/>
          <p:cNvSpPr txBox="1"/>
          <p:nvPr/>
        </p:nvSpPr>
        <p:spPr>
          <a:xfrm>
            <a:off x="199503" y="2441154"/>
            <a:ext cx="758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Brexit and Policy</a:t>
            </a:r>
          </a:p>
        </p:txBody>
      </p:sp>
      <p:cxnSp>
        <p:nvCxnSpPr>
          <p:cNvPr id="153" name="Straight Connector 152"/>
          <p:cNvCxnSpPr/>
          <p:nvPr/>
        </p:nvCxnSpPr>
        <p:spPr>
          <a:xfrm>
            <a:off x="96712" y="2242480"/>
            <a:ext cx="183215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109991" y="1874672"/>
            <a:ext cx="910073" cy="3678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TextBox 154"/>
          <p:cNvSpPr txBox="1"/>
          <p:nvPr/>
        </p:nvSpPr>
        <p:spPr>
          <a:xfrm>
            <a:off x="179835" y="2945210"/>
            <a:ext cx="758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Ministerial Decisions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91345" y="352127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ISC/Finance Clearance</a:t>
            </a:r>
          </a:p>
        </p:txBody>
      </p:sp>
      <p:cxnSp>
        <p:nvCxnSpPr>
          <p:cNvPr id="157" name="Straight Connector 156"/>
          <p:cNvCxnSpPr/>
          <p:nvPr/>
        </p:nvCxnSpPr>
        <p:spPr>
          <a:xfrm>
            <a:off x="109991" y="3953322"/>
            <a:ext cx="183384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79835" y="4762134"/>
            <a:ext cx="766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GDS Clearance</a:t>
            </a:r>
          </a:p>
        </p:txBody>
      </p:sp>
      <p:cxnSp>
        <p:nvCxnSpPr>
          <p:cNvPr id="159" name="Straight Connector 158"/>
          <p:cNvCxnSpPr>
            <a:cxnSpLocks/>
          </p:cNvCxnSpPr>
          <p:nvPr/>
        </p:nvCxnSpPr>
        <p:spPr>
          <a:xfrm>
            <a:off x="122599" y="4607581"/>
            <a:ext cx="18398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80367" y="5465490"/>
            <a:ext cx="915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Business Case Approval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03351" y="7153012"/>
            <a:ext cx="915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Alpha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07827" y="8921874"/>
            <a:ext cx="9150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Procurement DOS ITT Phase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35207" y="10074002"/>
            <a:ext cx="859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Exit &amp; Transition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117547" y="11070065"/>
            <a:ext cx="8769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New Service Delivery &amp; Preparations</a:t>
            </a:r>
          </a:p>
        </p:txBody>
      </p:sp>
      <p:cxnSp>
        <p:nvCxnSpPr>
          <p:cNvPr id="112" name="Straight Connector 111"/>
          <p:cNvCxnSpPr/>
          <p:nvPr/>
        </p:nvCxnSpPr>
        <p:spPr>
          <a:xfrm>
            <a:off x="122599" y="6041554"/>
            <a:ext cx="183384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cxnSpLocks/>
          </p:cNvCxnSpPr>
          <p:nvPr/>
        </p:nvCxnSpPr>
        <p:spPr>
          <a:xfrm flipV="1">
            <a:off x="122599" y="8631188"/>
            <a:ext cx="18347351" cy="2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cxnSpLocks/>
          </p:cNvCxnSpPr>
          <p:nvPr/>
        </p:nvCxnSpPr>
        <p:spPr>
          <a:xfrm>
            <a:off x="103351" y="9785970"/>
            <a:ext cx="18315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cxnSpLocks/>
          </p:cNvCxnSpPr>
          <p:nvPr/>
        </p:nvCxnSpPr>
        <p:spPr>
          <a:xfrm>
            <a:off x="105677" y="10938098"/>
            <a:ext cx="18347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hevron 125"/>
          <p:cNvSpPr/>
          <p:nvPr/>
        </p:nvSpPr>
        <p:spPr>
          <a:xfrm>
            <a:off x="1043931" y="6276754"/>
            <a:ext cx="1121309" cy="34086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r>
              <a:rPr lang="en-GB" sz="1000" dirty="0"/>
              <a:t>Discovery P2</a:t>
            </a:r>
          </a:p>
        </p:txBody>
      </p:sp>
      <p:sp>
        <p:nvSpPr>
          <p:cNvPr id="135" name="Chevron 134"/>
          <p:cNvSpPr/>
          <p:nvPr/>
        </p:nvSpPr>
        <p:spPr>
          <a:xfrm>
            <a:off x="3774566" y="7049666"/>
            <a:ext cx="2597957" cy="31920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r>
              <a:rPr lang="en-GB" sz="1200" dirty="0"/>
              <a:t> Alpha Outputs</a:t>
            </a:r>
            <a:endParaRPr lang="en-GB" sz="1600" dirty="0"/>
          </a:p>
        </p:txBody>
      </p:sp>
      <p:sp>
        <p:nvSpPr>
          <p:cNvPr id="136" name="Chevron 135"/>
          <p:cNvSpPr/>
          <p:nvPr/>
        </p:nvSpPr>
        <p:spPr>
          <a:xfrm>
            <a:off x="3992114" y="12123315"/>
            <a:ext cx="9796523" cy="30467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r>
              <a:rPr lang="en-GB" sz="1600" dirty="0"/>
              <a:t>Contract Extension  Agreed </a:t>
            </a:r>
          </a:p>
        </p:txBody>
      </p:sp>
      <p:sp>
        <p:nvSpPr>
          <p:cNvPr id="137" name="Chevron 136"/>
          <p:cNvSpPr/>
          <p:nvPr/>
        </p:nvSpPr>
        <p:spPr>
          <a:xfrm>
            <a:off x="1075702" y="10458939"/>
            <a:ext cx="6162786" cy="300031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r>
              <a:rPr lang="en-GB" sz="1200" dirty="0"/>
              <a:t>Contractual EXIT Assistance obligations being reviewed</a:t>
            </a:r>
          </a:p>
        </p:txBody>
      </p:sp>
      <p:sp>
        <p:nvSpPr>
          <p:cNvPr id="140" name="Chevron 139"/>
          <p:cNvSpPr/>
          <p:nvPr/>
        </p:nvSpPr>
        <p:spPr>
          <a:xfrm>
            <a:off x="13935329" y="7820077"/>
            <a:ext cx="4279833" cy="254243"/>
          </a:xfrm>
          <a:prstGeom prst="chevro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r>
              <a:rPr lang="en-GB" sz="1050" dirty="0"/>
              <a:t>Live Service</a:t>
            </a:r>
          </a:p>
        </p:txBody>
      </p:sp>
      <p:sp>
        <p:nvSpPr>
          <p:cNvPr id="167" name="Flowchart: Decision 166"/>
          <p:cNvSpPr/>
          <p:nvPr/>
        </p:nvSpPr>
        <p:spPr>
          <a:xfrm>
            <a:off x="1980035" y="6301762"/>
            <a:ext cx="189450" cy="315855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Flowchart: Decision 167"/>
          <p:cNvSpPr/>
          <p:nvPr/>
        </p:nvSpPr>
        <p:spPr>
          <a:xfrm>
            <a:off x="6239536" y="7049666"/>
            <a:ext cx="189450" cy="315855"/>
          </a:xfrm>
          <a:prstGeom prst="flowChartDecision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Chevron 173"/>
          <p:cNvSpPr/>
          <p:nvPr/>
        </p:nvSpPr>
        <p:spPr>
          <a:xfrm>
            <a:off x="2120256" y="7029668"/>
            <a:ext cx="1511623" cy="33800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r>
              <a:rPr lang="en-GB" sz="1200" dirty="0"/>
              <a:t>Alpha Supplier Recruited</a:t>
            </a:r>
          </a:p>
        </p:txBody>
      </p:sp>
      <p:sp>
        <p:nvSpPr>
          <p:cNvPr id="176" name="Flowchart: Decision 175"/>
          <p:cNvSpPr/>
          <p:nvPr/>
        </p:nvSpPr>
        <p:spPr>
          <a:xfrm>
            <a:off x="3636141" y="7049666"/>
            <a:ext cx="189450" cy="315855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Chevron 176"/>
          <p:cNvSpPr/>
          <p:nvPr/>
        </p:nvSpPr>
        <p:spPr>
          <a:xfrm>
            <a:off x="4475537" y="5679046"/>
            <a:ext cx="1775147" cy="37108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r>
              <a:rPr lang="en-GB" sz="1100" dirty="0"/>
              <a:t>OBC Update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6352023" y="4844974"/>
            <a:ext cx="375640" cy="312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Isosceles Triangle 179"/>
          <p:cNvSpPr/>
          <p:nvPr/>
        </p:nvSpPr>
        <p:spPr>
          <a:xfrm>
            <a:off x="2052043" y="4775449"/>
            <a:ext cx="486441" cy="402009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1239636" y="4759476"/>
            <a:ext cx="924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Discovery Complete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370572" y="4577713"/>
            <a:ext cx="14296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Alpha Assessment (2 April)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3446676" y="4613429"/>
            <a:ext cx="12440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Beta – Live Assessment</a:t>
            </a:r>
          </a:p>
        </p:txBody>
      </p:sp>
      <p:cxnSp>
        <p:nvCxnSpPr>
          <p:cNvPr id="32" name="Straight Arrow Connector 31"/>
          <p:cNvCxnSpPr>
            <a:cxnSpLocks/>
            <a:stCxn id="167" idx="0"/>
          </p:cNvCxnSpPr>
          <p:nvPr/>
        </p:nvCxnSpPr>
        <p:spPr>
          <a:xfrm flipV="1">
            <a:off x="2074760" y="5299196"/>
            <a:ext cx="1031" cy="1002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428307" y="2153122"/>
            <a:ext cx="0" cy="101943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6539843" y="3512000"/>
            <a:ext cx="13246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OBC to ISC</a:t>
            </a:r>
          </a:p>
          <a:p>
            <a:pPr algn="ctr"/>
            <a:r>
              <a:rPr lang="en-GB" sz="1050" dirty="0"/>
              <a:t>(May)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30CDEB9-5905-4D60-9853-5F163683E83D}"/>
              </a:ext>
            </a:extLst>
          </p:cNvPr>
          <p:cNvSpPr txBox="1"/>
          <p:nvPr/>
        </p:nvSpPr>
        <p:spPr>
          <a:xfrm>
            <a:off x="1611112" y="1330919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2018</a:t>
            </a:r>
          </a:p>
        </p:txBody>
      </p:sp>
      <p:graphicFrame>
        <p:nvGraphicFramePr>
          <p:cNvPr id="166" name="Table 165">
            <a:extLst>
              <a:ext uri="{FF2B5EF4-FFF2-40B4-BE49-F238E27FC236}">
                <a16:creationId xmlns:a16="http://schemas.microsoft.com/office/drawing/2014/main" id="{DF405DB8-B461-4177-B2B0-07E87215F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799834"/>
              </p:ext>
            </p:extLst>
          </p:nvPr>
        </p:nvGraphicFramePr>
        <p:xfrm>
          <a:off x="1043931" y="1881715"/>
          <a:ext cx="17370446" cy="332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234">
                  <a:extLst>
                    <a:ext uri="{9D8B030D-6E8A-4147-A177-3AD203B41FA5}">
                      <a16:colId xmlns:a16="http://schemas.microsoft.com/office/drawing/2014/main" val="2425990770"/>
                    </a:ext>
                  </a:extLst>
                </a:gridCol>
                <a:gridCol w="914234">
                  <a:extLst>
                    <a:ext uri="{9D8B030D-6E8A-4147-A177-3AD203B41FA5}">
                      <a16:colId xmlns:a16="http://schemas.microsoft.com/office/drawing/2014/main" val="3547578905"/>
                    </a:ext>
                  </a:extLst>
                </a:gridCol>
                <a:gridCol w="914234">
                  <a:extLst>
                    <a:ext uri="{9D8B030D-6E8A-4147-A177-3AD203B41FA5}">
                      <a16:colId xmlns:a16="http://schemas.microsoft.com/office/drawing/2014/main" val="1952881848"/>
                    </a:ext>
                  </a:extLst>
                </a:gridCol>
                <a:gridCol w="914234">
                  <a:extLst>
                    <a:ext uri="{9D8B030D-6E8A-4147-A177-3AD203B41FA5}">
                      <a16:colId xmlns:a16="http://schemas.microsoft.com/office/drawing/2014/main" val="585684090"/>
                    </a:ext>
                  </a:extLst>
                </a:gridCol>
                <a:gridCol w="914234">
                  <a:extLst>
                    <a:ext uri="{9D8B030D-6E8A-4147-A177-3AD203B41FA5}">
                      <a16:colId xmlns:a16="http://schemas.microsoft.com/office/drawing/2014/main" val="3197043101"/>
                    </a:ext>
                  </a:extLst>
                </a:gridCol>
                <a:gridCol w="914234">
                  <a:extLst>
                    <a:ext uri="{9D8B030D-6E8A-4147-A177-3AD203B41FA5}">
                      <a16:colId xmlns:a16="http://schemas.microsoft.com/office/drawing/2014/main" val="3299239220"/>
                    </a:ext>
                  </a:extLst>
                </a:gridCol>
                <a:gridCol w="914234">
                  <a:extLst>
                    <a:ext uri="{9D8B030D-6E8A-4147-A177-3AD203B41FA5}">
                      <a16:colId xmlns:a16="http://schemas.microsoft.com/office/drawing/2014/main" val="3882061810"/>
                    </a:ext>
                  </a:extLst>
                </a:gridCol>
                <a:gridCol w="914234">
                  <a:extLst>
                    <a:ext uri="{9D8B030D-6E8A-4147-A177-3AD203B41FA5}">
                      <a16:colId xmlns:a16="http://schemas.microsoft.com/office/drawing/2014/main" val="2285246314"/>
                    </a:ext>
                  </a:extLst>
                </a:gridCol>
                <a:gridCol w="914234">
                  <a:extLst>
                    <a:ext uri="{9D8B030D-6E8A-4147-A177-3AD203B41FA5}">
                      <a16:colId xmlns:a16="http://schemas.microsoft.com/office/drawing/2014/main" val="2175339485"/>
                    </a:ext>
                  </a:extLst>
                </a:gridCol>
                <a:gridCol w="914234">
                  <a:extLst>
                    <a:ext uri="{9D8B030D-6E8A-4147-A177-3AD203B41FA5}">
                      <a16:colId xmlns:a16="http://schemas.microsoft.com/office/drawing/2014/main" val="2303407575"/>
                    </a:ext>
                  </a:extLst>
                </a:gridCol>
                <a:gridCol w="914234">
                  <a:extLst>
                    <a:ext uri="{9D8B030D-6E8A-4147-A177-3AD203B41FA5}">
                      <a16:colId xmlns:a16="http://schemas.microsoft.com/office/drawing/2014/main" val="22782983"/>
                    </a:ext>
                  </a:extLst>
                </a:gridCol>
                <a:gridCol w="914234">
                  <a:extLst>
                    <a:ext uri="{9D8B030D-6E8A-4147-A177-3AD203B41FA5}">
                      <a16:colId xmlns:a16="http://schemas.microsoft.com/office/drawing/2014/main" val="3647682702"/>
                    </a:ext>
                  </a:extLst>
                </a:gridCol>
                <a:gridCol w="914234">
                  <a:extLst>
                    <a:ext uri="{9D8B030D-6E8A-4147-A177-3AD203B41FA5}">
                      <a16:colId xmlns:a16="http://schemas.microsoft.com/office/drawing/2014/main" val="1727296244"/>
                    </a:ext>
                  </a:extLst>
                </a:gridCol>
                <a:gridCol w="914234">
                  <a:extLst>
                    <a:ext uri="{9D8B030D-6E8A-4147-A177-3AD203B41FA5}">
                      <a16:colId xmlns:a16="http://schemas.microsoft.com/office/drawing/2014/main" val="2629587064"/>
                    </a:ext>
                  </a:extLst>
                </a:gridCol>
                <a:gridCol w="914234">
                  <a:extLst>
                    <a:ext uri="{9D8B030D-6E8A-4147-A177-3AD203B41FA5}">
                      <a16:colId xmlns:a16="http://schemas.microsoft.com/office/drawing/2014/main" val="295003470"/>
                    </a:ext>
                  </a:extLst>
                </a:gridCol>
                <a:gridCol w="914234">
                  <a:extLst>
                    <a:ext uri="{9D8B030D-6E8A-4147-A177-3AD203B41FA5}">
                      <a16:colId xmlns:a16="http://schemas.microsoft.com/office/drawing/2014/main" val="1030641175"/>
                    </a:ext>
                  </a:extLst>
                </a:gridCol>
                <a:gridCol w="914234">
                  <a:extLst>
                    <a:ext uri="{9D8B030D-6E8A-4147-A177-3AD203B41FA5}">
                      <a16:colId xmlns:a16="http://schemas.microsoft.com/office/drawing/2014/main" val="2520565887"/>
                    </a:ext>
                  </a:extLst>
                </a:gridCol>
                <a:gridCol w="914234">
                  <a:extLst>
                    <a:ext uri="{9D8B030D-6E8A-4147-A177-3AD203B41FA5}">
                      <a16:colId xmlns:a16="http://schemas.microsoft.com/office/drawing/2014/main" val="3791012724"/>
                    </a:ext>
                  </a:extLst>
                </a:gridCol>
                <a:gridCol w="914234">
                  <a:extLst>
                    <a:ext uri="{9D8B030D-6E8A-4147-A177-3AD203B41FA5}">
                      <a16:colId xmlns:a16="http://schemas.microsoft.com/office/drawing/2014/main" val="1525024522"/>
                    </a:ext>
                  </a:extLst>
                </a:gridCol>
              </a:tblGrid>
              <a:tr h="332509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Oct</a:t>
                      </a:r>
                    </a:p>
                  </a:txBody>
                  <a:tcPr marT="41564" marB="4156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Nov</a:t>
                      </a:r>
                    </a:p>
                  </a:txBody>
                  <a:tcPr marT="41564" marB="4156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Dec</a:t>
                      </a:r>
                    </a:p>
                  </a:txBody>
                  <a:tcPr marT="41564" marB="4156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Jan</a:t>
                      </a:r>
                    </a:p>
                  </a:txBody>
                  <a:tcPr marT="41564" marB="4156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Feb</a:t>
                      </a:r>
                    </a:p>
                  </a:txBody>
                  <a:tcPr marT="41564" marB="4156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Mar</a:t>
                      </a:r>
                    </a:p>
                  </a:txBody>
                  <a:tcPr marT="41564" marB="4156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Apr</a:t>
                      </a:r>
                    </a:p>
                  </a:txBody>
                  <a:tcPr marT="41564" marB="4156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May</a:t>
                      </a:r>
                    </a:p>
                  </a:txBody>
                  <a:tcPr marT="41564" marB="4156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Jun</a:t>
                      </a:r>
                    </a:p>
                  </a:txBody>
                  <a:tcPr marT="41564" marB="4156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Jul</a:t>
                      </a:r>
                    </a:p>
                  </a:txBody>
                  <a:tcPr marT="41564" marB="4156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Aug</a:t>
                      </a:r>
                    </a:p>
                  </a:txBody>
                  <a:tcPr marT="41564" marB="4156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Sep</a:t>
                      </a:r>
                    </a:p>
                  </a:txBody>
                  <a:tcPr marT="41564" marB="4156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Oct</a:t>
                      </a:r>
                    </a:p>
                  </a:txBody>
                  <a:tcPr marT="41564" marB="4156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Nov</a:t>
                      </a:r>
                    </a:p>
                  </a:txBody>
                  <a:tcPr marT="41564" marB="4156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Dec</a:t>
                      </a:r>
                    </a:p>
                  </a:txBody>
                  <a:tcPr marT="41564" marB="4156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Jan</a:t>
                      </a:r>
                    </a:p>
                  </a:txBody>
                  <a:tcPr marT="41564" marB="4156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Feb</a:t>
                      </a:r>
                    </a:p>
                  </a:txBody>
                  <a:tcPr marT="41564" marB="4156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Mar</a:t>
                      </a:r>
                    </a:p>
                  </a:txBody>
                  <a:tcPr marT="41564" marB="4156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Apr</a:t>
                      </a:r>
                    </a:p>
                  </a:txBody>
                  <a:tcPr marT="41564" marB="4156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01873"/>
                  </a:ext>
                </a:extLst>
              </a:tr>
            </a:tbl>
          </a:graphicData>
        </a:graphic>
      </p:graphicFrame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DA2B295-5D21-4B11-A64A-B9EED5F509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36461" y="5450241"/>
            <a:ext cx="1641565" cy="14187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ADC8353-DAA2-4456-BB21-C9E591BE90B4}"/>
              </a:ext>
            </a:extLst>
          </p:cNvPr>
          <p:cNvSpPr txBox="1"/>
          <p:nvPr/>
        </p:nvSpPr>
        <p:spPr>
          <a:xfrm>
            <a:off x="96712" y="11874586"/>
            <a:ext cx="876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Contract Extension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B08E31F-26A9-41A6-8E43-009DEA3725B3}"/>
              </a:ext>
            </a:extLst>
          </p:cNvPr>
          <p:cNvCxnSpPr>
            <a:cxnSpLocks/>
          </p:cNvCxnSpPr>
          <p:nvPr/>
        </p:nvCxnSpPr>
        <p:spPr>
          <a:xfrm>
            <a:off x="135207" y="11730186"/>
            <a:ext cx="18463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9D2B028-F0A5-4FC2-9E34-EB1C6EF9B52A}"/>
              </a:ext>
            </a:extLst>
          </p:cNvPr>
          <p:cNvCxnSpPr>
            <a:cxnSpLocks/>
          </p:cNvCxnSpPr>
          <p:nvPr/>
        </p:nvCxnSpPr>
        <p:spPr>
          <a:xfrm flipV="1">
            <a:off x="6307715" y="5212628"/>
            <a:ext cx="19605" cy="1789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25FBABB-936D-41CB-9022-6BEAAC73A003}"/>
              </a:ext>
            </a:extLst>
          </p:cNvPr>
          <p:cNvCxnSpPr/>
          <p:nvPr/>
        </p:nvCxnSpPr>
        <p:spPr>
          <a:xfrm>
            <a:off x="96712" y="6761634"/>
            <a:ext cx="183384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EE41475-C91F-4898-991B-B32A5A9B4E17}"/>
              </a:ext>
            </a:extLst>
          </p:cNvPr>
          <p:cNvSpPr txBox="1"/>
          <p:nvPr/>
        </p:nvSpPr>
        <p:spPr>
          <a:xfrm>
            <a:off x="106717" y="6318565"/>
            <a:ext cx="915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Discovery 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8C28C3E-A35F-4BBE-8688-99FB3B8A44A5}"/>
              </a:ext>
            </a:extLst>
          </p:cNvPr>
          <p:cNvCxnSpPr>
            <a:cxnSpLocks/>
          </p:cNvCxnSpPr>
          <p:nvPr/>
        </p:nvCxnSpPr>
        <p:spPr>
          <a:xfrm flipV="1">
            <a:off x="145477" y="7730940"/>
            <a:ext cx="18347351" cy="2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B9210A23-62BF-4195-85B6-FB0077A31EAF}"/>
              </a:ext>
            </a:extLst>
          </p:cNvPr>
          <p:cNvSpPr/>
          <p:nvPr/>
        </p:nvSpPr>
        <p:spPr>
          <a:xfrm>
            <a:off x="8294936" y="11790570"/>
            <a:ext cx="346302" cy="296568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29F3716-DCCB-40EC-90E3-BA3F82FED7B4}"/>
              </a:ext>
            </a:extLst>
          </p:cNvPr>
          <p:cNvSpPr txBox="1"/>
          <p:nvPr/>
        </p:nvSpPr>
        <p:spPr>
          <a:xfrm>
            <a:off x="8365492" y="11796500"/>
            <a:ext cx="29340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Agree further contract extension with Landmark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0A83B61-BE7D-46F2-B2C3-D4E9A228B2D9}"/>
              </a:ext>
            </a:extLst>
          </p:cNvPr>
          <p:cNvSpPr txBox="1"/>
          <p:nvPr/>
        </p:nvSpPr>
        <p:spPr>
          <a:xfrm>
            <a:off x="120974" y="8101872"/>
            <a:ext cx="915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Beta</a:t>
            </a:r>
          </a:p>
        </p:txBody>
      </p:sp>
      <p:sp>
        <p:nvSpPr>
          <p:cNvPr id="116" name="Chevron 190">
            <a:extLst>
              <a:ext uri="{FF2B5EF4-FFF2-40B4-BE49-F238E27FC236}">
                <a16:creationId xmlns:a16="http://schemas.microsoft.com/office/drawing/2014/main" id="{7C98C896-A4A4-4522-8101-2149175EDF9D}"/>
              </a:ext>
            </a:extLst>
          </p:cNvPr>
          <p:cNvSpPr/>
          <p:nvPr/>
        </p:nvSpPr>
        <p:spPr>
          <a:xfrm>
            <a:off x="8656886" y="7809384"/>
            <a:ext cx="2457052" cy="320401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r>
              <a:rPr lang="en-GB" sz="1200" dirty="0"/>
              <a:t>Private Beta</a:t>
            </a:r>
          </a:p>
        </p:txBody>
      </p:sp>
      <p:sp>
        <p:nvSpPr>
          <p:cNvPr id="117" name="Chevron 173">
            <a:extLst>
              <a:ext uri="{FF2B5EF4-FFF2-40B4-BE49-F238E27FC236}">
                <a16:creationId xmlns:a16="http://schemas.microsoft.com/office/drawing/2014/main" id="{07A2EA0D-CC26-46F3-8EB8-514FCA27F998}"/>
              </a:ext>
            </a:extLst>
          </p:cNvPr>
          <p:cNvSpPr/>
          <p:nvPr/>
        </p:nvSpPr>
        <p:spPr>
          <a:xfrm>
            <a:off x="7477811" y="7792645"/>
            <a:ext cx="1146516" cy="35520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r>
              <a:rPr lang="en-GB" sz="900" dirty="0"/>
              <a:t>DOS ITT</a:t>
            </a:r>
          </a:p>
        </p:txBody>
      </p:sp>
      <p:sp>
        <p:nvSpPr>
          <p:cNvPr id="118" name="Flowchart: Decision 117">
            <a:extLst>
              <a:ext uri="{FF2B5EF4-FFF2-40B4-BE49-F238E27FC236}">
                <a16:creationId xmlns:a16="http://schemas.microsoft.com/office/drawing/2014/main" id="{29FD1927-49B6-493F-9234-85ACD48761F2}"/>
              </a:ext>
            </a:extLst>
          </p:cNvPr>
          <p:cNvSpPr/>
          <p:nvPr/>
        </p:nvSpPr>
        <p:spPr>
          <a:xfrm>
            <a:off x="8518612" y="7828266"/>
            <a:ext cx="189450" cy="287141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Flowchart: Decision 127">
            <a:extLst>
              <a:ext uri="{FF2B5EF4-FFF2-40B4-BE49-F238E27FC236}">
                <a16:creationId xmlns:a16="http://schemas.microsoft.com/office/drawing/2014/main" id="{6801C6B2-AA2C-4503-9B68-45FDAF6C76AC}"/>
              </a:ext>
            </a:extLst>
          </p:cNvPr>
          <p:cNvSpPr/>
          <p:nvPr/>
        </p:nvSpPr>
        <p:spPr>
          <a:xfrm>
            <a:off x="10955978" y="7825977"/>
            <a:ext cx="189450" cy="315855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Chevron 173">
            <a:extLst>
              <a:ext uri="{FF2B5EF4-FFF2-40B4-BE49-F238E27FC236}">
                <a16:creationId xmlns:a16="http://schemas.microsoft.com/office/drawing/2014/main" id="{9D46350B-0D36-4CFA-B53A-FC98D765ED6D}"/>
              </a:ext>
            </a:extLst>
          </p:cNvPr>
          <p:cNvSpPr/>
          <p:nvPr/>
        </p:nvSpPr>
        <p:spPr>
          <a:xfrm>
            <a:off x="11095017" y="7808564"/>
            <a:ext cx="2847125" cy="32040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r>
              <a:rPr lang="en-GB" sz="1100" dirty="0"/>
              <a:t>Public Beta</a:t>
            </a:r>
          </a:p>
        </p:txBody>
      </p:sp>
      <p:sp>
        <p:nvSpPr>
          <p:cNvPr id="97" name="Flowchart: Decision 96">
            <a:extLst>
              <a:ext uri="{FF2B5EF4-FFF2-40B4-BE49-F238E27FC236}">
                <a16:creationId xmlns:a16="http://schemas.microsoft.com/office/drawing/2014/main" id="{25FF2D26-1049-4201-90C6-1A60F9C93CF6}"/>
              </a:ext>
            </a:extLst>
          </p:cNvPr>
          <p:cNvSpPr/>
          <p:nvPr/>
        </p:nvSpPr>
        <p:spPr>
          <a:xfrm>
            <a:off x="6394920" y="5572499"/>
            <a:ext cx="189450" cy="315855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F727038-010F-4E02-AE7E-A034FC665B43}"/>
              </a:ext>
            </a:extLst>
          </p:cNvPr>
          <p:cNvSpPr txBox="1"/>
          <p:nvPr/>
        </p:nvSpPr>
        <p:spPr>
          <a:xfrm>
            <a:off x="7221706" y="2976581"/>
            <a:ext cx="13454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Ministerial sign-off</a:t>
            </a:r>
          </a:p>
          <a:p>
            <a:pPr algn="ctr"/>
            <a:r>
              <a:rPr lang="en-GB" sz="1050" dirty="0"/>
              <a:t>(June)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352A44CD-32DB-4E9D-B121-68DF3BEFBADB}"/>
              </a:ext>
            </a:extLst>
          </p:cNvPr>
          <p:cNvCxnSpPr>
            <a:cxnSpLocks/>
            <a:stCxn id="129" idx="3"/>
          </p:cNvCxnSpPr>
          <p:nvPr/>
        </p:nvCxnSpPr>
        <p:spPr>
          <a:xfrm flipV="1">
            <a:off x="13942142" y="5338823"/>
            <a:ext cx="467970" cy="26299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Decision 137">
            <a:extLst>
              <a:ext uri="{FF2B5EF4-FFF2-40B4-BE49-F238E27FC236}">
                <a16:creationId xmlns:a16="http://schemas.microsoft.com/office/drawing/2014/main" id="{B77B8576-CA2E-40B8-B68B-7CDA02709758}"/>
              </a:ext>
            </a:extLst>
          </p:cNvPr>
          <p:cNvSpPr/>
          <p:nvPr/>
        </p:nvSpPr>
        <p:spPr>
          <a:xfrm>
            <a:off x="13769869" y="7796924"/>
            <a:ext cx="189450" cy="315855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B8AA8EB-DB9A-45C7-A955-286904B50561}"/>
              </a:ext>
            </a:extLst>
          </p:cNvPr>
          <p:cNvCxnSpPr>
            <a:cxnSpLocks/>
          </p:cNvCxnSpPr>
          <p:nvPr/>
        </p:nvCxnSpPr>
        <p:spPr>
          <a:xfrm>
            <a:off x="133681" y="5321474"/>
            <a:ext cx="18398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1850F0A-8EFC-4F0A-8CE8-3D2F35D074B2}"/>
              </a:ext>
            </a:extLst>
          </p:cNvPr>
          <p:cNvSpPr txBox="1"/>
          <p:nvPr/>
        </p:nvSpPr>
        <p:spPr>
          <a:xfrm>
            <a:off x="114250" y="4093268"/>
            <a:ext cx="915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Project Board</a:t>
            </a:r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80FBDDC0-B220-41DD-85A8-C7E173FD4D8C}"/>
              </a:ext>
            </a:extLst>
          </p:cNvPr>
          <p:cNvSpPr/>
          <p:nvPr/>
        </p:nvSpPr>
        <p:spPr>
          <a:xfrm>
            <a:off x="6844987" y="4111070"/>
            <a:ext cx="370289" cy="35923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14DD34E-0141-4D3F-BB51-A7E77ADED805}"/>
              </a:ext>
            </a:extLst>
          </p:cNvPr>
          <p:cNvSpPr/>
          <p:nvPr/>
        </p:nvSpPr>
        <p:spPr>
          <a:xfrm>
            <a:off x="6344948" y="3884184"/>
            <a:ext cx="100219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050" dirty="0"/>
              <a:t>Project Board</a:t>
            </a:r>
          </a:p>
          <a:p>
            <a:pPr algn="ctr"/>
            <a:r>
              <a:rPr lang="en-GB" sz="1050" dirty="0"/>
              <a:t>(April)</a:t>
            </a:r>
            <a:endParaRPr lang="en-GB" sz="2800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A8BA0354-CA8B-4452-A4AD-CB724D2986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57740" y="4699615"/>
            <a:ext cx="477403" cy="234487"/>
          </a:xfrm>
          <a:prstGeom prst="bentConnector3">
            <a:avLst>
              <a:gd name="adj1" fmla="val -15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46C17401-9712-424F-ACE8-8149DDFC89FF}"/>
              </a:ext>
            </a:extLst>
          </p:cNvPr>
          <p:cNvCxnSpPr>
            <a:cxnSpLocks/>
          </p:cNvCxnSpPr>
          <p:nvPr/>
        </p:nvCxnSpPr>
        <p:spPr>
          <a:xfrm flipV="1">
            <a:off x="7288289" y="4012200"/>
            <a:ext cx="437670" cy="383027"/>
          </a:xfrm>
          <a:prstGeom prst="bentConnector3">
            <a:avLst>
              <a:gd name="adj1" fmla="val 995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5EE26A11-C325-4B82-BE2B-26541C7A4129}"/>
              </a:ext>
            </a:extLst>
          </p:cNvPr>
          <p:cNvSpPr/>
          <p:nvPr/>
        </p:nvSpPr>
        <p:spPr>
          <a:xfrm>
            <a:off x="7658418" y="3499763"/>
            <a:ext cx="370289" cy="35923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1" name="Isosceles Triangle 170">
            <a:extLst>
              <a:ext uri="{FF2B5EF4-FFF2-40B4-BE49-F238E27FC236}">
                <a16:creationId xmlns:a16="http://schemas.microsoft.com/office/drawing/2014/main" id="{EAA28DBE-2585-4196-A297-0680DDDB8311}"/>
              </a:ext>
            </a:extLst>
          </p:cNvPr>
          <p:cNvSpPr/>
          <p:nvPr/>
        </p:nvSpPr>
        <p:spPr>
          <a:xfrm>
            <a:off x="8460755" y="2978281"/>
            <a:ext cx="370289" cy="35923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90DA5686-0419-45BB-92D6-23F18A7F4EE6}"/>
              </a:ext>
            </a:extLst>
          </p:cNvPr>
          <p:cNvCxnSpPr>
            <a:cxnSpLocks/>
            <a:stCxn id="97" idx="3"/>
          </p:cNvCxnSpPr>
          <p:nvPr/>
        </p:nvCxnSpPr>
        <p:spPr>
          <a:xfrm flipV="1">
            <a:off x="6584370" y="3966069"/>
            <a:ext cx="1290342" cy="17643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Isosceles Triangle 174">
            <a:extLst>
              <a:ext uri="{FF2B5EF4-FFF2-40B4-BE49-F238E27FC236}">
                <a16:creationId xmlns:a16="http://schemas.microsoft.com/office/drawing/2014/main" id="{7B670EAC-9016-4CD1-ABA1-6A17A5324F2C}"/>
              </a:ext>
            </a:extLst>
          </p:cNvPr>
          <p:cNvSpPr/>
          <p:nvPr/>
        </p:nvSpPr>
        <p:spPr>
          <a:xfrm>
            <a:off x="10934176" y="4857888"/>
            <a:ext cx="313118" cy="2719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77DA433-9ADF-445E-A53D-FFF632D84BA2}"/>
              </a:ext>
            </a:extLst>
          </p:cNvPr>
          <p:cNvSpPr txBox="1"/>
          <p:nvPr/>
        </p:nvSpPr>
        <p:spPr>
          <a:xfrm>
            <a:off x="9759958" y="4810012"/>
            <a:ext cx="12440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Private to Public Assessment</a:t>
            </a:r>
          </a:p>
        </p:txBody>
      </p:sp>
      <p:sp>
        <p:nvSpPr>
          <p:cNvPr id="186" name="Isosceles Triangle 185">
            <a:extLst>
              <a:ext uri="{FF2B5EF4-FFF2-40B4-BE49-F238E27FC236}">
                <a16:creationId xmlns:a16="http://schemas.microsoft.com/office/drawing/2014/main" id="{A230F3B8-DF6A-4629-8ECA-F96C77A13413}"/>
              </a:ext>
            </a:extLst>
          </p:cNvPr>
          <p:cNvSpPr/>
          <p:nvPr/>
        </p:nvSpPr>
        <p:spPr>
          <a:xfrm>
            <a:off x="14292417" y="4881807"/>
            <a:ext cx="313118" cy="2719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01CC4D3-92F9-418F-9671-684E668B8C44}"/>
              </a:ext>
            </a:extLst>
          </p:cNvPr>
          <p:cNvCxnSpPr/>
          <p:nvPr/>
        </p:nvCxnSpPr>
        <p:spPr>
          <a:xfrm flipV="1">
            <a:off x="11050703" y="5299196"/>
            <a:ext cx="0" cy="249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hevron 136">
            <a:extLst>
              <a:ext uri="{FF2B5EF4-FFF2-40B4-BE49-F238E27FC236}">
                <a16:creationId xmlns:a16="http://schemas.microsoft.com/office/drawing/2014/main" id="{6D26E0FB-1938-4A20-9021-03A1E52F1D20}"/>
              </a:ext>
            </a:extLst>
          </p:cNvPr>
          <p:cNvSpPr/>
          <p:nvPr/>
        </p:nvSpPr>
        <p:spPr>
          <a:xfrm>
            <a:off x="6530160" y="9914031"/>
            <a:ext cx="3303136" cy="35367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r>
              <a:rPr lang="en-GB" sz="1200" dirty="0"/>
              <a:t>MHCLG combined Exit Strategy Development</a:t>
            </a:r>
          </a:p>
        </p:txBody>
      </p:sp>
      <p:sp>
        <p:nvSpPr>
          <p:cNvPr id="202" name="Chevron 136">
            <a:extLst>
              <a:ext uri="{FF2B5EF4-FFF2-40B4-BE49-F238E27FC236}">
                <a16:creationId xmlns:a16="http://schemas.microsoft.com/office/drawing/2014/main" id="{BA87A498-9C82-4B82-9376-EAD621E51E24}"/>
              </a:ext>
            </a:extLst>
          </p:cNvPr>
          <p:cNvSpPr/>
          <p:nvPr/>
        </p:nvSpPr>
        <p:spPr>
          <a:xfrm>
            <a:off x="7330735" y="10533886"/>
            <a:ext cx="3603442" cy="197801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r>
              <a:rPr lang="en-GB" sz="1200" dirty="0"/>
              <a:t>Agree Exit Plans</a:t>
            </a:r>
          </a:p>
        </p:txBody>
      </p: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63FAC5FE-DDC8-462B-9984-8A3A98F4EEFB}"/>
              </a:ext>
            </a:extLst>
          </p:cNvPr>
          <p:cNvCxnSpPr>
            <a:cxnSpLocks/>
          </p:cNvCxnSpPr>
          <p:nvPr/>
        </p:nvCxnSpPr>
        <p:spPr>
          <a:xfrm flipV="1">
            <a:off x="8075504" y="3491967"/>
            <a:ext cx="464170" cy="233686"/>
          </a:xfrm>
          <a:prstGeom prst="bentConnector3">
            <a:avLst>
              <a:gd name="adj1" fmla="val 1005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Chevron 173">
            <a:extLst>
              <a:ext uri="{FF2B5EF4-FFF2-40B4-BE49-F238E27FC236}">
                <a16:creationId xmlns:a16="http://schemas.microsoft.com/office/drawing/2014/main" id="{B789FAA2-C885-450E-86E0-322136C16EA3}"/>
              </a:ext>
            </a:extLst>
          </p:cNvPr>
          <p:cNvSpPr/>
          <p:nvPr/>
        </p:nvSpPr>
        <p:spPr>
          <a:xfrm>
            <a:off x="4975436" y="8786432"/>
            <a:ext cx="1511623" cy="33800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r>
              <a:rPr lang="en-GB" sz="1050" dirty="0"/>
              <a:t>Market Sounding</a:t>
            </a:r>
            <a:endParaRPr lang="en-GB" sz="1200" dirty="0"/>
          </a:p>
        </p:txBody>
      </p:sp>
      <p:sp>
        <p:nvSpPr>
          <p:cNvPr id="218" name="Flowchart: Decision 217">
            <a:extLst>
              <a:ext uri="{FF2B5EF4-FFF2-40B4-BE49-F238E27FC236}">
                <a16:creationId xmlns:a16="http://schemas.microsoft.com/office/drawing/2014/main" id="{F9B990CC-C45C-431B-B6E6-5F36C9FCB1C5}"/>
              </a:ext>
            </a:extLst>
          </p:cNvPr>
          <p:cNvSpPr/>
          <p:nvPr/>
        </p:nvSpPr>
        <p:spPr>
          <a:xfrm>
            <a:off x="6351702" y="8791611"/>
            <a:ext cx="189450" cy="315855"/>
          </a:xfrm>
          <a:prstGeom prst="flowChartDecision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sp>
        <p:nvSpPr>
          <p:cNvPr id="219" name="Chevron 173">
            <a:extLst>
              <a:ext uri="{FF2B5EF4-FFF2-40B4-BE49-F238E27FC236}">
                <a16:creationId xmlns:a16="http://schemas.microsoft.com/office/drawing/2014/main" id="{A2FFA821-8649-471C-83A7-56AFC4945548}"/>
              </a:ext>
            </a:extLst>
          </p:cNvPr>
          <p:cNvSpPr/>
          <p:nvPr/>
        </p:nvSpPr>
        <p:spPr>
          <a:xfrm>
            <a:off x="5018537" y="9214376"/>
            <a:ext cx="1511623" cy="49051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r>
              <a:rPr lang="en-GB" sz="1050" dirty="0"/>
              <a:t>DOS ITT Requirements Capture</a:t>
            </a:r>
            <a:endParaRPr lang="en-GB" sz="1200" dirty="0"/>
          </a:p>
        </p:txBody>
      </p:sp>
      <p:sp>
        <p:nvSpPr>
          <p:cNvPr id="220" name="Flowchart: Decision 219">
            <a:extLst>
              <a:ext uri="{FF2B5EF4-FFF2-40B4-BE49-F238E27FC236}">
                <a16:creationId xmlns:a16="http://schemas.microsoft.com/office/drawing/2014/main" id="{43F4F1B8-355B-4F7F-933A-927437889F20}"/>
              </a:ext>
            </a:extLst>
          </p:cNvPr>
          <p:cNvSpPr/>
          <p:nvPr/>
        </p:nvSpPr>
        <p:spPr>
          <a:xfrm>
            <a:off x="6477128" y="9299392"/>
            <a:ext cx="189450" cy="315855"/>
          </a:xfrm>
          <a:prstGeom prst="flowChartDecision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48004C4-2E0C-4358-B686-473757169EE5}"/>
              </a:ext>
            </a:extLst>
          </p:cNvPr>
          <p:cNvCxnSpPr>
            <a:cxnSpLocks/>
          </p:cNvCxnSpPr>
          <p:nvPr/>
        </p:nvCxnSpPr>
        <p:spPr>
          <a:xfrm flipV="1">
            <a:off x="5435626" y="5977076"/>
            <a:ext cx="25699" cy="27601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Isosceles Triangle 225">
            <a:extLst>
              <a:ext uri="{FF2B5EF4-FFF2-40B4-BE49-F238E27FC236}">
                <a16:creationId xmlns:a16="http://schemas.microsoft.com/office/drawing/2014/main" id="{7E005646-7442-40DF-A352-706FCF803829}"/>
              </a:ext>
            </a:extLst>
          </p:cNvPr>
          <p:cNvSpPr/>
          <p:nvPr/>
        </p:nvSpPr>
        <p:spPr>
          <a:xfrm>
            <a:off x="8448213" y="8982989"/>
            <a:ext cx="313118" cy="2719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E3471DE-D83E-47D4-82AA-4FB6E9310BB0}"/>
              </a:ext>
            </a:extLst>
          </p:cNvPr>
          <p:cNvSpPr txBox="1"/>
          <p:nvPr/>
        </p:nvSpPr>
        <p:spPr>
          <a:xfrm>
            <a:off x="8720141" y="8958255"/>
            <a:ext cx="15787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New Supplier Engaged</a:t>
            </a:r>
          </a:p>
          <a:p>
            <a:pPr algn="ctr"/>
            <a:r>
              <a:rPr lang="en-GB" sz="1050" dirty="0"/>
              <a:t>Award Contract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F4B3822A-1FDD-4248-8689-75BEBA2EA44F}"/>
              </a:ext>
            </a:extLst>
          </p:cNvPr>
          <p:cNvCxnSpPr>
            <a:cxnSpLocks/>
          </p:cNvCxnSpPr>
          <p:nvPr/>
        </p:nvCxnSpPr>
        <p:spPr>
          <a:xfrm flipH="1">
            <a:off x="8604772" y="3517397"/>
            <a:ext cx="57107" cy="540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Isosceles Triangle 235">
            <a:extLst>
              <a:ext uri="{FF2B5EF4-FFF2-40B4-BE49-F238E27FC236}">
                <a16:creationId xmlns:a16="http://schemas.microsoft.com/office/drawing/2014/main" id="{DC7382E7-642D-4002-AE10-A9B10DD2DBE7}"/>
              </a:ext>
            </a:extLst>
          </p:cNvPr>
          <p:cNvSpPr/>
          <p:nvPr/>
        </p:nvSpPr>
        <p:spPr>
          <a:xfrm>
            <a:off x="7737849" y="8981222"/>
            <a:ext cx="313118" cy="271909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97C300EC-7948-4799-8EC4-10A51C1C04F4}"/>
              </a:ext>
            </a:extLst>
          </p:cNvPr>
          <p:cNvSpPr txBox="1"/>
          <p:nvPr/>
        </p:nvSpPr>
        <p:spPr>
          <a:xfrm>
            <a:off x="7288951" y="9298081"/>
            <a:ext cx="1170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Evaluation of </a:t>
            </a:r>
          </a:p>
          <a:p>
            <a:pPr algn="ctr"/>
            <a:r>
              <a:rPr lang="en-GB" sz="1050" dirty="0"/>
              <a:t>Tenders</a:t>
            </a:r>
          </a:p>
        </p:txBody>
      </p:sp>
      <p:sp>
        <p:nvSpPr>
          <p:cNvPr id="240" name="Isosceles Triangle 239">
            <a:extLst>
              <a:ext uri="{FF2B5EF4-FFF2-40B4-BE49-F238E27FC236}">
                <a16:creationId xmlns:a16="http://schemas.microsoft.com/office/drawing/2014/main" id="{073D1DCF-5BEE-44A5-B0E0-D8BDED0AE403}"/>
              </a:ext>
            </a:extLst>
          </p:cNvPr>
          <p:cNvSpPr/>
          <p:nvPr/>
        </p:nvSpPr>
        <p:spPr>
          <a:xfrm>
            <a:off x="6896876" y="8986140"/>
            <a:ext cx="313118" cy="271909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FB71AD0-C4CF-45A5-976B-7E77D4BA56CF}"/>
              </a:ext>
            </a:extLst>
          </p:cNvPr>
          <p:cNvSpPr txBox="1"/>
          <p:nvPr/>
        </p:nvSpPr>
        <p:spPr>
          <a:xfrm>
            <a:off x="6493969" y="9213589"/>
            <a:ext cx="1170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PIN Notice </a:t>
            </a:r>
          </a:p>
          <a:p>
            <a:pPr algn="ctr"/>
            <a:r>
              <a:rPr lang="en-GB" sz="1050" dirty="0"/>
              <a:t>Period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A36DB0E0-B06B-486B-B582-609DA3AD6C9A}"/>
              </a:ext>
            </a:extLst>
          </p:cNvPr>
          <p:cNvSpPr/>
          <p:nvPr/>
        </p:nvSpPr>
        <p:spPr>
          <a:xfrm>
            <a:off x="6844986" y="4110626"/>
            <a:ext cx="370289" cy="35923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2" name="Flowchart: Decision 121">
            <a:extLst>
              <a:ext uri="{FF2B5EF4-FFF2-40B4-BE49-F238E27FC236}">
                <a16:creationId xmlns:a16="http://schemas.microsoft.com/office/drawing/2014/main" id="{04DF9F51-C2B1-431F-8596-83D82BD58971}"/>
              </a:ext>
            </a:extLst>
          </p:cNvPr>
          <p:cNvSpPr/>
          <p:nvPr/>
        </p:nvSpPr>
        <p:spPr>
          <a:xfrm>
            <a:off x="5219085" y="4134422"/>
            <a:ext cx="189450" cy="315855"/>
          </a:xfrm>
          <a:prstGeom prst="flowChartDecision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Flowchart: Decision 122">
            <a:extLst>
              <a:ext uri="{FF2B5EF4-FFF2-40B4-BE49-F238E27FC236}">
                <a16:creationId xmlns:a16="http://schemas.microsoft.com/office/drawing/2014/main" id="{E0C2D0DF-D1E1-4CEB-B58F-944E2820C0A1}"/>
              </a:ext>
            </a:extLst>
          </p:cNvPr>
          <p:cNvSpPr/>
          <p:nvPr/>
        </p:nvSpPr>
        <p:spPr>
          <a:xfrm>
            <a:off x="4271575" y="4132244"/>
            <a:ext cx="189450" cy="315855"/>
          </a:xfrm>
          <a:prstGeom prst="flowChartDecision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Flowchart: Decision 123">
            <a:extLst>
              <a:ext uri="{FF2B5EF4-FFF2-40B4-BE49-F238E27FC236}">
                <a16:creationId xmlns:a16="http://schemas.microsoft.com/office/drawing/2014/main" id="{658E6AEA-E578-4266-B4D3-7BED303C317A}"/>
              </a:ext>
            </a:extLst>
          </p:cNvPr>
          <p:cNvSpPr/>
          <p:nvPr/>
        </p:nvSpPr>
        <p:spPr>
          <a:xfrm>
            <a:off x="5974396" y="4107444"/>
            <a:ext cx="189450" cy="315855"/>
          </a:xfrm>
          <a:prstGeom prst="flowChartDecision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Chevron 173">
            <a:extLst>
              <a:ext uri="{FF2B5EF4-FFF2-40B4-BE49-F238E27FC236}">
                <a16:creationId xmlns:a16="http://schemas.microsoft.com/office/drawing/2014/main" id="{E0E4127F-9657-41D0-A2E9-DB96E3808313}"/>
              </a:ext>
            </a:extLst>
          </p:cNvPr>
          <p:cNvSpPr/>
          <p:nvPr/>
        </p:nvSpPr>
        <p:spPr>
          <a:xfrm>
            <a:off x="1107937" y="9967044"/>
            <a:ext cx="5055909" cy="37739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r>
              <a:rPr lang="en-GB" sz="1200" dirty="0"/>
              <a:t>Landmark Exit Plans being reviewed and service and design documentation being gathered</a:t>
            </a:r>
          </a:p>
        </p:txBody>
      </p:sp>
      <p:sp>
        <p:nvSpPr>
          <p:cNvPr id="125" name="Chevron 176">
            <a:extLst>
              <a:ext uri="{FF2B5EF4-FFF2-40B4-BE49-F238E27FC236}">
                <a16:creationId xmlns:a16="http://schemas.microsoft.com/office/drawing/2014/main" id="{9A0F9FC5-45CF-4E10-B798-CCF40413AD23}"/>
              </a:ext>
            </a:extLst>
          </p:cNvPr>
          <p:cNvSpPr/>
          <p:nvPr/>
        </p:nvSpPr>
        <p:spPr>
          <a:xfrm>
            <a:off x="7574445" y="5602527"/>
            <a:ext cx="10884749" cy="45496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r>
              <a:rPr lang="en-GB" sz="1100" dirty="0"/>
              <a:t>Final Business   Case/Benefit tracking</a:t>
            </a:r>
          </a:p>
        </p:txBody>
      </p:sp>
      <p:sp>
        <p:nvSpPr>
          <p:cNvPr id="127" name="Chevron 176">
            <a:extLst>
              <a:ext uri="{FF2B5EF4-FFF2-40B4-BE49-F238E27FC236}">
                <a16:creationId xmlns:a16="http://schemas.microsoft.com/office/drawing/2014/main" id="{C51B5EA1-EFF8-4D1F-BA94-8AD7F6F98D80}"/>
              </a:ext>
            </a:extLst>
          </p:cNvPr>
          <p:cNvSpPr/>
          <p:nvPr/>
        </p:nvSpPr>
        <p:spPr>
          <a:xfrm>
            <a:off x="8761331" y="8200157"/>
            <a:ext cx="9687097" cy="454962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r>
              <a:rPr lang="en-GB" sz="1100" dirty="0"/>
              <a:t>Agile EPB System Build, UAT and Validation of new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54C3A05-F7FD-41C2-8A8E-6550C29D3089}"/>
              </a:ext>
            </a:extLst>
          </p:cNvPr>
          <p:cNvGrpSpPr/>
          <p:nvPr/>
        </p:nvGrpSpPr>
        <p:grpSpPr>
          <a:xfrm>
            <a:off x="13080751" y="2223644"/>
            <a:ext cx="764284" cy="10283756"/>
            <a:chOff x="9729542" y="2255868"/>
            <a:chExt cx="662554" cy="10194398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6751FCC-22D4-4664-B92E-7C48F32ACB01}"/>
                </a:ext>
              </a:extLst>
            </p:cNvPr>
            <p:cNvSpPr/>
            <p:nvPr/>
          </p:nvSpPr>
          <p:spPr>
            <a:xfrm>
              <a:off x="9730124" y="2255868"/>
              <a:ext cx="661972" cy="10194398"/>
            </a:xfrm>
            <a:prstGeom prst="rect">
              <a:avLst/>
            </a:prstGeom>
            <a:solidFill>
              <a:schemeClr val="accent2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9D5AAEB-F267-4F8B-B907-58120C8AEED5}"/>
                </a:ext>
              </a:extLst>
            </p:cNvPr>
            <p:cNvSpPr txBox="1"/>
            <p:nvPr/>
          </p:nvSpPr>
          <p:spPr>
            <a:xfrm rot="16200000">
              <a:off x="6134275" y="6392523"/>
              <a:ext cx="7804197" cy="613663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r"/>
              <a:r>
                <a:rPr lang="en-GB" sz="2000" b="1" dirty="0">
                  <a:solidFill>
                    <a:schemeClr val="accent6">
                      <a:lumMod val="75000"/>
                    </a:schemeClr>
                  </a:solidFill>
                </a:rPr>
                <a:t>CURRENT EXTENSION  EXPIRES</a:t>
              </a:r>
            </a:p>
          </p:txBody>
        </p:sp>
      </p:grpSp>
      <p:sp>
        <p:nvSpPr>
          <p:cNvPr id="134" name="Flowchart: Decision 133">
            <a:extLst>
              <a:ext uri="{FF2B5EF4-FFF2-40B4-BE49-F238E27FC236}">
                <a16:creationId xmlns:a16="http://schemas.microsoft.com/office/drawing/2014/main" id="{8CD5AE87-58E3-42B0-9527-3D12780B6FA5}"/>
              </a:ext>
            </a:extLst>
          </p:cNvPr>
          <p:cNvSpPr/>
          <p:nvPr/>
        </p:nvSpPr>
        <p:spPr>
          <a:xfrm>
            <a:off x="7841779" y="11244197"/>
            <a:ext cx="163379" cy="235405"/>
          </a:xfrm>
          <a:prstGeom prst="flowChartDecision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Flowchart: Decision 138">
            <a:extLst>
              <a:ext uri="{FF2B5EF4-FFF2-40B4-BE49-F238E27FC236}">
                <a16:creationId xmlns:a16="http://schemas.microsoft.com/office/drawing/2014/main" id="{DE5B244F-3BB4-42DF-98B6-711D4C86FE63}"/>
              </a:ext>
            </a:extLst>
          </p:cNvPr>
          <p:cNvSpPr/>
          <p:nvPr/>
        </p:nvSpPr>
        <p:spPr>
          <a:xfrm>
            <a:off x="8696697" y="11221652"/>
            <a:ext cx="163379" cy="235405"/>
          </a:xfrm>
          <a:prstGeom prst="flowChartDecision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7645513-5DA3-44C3-AE66-E7CC4BAFCAC3}"/>
              </a:ext>
            </a:extLst>
          </p:cNvPr>
          <p:cNvSpPr txBox="1"/>
          <p:nvPr/>
        </p:nvSpPr>
        <p:spPr>
          <a:xfrm>
            <a:off x="6703852" y="11070065"/>
            <a:ext cx="13454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Transition Manager Recruited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C4B90AA-4F4F-48BC-AF93-5CD69A664B28}"/>
              </a:ext>
            </a:extLst>
          </p:cNvPr>
          <p:cNvSpPr txBox="1"/>
          <p:nvPr/>
        </p:nvSpPr>
        <p:spPr>
          <a:xfrm>
            <a:off x="8756920" y="11062841"/>
            <a:ext cx="1345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Develop Transition Stakeholder and Communication Plans </a:t>
            </a:r>
          </a:p>
        </p:txBody>
      </p:sp>
      <p:sp>
        <p:nvSpPr>
          <p:cNvPr id="151" name="Chevron 136">
            <a:extLst>
              <a:ext uri="{FF2B5EF4-FFF2-40B4-BE49-F238E27FC236}">
                <a16:creationId xmlns:a16="http://schemas.microsoft.com/office/drawing/2014/main" id="{E4D99161-7ACA-4903-AE1C-61837C11A9CC}"/>
              </a:ext>
            </a:extLst>
          </p:cNvPr>
          <p:cNvSpPr/>
          <p:nvPr/>
        </p:nvSpPr>
        <p:spPr>
          <a:xfrm>
            <a:off x="10037453" y="11275458"/>
            <a:ext cx="8483561" cy="356098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r>
              <a:rPr lang="en-GB" sz="1200" dirty="0"/>
              <a:t>Transition Management and Assurance Tracking</a:t>
            </a:r>
          </a:p>
        </p:txBody>
      </p:sp>
      <p:sp>
        <p:nvSpPr>
          <p:cNvPr id="173" name="Chevron 136">
            <a:extLst>
              <a:ext uri="{FF2B5EF4-FFF2-40B4-BE49-F238E27FC236}">
                <a16:creationId xmlns:a16="http://schemas.microsoft.com/office/drawing/2014/main" id="{25770E3E-1C1D-4C6C-916A-2069632F0920}"/>
              </a:ext>
            </a:extLst>
          </p:cNvPr>
          <p:cNvSpPr/>
          <p:nvPr/>
        </p:nvSpPr>
        <p:spPr>
          <a:xfrm>
            <a:off x="13892111" y="12129157"/>
            <a:ext cx="5274004" cy="261115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r>
              <a:rPr lang="en-GB" sz="1200" dirty="0"/>
              <a:t>Agree further extension?</a:t>
            </a:r>
          </a:p>
        </p:txBody>
      </p:sp>
      <p:sp>
        <p:nvSpPr>
          <p:cNvPr id="178" name="Chevron 139">
            <a:extLst>
              <a:ext uri="{FF2B5EF4-FFF2-40B4-BE49-F238E27FC236}">
                <a16:creationId xmlns:a16="http://schemas.microsoft.com/office/drawing/2014/main" id="{3448BD58-DC22-4368-AF91-440E1E988B45}"/>
              </a:ext>
            </a:extLst>
          </p:cNvPr>
          <p:cNvSpPr/>
          <p:nvPr/>
        </p:nvSpPr>
        <p:spPr>
          <a:xfrm>
            <a:off x="4475538" y="11110260"/>
            <a:ext cx="2131208" cy="503055"/>
          </a:xfrm>
          <a:prstGeom prst="chevron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4" rIns="91410" bIns="45704" rtlCol="0" anchor="ctr"/>
          <a:lstStyle/>
          <a:p>
            <a:pPr algn="ctr"/>
            <a:r>
              <a:rPr lang="en-GB" sz="1050" dirty="0"/>
              <a:t>Legacy Data Migration  Strategy  and risk mitigation plans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F6FB571B-4191-4736-90FF-9E9DA40810DD}"/>
              </a:ext>
            </a:extLst>
          </p:cNvPr>
          <p:cNvCxnSpPr>
            <a:cxnSpLocks/>
          </p:cNvCxnSpPr>
          <p:nvPr/>
        </p:nvCxnSpPr>
        <p:spPr>
          <a:xfrm flipH="1" flipV="1">
            <a:off x="4814185" y="7398983"/>
            <a:ext cx="15386" cy="37550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Flowchart: Decision 184">
            <a:extLst>
              <a:ext uri="{FF2B5EF4-FFF2-40B4-BE49-F238E27FC236}">
                <a16:creationId xmlns:a16="http://schemas.microsoft.com/office/drawing/2014/main" id="{0ECB34DE-FC97-4BE5-8A10-C4BF2BAA0F96}"/>
              </a:ext>
            </a:extLst>
          </p:cNvPr>
          <p:cNvSpPr/>
          <p:nvPr/>
        </p:nvSpPr>
        <p:spPr>
          <a:xfrm>
            <a:off x="13702661" y="12131784"/>
            <a:ext cx="189450" cy="315855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85312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22A2E62C8DA947A70B36AB73AF9C75" ma:contentTypeVersion="8" ma:contentTypeDescription="Create a new document." ma:contentTypeScope="" ma:versionID="636454a7e7c1d49099f022058b369723">
  <xsd:schema xmlns:xsd="http://www.w3.org/2001/XMLSchema" xmlns:xs="http://www.w3.org/2001/XMLSchema" xmlns:p="http://schemas.microsoft.com/office/2006/metadata/properties" xmlns:ns2="17246725-5d5f-45c2-b87a-dbf14c222794" xmlns:ns3="c459490b-d3ca-41f7-90d7-b54bb2428402" targetNamespace="http://schemas.microsoft.com/office/2006/metadata/properties" ma:root="true" ma:fieldsID="56b2014fa37fb4d9bb92beac7cbff2bc" ns2:_="" ns3:_="">
    <xsd:import namespace="17246725-5d5f-45c2-b87a-dbf14c222794"/>
    <xsd:import namespace="c459490b-d3ca-41f7-90d7-b54bb24284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246725-5d5f-45c2-b87a-dbf14c2227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59490b-d3ca-41f7-90d7-b54bb242840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sisl xmlns:xsi="http://www.w3.org/2001/XMLSchema-instance" xmlns:xsd="http://www.w3.org/2001/XMLSchema" xmlns="http://www.boldonjames.com/2008/01/sie/internal/label" sislVersion="0" policy="8270c081-d9f3-48ae-83c7-c2320a8ca25c"/>
</file>

<file path=customXml/itemProps1.xml><?xml version="1.0" encoding="utf-8"?>
<ds:datastoreItem xmlns:ds="http://schemas.openxmlformats.org/officeDocument/2006/customXml" ds:itemID="{5D0A7C6B-4C34-48D6-9173-81D0719740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246725-5d5f-45c2-b87a-dbf14c222794"/>
    <ds:schemaRef ds:uri="c459490b-d3ca-41f7-90d7-b54bb24284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DB09F9-B00E-4441-8593-076622591A5E}">
  <ds:schemaRefs>
    <ds:schemaRef ds:uri="http://purl.org/dc/dcmitype/"/>
    <ds:schemaRef ds:uri="http://schemas.microsoft.com/office/infopath/2007/PartnerControls"/>
    <ds:schemaRef ds:uri="17246725-5d5f-45c2-b87a-dbf14c222794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c459490b-d3ca-41f7-90d7-b54bb2428402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CDA9CE7-4C90-420C-B748-66372DD64A7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E51F354-BBAB-414E-AD26-23334F1E4C54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4653</TotalTime>
  <Words>264</Words>
  <Application>Microsoft Office PowerPoint</Application>
  <PresentationFormat>Custom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Blank</vt:lpstr>
      <vt:lpstr>PowerPoint Presentation</vt:lpstr>
    </vt:vector>
  </TitlesOfParts>
  <Company>Department for Communities and Local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Bkeith1</dc:creator>
  <cp:lastModifiedBy>Debbie Brown</cp:lastModifiedBy>
  <cp:revision>132</cp:revision>
  <cp:lastPrinted>2019-01-22T15:25:05Z</cp:lastPrinted>
  <dcterms:created xsi:type="dcterms:W3CDTF">2018-05-11T08:59:34Z</dcterms:created>
  <dcterms:modified xsi:type="dcterms:W3CDTF">2019-01-28T18:01:15Z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a4422b1d-e930-4fd0-8e3a-d4c57838f5f9</vt:lpwstr>
  </property>
  <property fmtid="{D5CDD505-2E9C-101B-9397-08002B2CF9AE}" pid="3" name="bjSaver">
    <vt:lpwstr>XaAX9j1NZXLDZs81R6KMBo3Dt1xGeGWx</vt:lpwstr>
  </property>
  <property fmtid="{D5CDD505-2E9C-101B-9397-08002B2CF9AE}" pid="4" name="bjDocumentSecurityLabel">
    <vt:lpwstr>No Marking</vt:lpwstr>
  </property>
  <property fmtid="{D5CDD505-2E9C-101B-9397-08002B2CF9AE}" pid="5" name="ContentTypeId">
    <vt:lpwstr>0x0101006C22A2E62C8DA947A70B36AB73AF9C75</vt:lpwstr>
  </property>
  <property fmtid="{D5CDD505-2E9C-101B-9397-08002B2CF9AE}" pid="6" name="Order">
    <vt:r8>100</vt:r8>
  </property>
</Properties>
</file>