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handoutMasterIdLst>
    <p:handoutMasterId r:id="rId8"/>
  </p:handoutMasterIdLst>
  <p:sldIdLst>
    <p:sldId id="257" r:id="rId6"/>
  </p:sldIdLst>
  <p:sldSz cx="12801600" cy="9601200" type="A3"/>
  <p:notesSz cx="9926638" cy="14355763"/>
  <p:defaultTextStyle>
    <a:defPPr>
      <a:defRPr lang="en-US"/>
    </a:defPPr>
    <a:lvl1pPr marL="0" algn="l" defTabSz="1280006" rtl="0" eaLnBrk="1" latinLnBrk="0" hangingPunct="1">
      <a:defRPr sz="2500" kern="1200">
        <a:solidFill>
          <a:schemeClr val="tx1"/>
        </a:solidFill>
        <a:latin typeface="+mn-lt"/>
        <a:ea typeface="+mn-ea"/>
        <a:cs typeface="+mn-cs"/>
      </a:defRPr>
    </a:lvl1pPr>
    <a:lvl2pPr marL="640003" algn="l" defTabSz="1280006" rtl="0" eaLnBrk="1" latinLnBrk="0" hangingPunct="1">
      <a:defRPr sz="2500" kern="1200">
        <a:solidFill>
          <a:schemeClr val="tx1"/>
        </a:solidFill>
        <a:latin typeface="+mn-lt"/>
        <a:ea typeface="+mn-ea"/>
        <a:cs typeface="+mn-cs"/>
      </a:defRPr>
    </a:lvl2pPr>
    <a:lvl3pPr marL="1280006" algn="l" defTabSz="1280006" rtl="0" eaLnBrk="1" latinLnBrk="0" hangingPunct="1">
      <a:defRPr sz="2500" kern="1200">
        <a:solidFill>
          <a:schemeClr val="tx1"/>
        </a:solidFill>
        <a:latin typeface="+mn-lt"/>
        <a:ea typeface="+mn-ea"/>
        <a:cs typeface="+mn-cs"/>
      </a:defRPr>
    </a:lvl3pPr>
    <a:lvl4pPr marL="1920009" algn="l" defTabSz="1280006" rtl="0" eaLnBrk="1" latinLnBrk="0" hangingPunct="1">
      <a:defRPr sz="2500" kern="1200">
        <a:solidFill>
          <a:schemeClr val="tx1"/>
        </a:solidFill>
        <a:latin typeface="+mn-lt"/>
        <a:ea typeface="+mn-ea"/>
        <a:cs typeface="+mn-cs"/>
      </a:defRPr>
    </a:lvl4pPr>
    <a:lvl5pPr marL="2560013" algn="l" defTabSz="1280006" rtl="0" eaLnBrk="1" latinLnBrk="0" hangingPunct="1">
      <a:defRPr sz="2500" kern="1200">
        <a:solidFill>
          <a:schemeClr val="tx1"/>
        </a:solidFill>
        <a:latin typeface="+mn-lt"/>
        <a:ea typeface="+mn-ea"/>
        <a:cs typeface="+mn-cs"/>
      </a:defRPr>
    </a:lvl5pPr>
    <a:lvl6pPr marL="3200016" algn="l" defTabSz="1280006" rtl="0" eaLnBrk="1" latinLnBrk="0" hangingPunct="1">
      <a:defRPr sz="2500" kern="1200">
        <a:solidFill>
          <a:schemeClr val="tx1"/>
        </a:solidFill>
        <a:latin typeface="+mn-lt"/>
        <a:ea typeface="+mn-ea"/>
        <a:cs typeface="+mn-cs"/>
      </a:defRPr>
    </a:lvl6pPr>
    <a:lvl7pPr marL="3840019" algn="l" defTabSz="1280006" rtl="0" eaLnBrk="1" latinLnBrk="0" hangingPunct="1">
      <a:defRPr sz="2500" kern="1200">
        <a:solidFill>
          <a:schemeClr val="tx1"/>
        </a:solidFill>
        <a:latin typeface="+mn-lt"/>
        <a:ea typeface="+mn-ea"/>
        <a:cs typeface="+mn-cs"/>
      </a:defRPr>
    </a:lvl7pPr>
    <a:lvl8pPr marL="4480022" algn="l" defTabSz="1280006" rtl="0" eaLnBrk="1" latinLnBrk="0" hangingPunct="1">
      <a:defRPr sz="2500" kern="1200">
        <a:solidFill>
          <a:schemeClr val="tx1"/>
        </a:solidFill>
        <a:latin typeface="+mn-lt"/>
        <a:ea typeface="+mn-ea"/>
        <a:cs typeface="+mn-cs"/>
      </a:defRPr>
    </a:lvl8pPr>
    <a:lvl9pPr marL="5120025" algn="l" defTabSz="1280006"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keith1"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53A799"/>
    <a:srgbClr val="D35335"/>
    <a:srgbClr val="FFFF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6C32C9-538F-4571-9495-65E9BF131341}" v="2970" dt="2019-01-28T15:45:28.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4660"/>
  </p:normalViewPr>
  <p:slideViewPr>
    <p:cSldViewPr>
      <p:cViewPr varScale="1">
        <p:scale>
          <a:sx n="76" d="100"/>
          <a:sy n="76" d="100"/>
        </p:scale>
        <p:origin x="1408" y="24"/>
      </p:cViewPr>
      <p:guideLst>
        <p:guide orient="horz" pos="3024"/>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bie Brown" userId="1f048850-1f80-4e41-ab6c-6dc92a4dc733" providerId="ADAL" clId="{8C6C32C9-538F-4571-9495-65E9BF131341}"/>
    <pc:docChg chg="undo custSel modSld">
      <pc:chgData name="Debbie Brown" userId="1f048850-1f80-4e41-ab6c-6dc92a4dc733" providerId="ADAL" clId="{8C6C32C9-538F-4571-9495-65E9BF131341}" dt="2019-01-28T15:45:28.959" v="2968" actId="20577"/>
      <pc:docMkLst>
        <pc:docMk/>
      </pc:docMkLst>
      <pc:sldChg chg="modSp">
        <pc:chgData name="Debbie Brown" userId="1f048850-1f80-4e41-ab6c-6dc92a4dc733" providerId="ADAL" clId="{8C6C32C9-538F-4571-9495-65E9BF131341}" dt="2019-01-28T15:45:28.959" v="2968" actId="20577"/>
        <pc:sldMkLst>
          <pc:docMk/>
          <pc:sldMk cId="1291467622" sldId="257"/>
        </pc:sldMkLst>
        <pc:spChg chg="mod">
          <ac:chgData name="Debbie Brown" userId="1f048850-1f80-4e41-ab6c-6dc92a4dc733" providerId="ADAL" clId="{8C6C32C9-538F-4571-9495-65E9BF131341}" dt="2019-01-28T15:12:49.628" v="2957" actId="113"/>
          <ac:spMkLst>
            <pc:docMk/>
            <pc:sldMk cId="1291467622" sldId="257"/>
            <ac:spMk id="10" creationId="{00000000-0000-0000-0000-000000000000}"/>
          </ac:spMkLst>
        </pc:spChg>
        <pc:graphicFrameChg chg="mod modGraphic">
          <ac:chgData name="Debbie Brown" userId="1f048850-1f80-4e41-ab6c-6dc92a4dc733" providerId="ADAL" clId="{8C6C32C9-538F-4571-9495-65E9BF131341}" dt="2019-01-28T15:10:29.366" v="2909" actId="20577"/>
          <ac:graphicFrameMkLst>
            <pc:docMk/>
            <pc:sldMk cId="1291467622" sldId="257"/>
            <ac:graphicFrameMk id="13" creationId="{00000000-0000-0000-0000-000000000000}"/>
          </ac:graphicFrameMkLst>
        </pc:graphicFrameChg>
        <pc:graphicFrameChg chg="mod modGraphic">
          <ac:chgData name="Debbie Brown" userId="1f048850-1f80-4e41-ab6c-6dc92a4dc733" providerId="ADAL" clId="{8C6C32C9-538F-4571-9495-65E9BF131341}" dt="2019-01-28T15:11:03.611" v="2911" actId="1076"/>
          <ac:graphicFrameMkLst>
            <pc:docMk/>
            <pc:sldMk cId="1291467622" sldId="257"/>
            <ac:graphicFrameMk id="15" creationId="{00000000-0000-0000-0000-000000000000}"/>
          </ac:graphicFrameMkLst>
        </pc:graphicFrameChg>
        <pc:graphicFrameChg chg="modGraphic">
          <ac:chgData name="Debbie Brown" userId="1f048850-1f80-4e41-ab6c-6dc92a4dc733" providerId="ADAL" clId="{8C6C32C9-538F-4571-9495-65E9BF131341}" dt="2019-01-28T15:45:28.959" v="2968" actId="20577"/>
          <ac:graphicFrameMkLst>
            <pc:docMk/>
            <pc:sldMk cId="1291467622" sldId="257"/>
            <ac:graphicFrameMk id="16" creationId="{00000000-0000-0000-0000-000000000000}"/>
          </ac:graphicFrameMkLst>
        </pc:graphicFrameChg>
        <pc:graphicFrameChg chg="mod modGraphic">
          <ac:chgData name="Debbie Brown" userId="1f048850-1f80-4e41-ab6c-6dc92a4dc733" providerId="ADAL" clId="{8C6C32C9-538F-4571-9495-65E9BF131341}" dt="2019-01-28T15:11:14.455" v="2912" actId="14734"/>
          <ac:graphicFrameMkLst>
            <pc:docMk/>
            <pc:sldMk cId="1291467622" sldId="257"/>
            <ac:graphicFrameMk id="20" creationId="{00000000-0000-0000-0000-000000000000}"/>
          </ac:graphicFrameMkLst>
        </pc:graphicFrameChg>
        <pc:graphicFrameChg chg="mod modGraphic">
          <ac:chgData name="Debbie Brown" userId="1f048850-1f80-4e41-ab6c-6dc92a4dc733" providerId="ADAL" clId="{8C6C32C9-538F-4571-9495-65E9BF131341}" dt="2019-01-28T15:11:27.522" v="2914" actId="1076"/>
          <ac:graphicFrameMkLst>
            <pc:docMk/>
            <pc:sldMk cId="1291467622" sldId="257"/>
            <ac:graphicFrameMk id="3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717788"/>
          </a:xfrm>
          <a:prstGeom prst="rect">
            <a:avLst/>
          </a:prstGeom>
        </p:spPr>
        <p:txBody>
          <a:bodyPr vert="horz" lIns="132762" tIns="66381" rIns="132762" bIns="66381" rtlCol="0"/>
          <a:lstStyle>
            <a:lvl1pPr algn="l">
              <a:defRPr sz="1700"/>
            </a:lvl1pPr>
          </a:lstStyle>
          <a:p>
            <a:endParaRPr lang="en-GB" dirty="0"/>
          </a:p>
        </p:txBody>
      </p:sp>
      <p:sp>
        <p:nvSpPr>
          <p:cNvPr id="3" name="Date Placeholder 2"/>
          <p:cNvSpPr>
            <a:spLocks noGrp="1"/>
          </p:cNvSpPr>
          <p:nvPr>
            <p:ph type="dt" sz="quarter" idx="1"/>
          </p:nvPr>
        </p:nvSpPr>
        <p:spPr>
          <a:xfrm>
            <a:off x="5622800" y="0"/>
            <a:ext cx="4301543" cy="717788"/>
          </a:xfrm>
          <a:prstGeom prst="rect">
            <a:avLst/>
          </a:prstGeom>
        </p:spPr>
        <p:txBody>
          <a:bodyPr vert="horz" lIns="132762" tIns="66381" rIns="132762" bIns="66381" rtlCol="0"/>
          <a:lstStyle>
            <a:lvl1pPr algn="r">
              <a:defRPr sz="1700"/>
            </a:lvl1pPr>
          </a:lstStyle>
          <a:p>
            <a:fld id="{4646C2A4-165C-49D4-A8DB-C1E428687C67}" type="datetimeFigureOut">
              <a:rPr lang="en-GB" smtClean="0"/>
              <a:t>28/01/2019</a:t>
            </a:fld>
            <a:endParaRPr lang="en-GB" dirty="0"/>
          </a:p>
        </p:txBody>
      </p:sp>
      <p:sp>
        <p:nvSpPr>
          <p:cNvPr id="4" name="Footer Placeholder 3"/>
          <p:cNvSpPr>
            <a:spLocks noGrp="1"/>
          </p:cNvSpPr>
          <p:nvPr>
            <p:ph type="ftr" sz="quarter" idx="2"/>
          </p:nvPr>
        </p:nvSpPr>
        <p:spPr>
          <a:xfrm>
            <a:off x="1" y="13635483"/>
            <a:ext cx="4301543" cy="717788"/>
          </a:xfrm>
          <a:prstGeom prst="rect">
            <a:avLst/>
          </a:prstGeom>
        </p:spPr>
        <p:txBody>
          <a:bodyPr vert="horz" lIns="132762" tIns="66381" rIns="132762" bIns="66381" rtlCol="0" anchor="b"/>
          <a:lstStyle>
            <a:lvl1pPr algn="l">
              <a:defRPr sz="1700"/>
            </a:lvl1pPr>
          </a:lstStyle>
          <a:p>
            <a:endParaRPr lang="en-GB" dirty="0"/>
          </a:p>
        </p:txBody>
      </p:sp>
      <p:sp>
        <p:nvSpPr>
          <p:cNvPr id="5" name="Slide Number Placeholder 4"/>
          <p:cNvSpPr>
            <a:spLocks noGrp="1"/>
          </p:cNvSpPr>
          <p:nvPr>
            <p:ph type="sldNum" sz="quarter" idx="3"/>
          </p:nvPr>
        </p:nvSpPr>
        <p:spPr>
          <a:xfrm>
            <a:off x="5622800" y="13635483"/>
            <a:ext cx="4301543" cy="717788"/>
          </a:xfrm>
          <a:prstGeom prst="rect">
            <a:avLst/>
          </a:prstGeom>
        </p:spPr>
        <p:txBody>
          <a:bodyPr vert="horz" lIns="132762" tIns="66381" rIns="132762" bIns="66381" rtlCol="0" anchor="b"/>
          <a:lstStyle>
            <a:lvl1pPr algn="r">
              <a:defRPr sz="1700"/>
            </a:lvl1pPr>
          </a:lstStyle>
          <a:p>
            <a:fld id="{1CA87618-790B-4C5A-A469-7CE2B89A61A2}" type="slidenum">
              <a:rPr lang="en-GB" smtClean="0"/>
              <a:t>‹#›</a:t>
            </a:fld>
            <a:endParaRPr lang="en-GB" dirty="0"/>
          </a:p>
        </p:txBody>
      </p:sp>
    </p:spTree>
    <p:extLst>
      <p:ext uri="{BB962C8B-B14F-4D97-AF65-F5344CB8AC3E}">
        <p14:creationId xmlns:p14="http://schemas.microsoft.com/office/powerpoint/2010/main" val="779764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717788"/>
          </a:xfrm>
          <a:prstGeom prst="rect">
            <a:avLst/>
          </a:prstGeom>
        </p:spPr>
        <p:txBody>
          <a:bodyPr vert="horz" lIns="132762" tIns="66381" rIns="132762" bIns="66381" rtlCol="0"/>
          <a:lstStyle>
            <a:lvl1pPr algn="l">
              <a:defRPr sz="1700"/>
            </a:lvl1pPr>
          </a:lstStyle>
          <a:p>
            <a:endParaRPr lang="en-GB" dirty="0"/>
          </a:p>
        </p:txBody>
      </p:sp>
      <p:sp>
        <p:nvSpPr>
          <p:cNvPr id="3" name="Date Placeholder 2"/>
          <p:cNvSpPr>
            <a:spLocks noGrp="1"/>
          </p:cNvSpPr>
          <p:nvPr>
            <p:ph type="dt" idx="1"/>
          </p:nvPr>
        </p:nvSpPr>
        <p:spPr>
          <a:xfrm>
            <a:off x="5622800" y="0"/>
            <a:ext cx="4301543" cy="717788"/>
          </a:xfrm>
          <a:prstGeom prst="rect">
            <a:avLst/>
          </a:prstGeom>
        </p:spPr>
        <p:txBody>
          <a:bodyPr vert="horz" lIns="132762" tIns="66381" rIns="132762" bIns="66381" rtlCol="0"/>
          <a:lstStyle>
            <a:lvl1pPr algn="r">
              <a:defRPr sz="1700"/>
            </a:lvl1pPr>
          </a:lstStyle>
          <a:p>
            <a:fld id="{B3FCF7DB-3E06-4067-A7F3-0867C5E08D28}" type="datetimeFigureOut">
              <a:rPr lang="en-GB" smtClean="0"/>
              <a:t>28/01/2019</a:t>
            </a:fld>
            <a:endParaRPr lang="en-GB" dirty="0"/>
          </a:p>
        </p:txBody>
      </p:sp>
      <p:sp>
        <p:nvSpPr>
          <p:cNvPr id="4" name="Slide Image Placeholder 3"/>
          <p:cNvSpPr>
            <a:spLocks noGrp="1" noRot="1" noChangeAspect="1"/>
          </p:cNvSpPr>
          <p:nvPr>
            <p:ph type="sldImg" idx="2"/>
          </p:nvPr>
        </p:nvSpPr>
        <p:spPr>
          <a:xfrm>
            <a:off x="1373188" y="1076325"/>
            <a:ext cx="7180262" cy="5384800"/>
          </a:xfrm>
          <a:prstGeom prst="rect">
            <a:avLst/>
          </a:prstGeom>
          <a:noFill/>
          <a:ln w="12700">
            <a:solidFill>
              <a:prstClr val="black"/>
            </a:solidFill>
          </a:ln>
        </p:spPr>
        <p:txBody>
          <a:bodyPr vert="horz" lIns="132762" tIns="66381" rIns="132762" bIns="66381" rtlCol="0" anchor="ctr"/>
          <a:lstStyle/>
          <a:p>
            <a:endParaRPr lang="en-GB" dirty="0"/>
          </a:p>
        </p:txBody>
      </p:sp>
      <p:sp>
        <p:nvSpPr>
          <p:cNvPr id="5" name="Notes Placeholder 4"/>
          <p:cNvSpPr>
            <a:spLocks noGrp="1"/>
          </p:cNvSpPr>
          <p:nvPr>
            <p:ph type="body" sz="quarter" idx="3"/>
          </p:nvPr>
        </p:nvSpPr>
        <p:spPr>
          <a:xfrm>
            <a:off x="992665" y="6818988"/>
            <a:ext cx="7941310" cy="6460093"/>
          </a:xfrm>
          <a:prstGeom prst="rect">
            <a:avLst/>
          </a:prstGeom>
        </p:spPr>
        <p:txBody>
          <a:bodyPr vert="horz" lIns="132762" tIns="66381" rIns="132762" bIns="663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13635483"/>
            <a:ext cx="4301543" cy="717788"/>
          </a:xfrm>
          <a:prstGeom prst="rect">
            <a:avLst/>
          </a:prstGeom>
        </p:spPr>
        <p:txBody>
          <a:bodyPr vert="horz" lIns="132762" tIns="66381" rIns="132762" bIns="66381" rtlCol="0" anchor="b"/>
          <a:lstStyle>
            <a:lvl1pPr algn="l">
              <a:defRPr sz="1700"/>
            </a:lvl1pPr>
          </a:lstStyle>
          <a:p>
            <a:endParaRPr lang="en-GB" dirty="0"/>
          </a:p>
        </p:txBody>
      </p:sp>
      <p:sp>
        <p:nvSpPr>
          <p:cNvPr id="7" name="Slide Number Placeholder 6"/>
          <p:cNvSpPr>
            <a:spLocks noGrp="1"/>
          </p:cNvSpPr>
          <p:nvPr>
            <p:ph type="sldNum" sz="quarter" idx="5"/>
          </p:nvPr>
        </p:nvSpPr>
        <p:spPr>
          <a:xfrm>
            <a:off x="5622800" y="13635483"/>
            <a:ext cx="4301543" cy="717788"/>
          </a:xfrm>
          <a:prstGeom prst="rect">
            <a:avLst/>
          </a:prstGeom>
        </p:spPr>
        <p:txBody>
          <a:bodyPr vert="horz" lIns="132762" tIns="66381" rIns="132762" bIns="66381" rtlCol="0" anchor="b"/>
          <a:lstStyle>
            <a:lvl1pPr algn="r">
              <a:defRPr sz="1700"/>
            </a:lvl1pPr>
          </a:lstStyle>
          <a:p>
            <a:fld id="{6FA6301B-8CF3-4C41-816B-218DB0A0D67A}" type="slidenum">
              <a:rPr lang="en-GB" smtClean="0"/>
              <a:t>‹#›</a:t>
            </a:fld>
            <a:endParaRPr lang="en-GB" dirty="0"/>
          </a:p>
        </p:txBody>
      </p:sp>
    </p:spTree>
    <p:extLst>
      <p:ext uri="{BB962C8B-B14F-4D97-AF65-F5344CB8AC3E}">
        <p14:creationId xmlns:p14="http://schemas.microsoft.com/office/powerpoint/2010/main" val="549124098"/>
      </p:ext>
    </p:extLst>
  </p:cSld>
  <p:clrMap bg1="lt1" tx1="dk1" bg2="lt2" tx2="dk2" accent1="accent1" accent2="accent2" accent3="accent3" accent4="accent4" accent5="accent5" accent6="accent6" hlink="hlink" folHlink="folHlink"/>
  <p:hf dt="0"/>
  <p:notesStyle>
    <a:lvl1pPr marL="0" algn="l" defTabSz="1280006" rtl="0" eaLnBrk="1" latinLnBrk="0" hangingPunct="1">
      <a:defRPr sz="1700" kern="1200">
        <a:solidFill>
          <a:schemeClr val="tx1"/>
        </a:solidFill>
        <a:latin typeface="+mn-lt"/>
        <a:ea typeface="+mn-ea"/>
        <a:cs typeface="+mn-cs"/>
      </a:defRPr>
    </a:lvl1pPr>
    <a:lvl2pPr marL="640003" algn="l" defTabSz="1280006" rtl="0" eaLnBrk="1" latinLnBrk="0" hangingPunct="1">
      <a:defRPr sz="1700" kern="1200">
        <a:solidFill>
          <a:schemeClr val="tx1"/>
        </a:solidFill>
        <a:latin typeface="+mn-lt"/>
        <a:ea typeface="+mn-ea"/>
        <a:cs typeface="+mn-cs"/>
      </a:defRPr>
    </a:lvl2pPr>
    <a:lvl3pPr marL="1280006" algn="l" defTabSz="1280006" rtl="0" eaLnBrk="1" latinLnBrk="0" hangingPunct="1">
      <a:defRPr sz="1700" kern="1200">
        <a:solidFill>
          <a:schemeClr val="tx1"/>
        </a:solidFill>
        <a:latin typeface="+mn-lt"/>
        <a:ea typeface="+mn-ea"/>
        <a:cs typeface="+mn-cs"/>
      </a:defRPr>
    </a:lvl3pPr>
    <a:lvl4pPr marL="1920009" algn="l" defTabSz="1280006" rtl="0" eaLnBrk="1" latinLnBrk="0" hangingPunct="1">
      <a:defRPr sz="1700" kern="1200">
        <a:solidFill>
          <a:schemeClr val="tx1"/>
        </a:solidFill>
        <a:latin typeface="+mn-lt"/>
        <a:ea typeface="+mn-ea"/>
        <a:cs typeface="+mn-cs"/>
      </a:defRPr>
    </a:lvl4pPr>
    <a:lvl5pPr marL="2560013" algn="l" defTabSz="1280006" rtl="0" eaLnBrk="1" latinLnBrk="0" hangingPunct="1">
      <a:defRPr sz="1700" kern="1200">
        <a:solidFill>
          <a:schemeClr val="tx1"/>
        </a:solidFill>
        <a:latin typeface="+mn-lt"/>
        <a:ea typeface="+mn-ea"/>
        <a:cs typeface="+mn-cs"/>
      </a:defRPr>
    </a:lvl5pPr>
    <a:lvl6pPr marL="3200016" algn="l" defTabSz="1280006" rtl="0" eaLnBrk="1" latinLnBrk="0" hangingPunct="1">
      <a:defRPr sz="1700" kern="1200">
        <a:solidFill>
          <a:schemeClr val="tx1"/>
        </a:solidFill>
        <a:latin typeface="+mn-lt"/>
        <a:ea typeface="+mn-ea"/>
        <a:cs typeface="+mn-cs"/>
      </a:defRPr>
    </a:lvl6pPr>
    <a:lvl7pPr marL="3840019" algn="l" defTabSz="1280006" rtl="0" eaLnBrk="1" latinLnBrk="0" hangingPunct="1">
      <a:defRPr sz="1700" kern="1200">
        <a:solidFill>
          <a:schemeClr val="tx1"/>
        </a:solidFill>
        <a:latin typeface="+mn-lt"/>
        <a:ea typeface="+mn-ea"/>
        <a:cs typeface="+mn-cs"/>
      </a:defRPr>
    </a:lvl7pPr>
    <a:lvl8pPr marL="4480022" algn="l" defTabSz="1280006" rtl="0" eaLnBrk="1" latinLnBrk="0" hangingPunct="1">
      <a:defRPr sz="1700" kern="1200">
        <a:solidFill>
          <a:schemeClr val="tx1"/>
        </a:solidFill>
        <a:latin typeface="+mn-lt"/>
        <a:ea typeface="+mn-ea"/>
        <a:cs typeface="+mn-cs"/>
      </a:defRPr>
    </a:lvl8pPr>
    <a:lvl9pPr marL="5120025" algn="l" defTabSz="128000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FA6301B-8CF3-4C41-816B-218DB0A0D67A}" type="slidenum">
              <a:rPr lang="en-GB" smtClean="0"/>
              <a:t>1</a:t>
            </a:fld>
            <a:endParaRPr lang="en-GB" dirty="0"/>
          </a:p>
        </p:txBody>
      </p:sp>
    </p:spTree>
    <p:extLst>
      <p:ext uri="{BB962C8B-B14F-4D97-AF65-F5344CB8AC3E}">
        <p14:creationId xmlns:p14="http://schemas.microsoft.com/office/powerpoint/2010/main" val="56762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US"/>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03" indent="0" algn="ctr">
              <a:buNone/>
              <a:defRPr>
                <a:solidFill>
                  <a:schemeClr val="tx1">
                    <a:tint val="75000"/>
                  </a:schemeClr>
                </a:solidFill>
              </a:defRPr>
            </a:lvl2pPr>
            <a:lvl3pPr marL="1280006" indent="0" algn="ctr">
              <a:buNone/>
              <a:defRPr>
                <a:solidFill>
                  <a:schemeClr val="tx1">
                    <a:tint val="75000"/>
                  </a:schemeClr>
                </a:solidFill>
              </a:defRPr>
            </a:lvl3pPr>
            <a:lvl4pPr marL="1920009" indent="0" algn="ctr">
              <a:buNone/>
              <a:defRPr>
                <a:solidFill>
                  <a:schemeClr val="tx1">
                    <a:tint val="75000"/>
                  </a:schemeClr>
                </a:solidFill>
              </a:defRPr>
            </a:lvl4pPr>
            <a:lvl5pPr marL="2560013" indent="0" algn="ctr">
              <a:buNone/>
              <a:defRPr>
                <a:solidFill>
                  <a:schemeClr val="tx1">
                    <a:tint val="75000"/>
                  </a:schemeClr>
                </a:solidFill>
              </a:defRPr>
            </a:lvl5pPr>
            <a:lvl6pPr marL="3200016" indent="0" algn="ctr">
              <a:buNone/>
              <a:defRPr>
                <a:solidFill>
                  <a:schemeClr val="tx1">
                    <a:tint val="75000"/>
                  </a:schemeClr>
                </a:solidFill>
              </a:defRPr>
            </a:lvl6pPr>
            <a:lvl7pPr marL="3840019" indent="0" algn="ctr">
              <a:buNone/>
              <a:defRPr>
                <a:solidFill>
                  <a:schemeClr val="tx1">
                    <a:tint val="75000"/>
                  </a:schemeClr>
                </a:solidFill>
              </a:defRPr>
            </a:lvl7pPr>
            <a:lvl8pPr marL="4480022" indent="0" algn="ctr">
              <a:buNone/>
              <a:defRPr>
                <a:solidFill>
                  <a:schemeClr val="tx1">
                    <a:tint val="75000"/>
                  </a:schemeClr>
                </a:solidFill>
              </a:defRPr>
            </a:lvl8pPr>
            <a:lvl9pPr marL="51200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495"/>
            <a:ext cx="2880360" cy="81921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384495"/>
            <a:ext cx="8427720" cy="81921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2"/>
            <a:ext cx="10881360" cy="1906905"/>
          </a:xfrm>
        </p:spPr>
        <p:txBody>
          <a:bodyPr anchor="t"/>
          <a:lstStyle>
            <a:lvl1pPr algn="l">
              <a:defRPr sz="5600" b="1" cap="all"/>
            </a:lvl1pPr>
          </a:lstStyle>
          <a:p>
            <a:r>
              <a:rPr lang="en-US"/>
              <a:t>Click to edit Master title style</a:t>
            </a:r>
          </a:p>
        </p:txBody>
      </p:sp>
      <p:sp>
        <p:nvSpPr>
          <p:cNvPr id="3" name="Text Placeholder 2"/>
          <p:cNvSpPr>
            <a:spLocks noGrp="1"/>
          </p:cNvSpPr>
          <p:nvPr>
            <p:ph type="body" idx="1"/>
          </p:nvPr>
        </p:nvSpPr>
        <p:spPr>
          <a:xfrm>
            <a:off x="1011238" y="4069400"/>
            <a:ext cx="10881360" cy="2100262"/>
          </a:xfrm>
        </p:spPr>
        <p:txBody>
          <a:bodyPr anchor="b"/>
          <a:lstStyle>
            <a:lvl1pPr marL="0" indent="0">
              <a:buNone/>
              <a:defRPr sz="2800">
                <a:solidFill>
                  <a:schemeClr val="tx1">
                    <a:tint val="75000"/>
                  </a:schemeClr>
                </a:solidFill>
              </a:defRPr>
            </a:lvl1pPr>
            <a:lvl2pPr marL="640003" indent="0">
              <a:buNone/>
              <a:defRPr sz="2500">
                <a:solidFill>
                  <a:schemeClr val="tx1">
                    <a:tint val="75000"/>
                  </a:schemeClr>
                </a:solidFill>
              </a:defRPr>
            </a:lvl2pPr>
            <a:lvl3pPr marL="1280006" indent="0">
              <a:buNone/>
              <a:defRPr sz="2200">
                <a:solidFill>
                  <a:schemeClr val="tx1">
                    <a:tint val="75000"/>
                  </a:schemeClr>
                </a:solidFill>
              </a:defRPr>
            </a:lvl3pPr>
            <a:lvl4pPr marL="1920009" indent="0">
              <a:buNone/>
              <a:defRPr sz="2000">
                <a:solidFill>
                  <a:schemeClr val="tx1">
                    <a:tint val="75000"/>
                  </a:schemeClr>
                </a:solidFill>
              </a:defRPr>
            </a:lvl4pPr>
            <a:lvl5pPr marL="2560013" indent="0">
              <a:buNone/>
              <a:defRPr sz="2000">
                <a:solidFill>
                  <a:schemeClr val="tx1">
                    <a:tint val="75000"/>
                  </a:schemeClr>
                </a:solidFill>
              </a:defRPr>
            </a:lvl5pPr>
            <a:lvl6pPr marL="3200016" indent="0">
              <a:buNone/>
              <a:defRPr sz="2000">
                <a:solidFill>
                  <a:schemeClr val="tx1">
                    <a:tint val="75000"/>
                  </a:schemeClr>
                </a:solidFill>
              </a:defRPr>
            </a:lvl6pPr>
            <a:lvl7pPr marL="3840019" indent="0">
              <a:buNone/>
              <a:defRPr sz="2000">
                <a:solidFill>
                  <a:schemeClr val="tx1">
                    <a:tint val="75000"/>
                  </a:schemeClr>
                </a:solidFill>
              </a:defRPr>
            </a:lvl7pPr>
            <a:lvl8pPr marL="4480022" indent="0">
              <a:buNone/>
              <a:defRPr sz="2000">
                <a:solidFill>
                  <a:schemeClr val="tx1">
                    <a:tint val="75000"/>
                  </a:schemeClr>
                </a:solidFill>
              </a:defRPr>
            </a:lvl8pPr>
            <a:lvl9pPr marL="5120025"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0080" y="2240282"/>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7480" y="2240282"/>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03" indent="0">
              <a:buNone/>
              <a:defRPr sz="2800" b="1"/>
            </a:lvl2pPr>
            <a:lvl3pPr marL="1280006" indent="0">
              <a:buNone/>
              <a:defRPr sz="2500" b="1"/>
            </a:lvl3pPr>
            <a:lvl4pPr marL="1920009" indent="0">
              <a:buNone/>
              <a:defRPr sz="2200" b="1"/>
            </a:lvl4pPr>
            <a:lvl5pPr marL="2560013" indent="0">
              <a:buNone/>
              <a:defRPr sz="2200" b="1"/>
            </a:lvl5pPr>
            <a:lvl6pPr marL="3200016" indent="0">
              <a:buNone/>
              <a:defRPr sz="2200" b="1"/>
            </a:lvl6pPr>
            <a:lvl7pPr marL="3840019" indent="0">
              <a:buNone/>
              <a:defRPr sz="2200" b="1"/>
            </a:lvl7pPr>
            <a:lvl8pPr marL="4480022" indent="0">
              <a:buNone/>
              <a:defRPr sz="2200" b="1"/>
            </a:lvl8pPr>
            <a:lvl9pPr marL="5120025"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7" y="2149158"/>
            <a:ext cx="5658485" cy="895667"/>
          </a:xfrm>
        </p:spPr>
        <p:txBody>
          <a:bodyPr anchor="b"/>
          <a:lstStyle>
            <a:lvl1pPr marL="0" indent="0">
              <a:buNone/>
              <a:defRPr sz="3400" b="1"/>
            </a:lvl1pPr>
            <a:lvl2pPr marL="640003" indent="0">
              <a:buNone/>
              <a:defRPr sz="2800" b="1"/>
            </a:lvl2pPr>
            <a:lvl3pPr marL="1280006" indent="0">
              <a:buNone/>
              <a:defRPr sz="2500" b="1"/>
            </a:lvl3pPr>
            <a:lvl4pPr marL="1920009" indent="0">
              <a:buNone/>
              <a:defRPr sz="2200" b="1"/>
            </a:lvl4pPr>
            <a:lvl5pPr marL="2560013" indent="0">
              <a:buNone/>
              <a:defRPr sz="2200" b="1"/>
            </a:lvl5pPr>
            <a:lvl6pPr marL="3200016" indent="0">
              <a:buNone/>
              <a:defRPr sz="2200" b="1"/>
            </a:lvl6pPr>
            <a:lvl7pPr marL="3840019" indent="0">
              <a:buNone/>
              <a:defRPr sz="2200" b="1"/>
            </a:lvl7pPr>
            <a:lvl8pPr marL="4480022" indent="0">
              <a:buNone/>
              <a:defRPr sz="2200" b="1"/>
            </a:lvl8pPr>
            <a:lvl9pPr marL="5120025"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7"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382270"/>
            <a:ext cx="4211638" cy="1626870"/>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2" y="2009142"/>
            <a:ext cx="4211638" cy="6567488"/>
          </a:xfrm>
        </p:spPr>
        <p:txBody>
          <a:bodyPr/>
          <a:lstStyle>
            <a:lvl1pPr marL="0" indent="0">
              <a:buNone/>
              <a:defRPr sz="2000"/>
            </a:lvl1pPr>
            <a:lvl2pPr marL="640003" indent="0">
              <a:buNone/>
              <a:defRPr sz="1700"/>
            </a:lvl2pPr>
            <a:lvl3pPr marL="1280006" indent="0">
              <a:buNone/>
              <a:defRPr sz="1400"/>
            </a:lvl3pPr>
            <a:lvl4pPr marL="1920009" indent="0">
              <a:buNone/>
              <a:defRPr sz="1300"/>
            </a:lvl4pPr>
            <a:lvl5pPr marL="2560013" indent="0">
              <a:buNone/>
              <a:defRPr sz="1300"/>
            </a:lvl5pPr>
            <a:lvl6pPr marL="3200016" indent="0">
              <a:buNone/>
              <a:defRPr sz="1300"/>
            </a:lvl6pPr>
            <a:lvl7pPr marL="3840019" indent="0">
              <a:buNone/>
              <a:defRPr sz="1300"/>
            </a:lvl7pPr>
            <a:lvl8pPr marL="4480022" indent="0">
              <a:buNone/>
              <a:defRPr sz="1300"/>
            </a:lvl8pPr>
            <a:lvl9pPr marL="5120025"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03" indent="0">
              <a:buNone/>
              <a:defRPr sz="3900"/>
            </a:lvl2pPr>
            <a:lvl3pPr marL="1280006" indent="0">
              <a:buNone/>
              <a:defRPr sz="3400"/>
            </a:lvl3pPr>
            <a:lvl4pPr marL="1920009" indent="0">
              <a:buNone/>
              <a:defRPr sz="2800"/>
            </a:lvl4pPr>
            <a:lvl5pPr marL="2560013" indent="0">
              <a:buNone/>
              <a:defRPr sz="2800"/>
            </a:lvl5pPr>
            <a:lvl6pPr marL="3200016" indent="0">
              <a:buNone/>
              <a:defRPr sz="2800"/>
            </a:lvl6pPr>
            <a:lvl7pPr marL="3840019" indent="0">
              <a:buNone/>
              <a:defRPr sz="2800"/>
            </a:lvl7pPr>
            <a:lvl8pPr marL="4480022" indent="0">
              <a:buNone/>
              <a:defRPr sz="2800"/>
            </a:lvl8pPr>
            <a:lvl9pPr marL="5120025" indent="0">
              <a:buNone/>
              <a:defRPr sz="2800"/>
            </a:lvl9pPr>
          </a:lstStyle>
          <a:p>
            <a:endParaRPr lang="en-US" dirty="0"/>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03" indent="0">
              <a:buNone/>
              <a:defRPr sz="1700"/>
            </a:lvl2pPr>
            <a:lvl3pPr marL="1280006" indent="0">
              <a:buNone/>
              <a:defRPr sz="1400"/>
            </a:lvl3pPr>
            <a:lvl4pPr marL="1920009" indent="0">
              <a:buNone/>
              <a:defRPr sz="1300"/>
            </a:lvl4pPr>
            <a:lvl5pPr marL="2560013" indent="0">
              <a:buNone/>
              <a:defRPr sz="1300"/>
            </a:lvl5pPr>
            <a:lvl6pPr marL="3200016" indent="0">
              <a:buNone/>
              <a:defRPr sz="1300"/>
            </a:lvl6pPr>
            <a:lvl7pPr marL="3840019" indent="0">
              <a:buNone/>
              <a:defRPr sz="1300"/>
            </a:lvl7pPr>
            <a:lvl8pPr marL="4480022" indent="0">
              <a:buNone/>
              <a:defRPr sz="1300"/>
            </a:lvl8pPr>
            <a:lvl9pPr marL="5120025"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01" tIns="64001" rIns="128001" bIns="64001" rtlCol="0" anchor="ctr">
            <a:normAutofit/>
          </a:bodyPr>
          <a:lstStyle/>
          <a:p>
            <a:r>
              <a:rPr lang="en-US"/>
              <a:t>Click to edit Master title style</a:t>
            </a:r>
          </a:p>
        </p:txBody>
      </p:sp>
      <p:sp>
        <p:nvSpPr>
          <p:cNvPr id="3" name="Text Placeholder 2"/>
          <p:cNvSpPr>
            <a:spLocks noGrp="1"/>
          </p:cNvSpPr>
          <p:nvPr>
            <p:ph type="body" idx="1"/>
          </p:nvPr>
        </p:nvSpPr>
        <p:spPr>
          <a:xfrm>
            <a:off x="640080" y="2240282"/>
            <a:ext cx="11521440" cy="6336348"/>
          </a:xfrm>
          <a:prstGeom prst="rect">
            <a:avLst/>
          </a:prstGeom>
        </p:spPr>
        <p:txBody>
          <a:bodyPr vert="horz" lIns="128001" tIns="64001" rIns="128001" bIns="640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8898892"/>
            <a:ext cx="2987040" cy="511175"/>
          </a:xfrm>
          <a:prstGeom prst="rect">
            <a:avLst/>
          </a:prstGeom>
        </p:spPr>
        <p:txBody>
          <a:bodyPr vert="horz" lIns="128001" tIns="64001" rIns="128001" bIns="64001" rtlCol="0" anchor="ctr"/>
          <a:lstStyle>
            <a:lvl1pPr algn="l">
              <a:defRPr sz="1700">
                <a:solidFill>
                  <a:schemeClr val="tx1">
                    <a:tint val="75000"/>
                  </a:schemeClr>
                </a:solidFill>
              </a:defRPr>
            </a:lvl1pPr>
          </a:lstStyle>
          <a:p>
            <a:fld id="{1D8BD707-D9CF-40AE-B4C6-C98DA3205C09}" type="datetimeFigureOut">
              <a:rPr lang="en-US" smtClean="0"/>
              <a:pPr/>
              <a:t>1/28/2019</a:t>
            </a:fld>
            <a:endParaRPr lang="en-US" dirty="0"/>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8001" tIns="64001" rIns="128001" bIns="64001"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8001" tIns="64001" rIns="128001" bIns="6400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006" rtl="0" eaLnBrk="1" latinLnBrk="0" hangingPunct="1">
        <a:spcBef>
          <a:spcPct val="0"/>
        </a:spcBef>
        <a:buNone/>
        <a:defRPr sz="6200" kern="1200">
          <a:solidFill>
            <a:schemeClr val="tx1"/>
          </a:solidFill>
          <a:latin typeface="+mj-lt"/>
          <a:ea typeface="+mj-ea"/>
          <a:cs typeface="+mj-cs"/>
        </a:defRPr>
      </a:lvl1pPr>
    </p:titleStyle>
    <p:bodyStyle>
      <a:lvl1pPr marL="480003" indent="-480003" algn="l" defTabSz="1280006"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005" indent="-400002" algn="l" defTabSz="1280006"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008" indent="-320002" algn="l" defTabSz="128000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011" indent="-320002" algn="l" defTabSz="1280006"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014" indent="-320002" algn="l" defTabSz="1280006"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017" indent="-320002" algn="l" defTabSz="1280006"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020" indent="-320002" algn="l" defTabSz="1280006"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025" indent="-320002" algn="l" defTabSz="1280006"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028" indent="-320002" algn="l" defTabSz="1280006"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006" rtl="0" eaLnBrk="1" latinLnBrk="0" hangingPunct="1">
        <a:defRPr sz="2500" kern="1200">
          <a:solidFill>
            <a:schemeClr val="tx1"/>
          </a:solidFill>
          <a:latin typeface="+mn-lt"/>
          <a:ea typeface="+mn-ea"/>
          <a:cs typeface="+mn-cs"/>
        </a:defRPr>
      </a:lvl1pPr>
      <a:lvl2pPr marL="640003" algn="l" defTabSz="1280006" rtl="0" eaLnBrk="1" latinLnBrk="0" hangingPunct="1">
        <a:defRPr sz="2500" kern="1200">
          <a:solidFill>
            <a:schemeClr val="tx1"/>
          </a:solidFill>
          <a:latin typeface="+mn-lt"/>
          <a:ea typeface="+mn-ea"/>
          <a:cs typeface="+mn-cs"/>
        </a:defRPr>
      </a:lvl2pPr>
      <a:lvl3pPr marL="1280006" algn="l" defTabSz="1280006" rtl="0" eaLnBrk="1" latinLnBrk="0" hangingPunct="1">
        <a:defRPr sz="2500" kern="1200">
          <a:solidFill>
            <a:schemeClr val="tx1"/>
          </a:solidFill>
          <a:latin typeface="+mn-lt"/>
          <a:ea typeface="+mn-ea"/>
          <a:cs typeface="+mn-cs"/>
        </a:defRPr>
      </a:lvl3pPr>
      <a:lvl4pPr marL="1920009" algn="l" defTabSz="1280006" rtl="0" eaLnBrk="1" latinLnBrk="0" hangingPunct="1">
        <a:defRPr sz="2500" kern="1200">
          <a:solidFill>
            <a:schemeClr val="tx1"/>
          </a:solidFill>
          <a:latin typeface="+mn-lt"/>
          <a:ea typeface="+mn-ea"/>
          <a:cs typeface="+mn-cs"/>
        </a:defRPr>
      </a:lvl4pPr>
      <a:lvl5pPr marL="2560013" algn="l" defTabSz="1280006" rtl="0" eaLnBrk="1" latinLnBrk="0" hangingPunct="1">
        <a:defRPr sz="2500" kern="1200">
          <a:solidFill>
            <a:schemeClr val="tx1"/>
          </a:solidFill>
          <a:latin typeface="+mn-lt"/>
          <a:ea typeface="+mn-ea"/>
          <a:cs typeface="+mn-cs"/>
        </a:defRPr>
      </a:lvl5pPr>
      <a:lvl6pPr marL="3200016" algn="l" defTabSz="1280006" rtl="0" eaLnBrk="1" latinLnBrk="0" hangingPunct="1">
        <a:defRPr sz="2500" kern="1200">
          <a:solidFill>
            <a:schemeClr val="tx1"/>
          </a:solidFill>
          <a:latin typeface="+mn-lt"/>
          <a:ea typeface="+mn-ea"/>
          <a:cs typeface="+mn-cs"/>
        </a:defRPr>
      </a:lvl6pPr>
      <a:lvl7pPr marL="3840019" algn="l" defTabSz="1280006" rtl="0" eaLnBrk="1" latinLnBrk="0" hangingPunct="1">
        <a:defRPr sz="2500" kern="1200">
          <a:solidFill>
            <a:schemeClr val="tx1"/>
          </a:solidFill>
          <a:latin typeface="+mn-lt"/>
          <a:ea typeface="+mn-ea"/>
          <a:cs typeface="+mn-cs"/>
        </a:defRPr>
      </a:lvl7pPr>
      <a:lvl8pPr marL="4480022" algn="l" defTabSz="1280006" rtl="0" eaLnBrk="1" latinLnBrk="0" hangingPunct="1">
        <a:defRPr sz="2500" kern="1200">
          <a:solidFill>
            <a:schemeClr val="tx1"/>
          </a:solidFill>
          <a:latin typeface="+mn-lt"/>
          <a:ea typeface="+mn-ea"/>
          <a:cs typeface="+mn-cs"/>
        </a:defRPr>
      </a:lvl8pPr>
      <a:lvl9pPr marL="5120025" algn="l" defTabSz="1280006"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6987"/>
            <a:ext cx="9291172" cy="788987"/>
          </a:xfrm>
        </p:spPr>
        <p:txBody>
          <a:bodyPr>
            <a:noAutofit/>
          </a:bodyPr>
          <a:lstStyle/>
          <a:p>
            <a:pPr algn="r">
              <a:spcBef>
                <a:spcPts val="0"/>
              </a:spcBef>
            </a:pPr>
            <a:br>
              <a:rPr lang="en-GB" sz="2000" b="1" dirty="0">
                <a:solidFill>
                  <a:srgbClr val="009999">
                    <a:lumMod val="50000"/>
                  </a:srgbClr>
                </a:solidFill>
              </a:rPr>
            </a:br>
            <a:r>
              <a:rPr lang="en-GB" sz="2000" b="1" dirty="0">
                <a:solidFill>
                  <a:srgbClr val="009999">
                    <a:lumMod val="50000"/>
                  </a:srgbClr>
                </a:solidFill>
              </a:rPr>
              <a:t>	</a:t>
            </a:r>
            <a:br>
              <a:rPr lang="en-GB" sz="2000" b="1" dirty="0">
                <a:solidFill>
                  <a:srgbClr val="009999">
                    <a:lumMod val="50000"/>
                  </a:srgbClr>
                </a:solidFill>
              </a:rPr>
            </a:br>
            <a:r>
              <a:rPr lang="en-GB" sz="2000" b="1" dirty="0">
                <a:solidFill>
                  <a:srgbClr val="009999">
                    <a:lumMod val="50000"/>
                  </a:srgbClr>
                </a:solidFill>
              </a:rPr>
              <a:t>ENERGY PERFORMANCE REGISTER</a:t>
            </a:r>
            <a:r>
              <a:rPr lang="en-GB" sz="1800" b="1" dirty="0">
                <a:solidFill>
                  <a:srgbClr val="009999"/>
                </a:solidFill>
              </a:rPr>
              <a:t> </a:t>
            </a:r>
            <a:br>
              <a:rPr lang="en-GB" sz="1800" b="1" dirty="0">
                <a:solidFill>
                  <a:srgbClr val="009999"/>
                </a:solidFill>
              </a:rPr>
            </a:br>
            <a:r>
              <a:rPr lang="en-GB" sz="1800" i="1" dirty="0">
                <a:solidFill>
                  <a:srgbClr val="009999"/>
                </a:solidFill>
              </a:rPr>
              <a:t>Highlight Report</a:t>
            </a:r>
            <a:br>
              <a:rPr lang="en-GB" sz="1800" i="1" dirty="0">
                <a:solidFill>
                  <a:srgbClr val="009999"/>
                </a:solidFill>
              </a:rPr>
            </a:br>
            <a:br>
              <a:rPr lang="en-GB" sz="900" b="1" dirty="0">
                <a:solidFill>
                  <a:srgbClr val="009999">
                    <a:lumMod val="50000"/>
                  </a:srgbClr>
                </a:solidFill>
              </a:rPr>
            </a:br>
            <a:r>
              <a:rPr lang="en-GB" sz="2000" b="1" dirty="0">
                <a:solidFill>
                  <a:srgbClr val="009999">
                    <a:lumMod val="50000"/>
                  </a:srgbClr>
                </a:solidFill>
              </a:rPr>
              <a:t>	</a:t>
            </a:r>
            <a:r>
              <a:rPr lang="en-GB" sz="1050" b="1" dirty="0">
                <a:solidFill>
                  <a:srgbClr val="009999">
                    <a:lumMod val="50000"/>
                  </a:srgbClr>
                </a:solidFill>
              </a:rPr>
              <a:t>						</a:t>
            </a:r>
            <a:br>
              <a:rPr lang="en-GB" sz="1050" i="1" dirty="0">
                <a:solidFill>
                  <a:prstClr val="black"/>
                </a:solidFill>
              </a:rPr>
            </a:br>
            <a:endParaRPr lang="en-GB" sz="1050" dirty="0"/>
          </a:p>
        </p:txBody>
      </p:sp>
      <p:pic>
        <p:nvPicPr>
          <p:cNvPr id="5" name="Picture 4" descr="cid:image001.png@01D38A0E.E86625A0"/>
          <p:cNvPicPr/>
          <p:nvPr/>
        </p:nvPicPr>
        <p:blipFill>
          <a:blip r:embed="rId3">
            <a:extLst>
              <a:ext uri="{28A0092B-C50C-407E-A947-70E740481C1C}">
                <a14:useLocalDpi xmlns:a14="http://schemas.microsoft.com/office/drawing/2010/main" val="0"/>
              </a:ext>
            </a:extLst>
          </a:blip>
          <a:srcRect/>
          <a:stretch>
            <a:fillRect/>
          </a:stretch>
        </p:blipFill>
        <p:spPr bwMode="auto">
          <a:xfrm>
            <a:off x="106682" y="23725"/>
            <a:ext cx="1200767" cy="622954"/>
          </a:xfrm>
          <a:prstGeom prst="rect">
            <a:avLst/>
          </a:prstGeom>
          <a:noFill/>
          <a:ln>
            <a:noFill/>
          </a:ln>
        </p:spPr>
      </p:pic>
      <p:graphicFrame>
        <p:nvGraphicFramePr>
          <p:cNvPr id="15" name="Content Placeholder 4"/>
          <p:cNvGraphicFramePr>
            <a:graphicFrameLocks/>
          </p:cNvGraphicFramePr>
          <p:nvPr>
            <p:extLst>
              <p:ext uri="{D42A27DB-BD31-4B8C-83A1-F6EECF244321}">
                <p14:modId xmlns:p14="http://schemas.microsoft.com/office/powerpoint/2010/main" val="2417673401"/>
              </p:ext>
            </p:extLst>
          </p:nvPr>
        </p:nvGraphicFramePr>
        <p:xfrm>
          <a:off x="24482" y="5899397"/>
          <a:ext cx="8275317" cy="3722901"/>
        </p:xfrm>
        <a:graphic>
          <a:graphicData uri="http://schemas.openxmlformats.org/drawingml/2006/table">
            <a:tbl>
              <a:tblPr/>
              <a:tblGrid>
                <a:gridCol w="1450377">
                  <a:extLst>
                    <a:ext uri="{9D8B030D-6E8A-4147-A177-3AD203B41FA5}">
                      <a16:colId xmlns:a16="http://schemas.microsoft.com/office/drawing/2014/main" val="20000"/>
                    </a:ext>
                  </a:extLst>
                </a:gridCol>
                <a:gridCol w="3287166">
                  <a:extLst>
                    <a:ext uri="{9D8B030D-6E8A-4147-A177-3AD203B41FA5}">
                      <a16:colId xmlns:a16="http://schemas.microsoft.com/office/drawing/2014/main" val="20001"/>
                    </a:ext>
                  </a:extLst>
                </a:gridCol>
                <a:gridCol w="2405204">
                  <a:extLst>
                    <a:ext uri="{9D8B030D-6E8A-4147-A177-3AD203B41FA5}">
                      <a16:colId xmlns:a16="http://schemas.microsoft.com/office/drawing/2014/main" val="20002"/>
                    </a:ext>
                  </a:extLst>
                </a:gridCol>
                <a:gridCol w="604038">
                  <a:extLst>
                    <a:ext uri="{9D8B030D-6E8A-4147-A177-3AD203B41FA5}">
                      <a16:colId xmlns:a16="http://schemas.microsoft.com/office/drawing/2014/main" val="20003"/>
                    </a:ext>
                  </a:extLst>
                </a:gridCol>
                <a:gridCol w="528532">
                  <a:extLst>
                    <a:ext uri="{9D8B030D-6E8A-4147-A177-3AD203B41FA5}">
                      <a16:colId xmlns:a16="http://schemas.microsoft.com/office/drawing/2014/main" val="20004"/>
                    </a:ext>
                  </a:extLst>
                </a:gridCol>
              </a:tblGrid>
              <a:tr h="182641">
                <a:tc gridSpan="5">
                  <a:txBody>
                    <a:bodyPr/>
                    <a:lstStyle/>
                    <a:p>
                      <a:pPr marL="34925" indent="58738" algn="l" fontAlgn="t"/>
                      <a:r>
                        <a:rPr lang="en-GB" sz="1050" b="1" i="0" u="none" strike="noStrike" dirty="0">
                          <a:solidFill>
                            <a:schemeClr val="bg1"/>
                          </a:solidFill>
                          <a:effectLst/>
                          <a:latin typeface="+mn-lt"/>
                        </a:rPr>
                        <a:t>RISKS</a:t>
                      </a:r>
                      <a:endParaRPr lang="en-GB" sz="140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hMerge="1">
                  <a:txBody>
                    <a:bodyPr/>
                    <a:lstStyle/>
                    <a:p>
                      <a:pPr marL="34925" indent="58738" algn="l" fontAlgn="t"/>
                      <a:endParaRPr lang="en-GB" sz="140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hMerge="1">
                  <a:txBody>
                    <a:bodyPr/>
                    <a:lstStyle/>
                    <a:p>
                      <a:endParaRPr lang="en-GB"/>
                    </a:p>
                  </a:txBody>
                  <a:tcPr/>
                </a:tc>
                <a:tc hMerge="1">
                  <a:txBody>
                    <a:bodyPr/>
                    <a:lstStyle/>
                    <a:p>
                      <a:pPr marL="34925" indent="58738" algn="l" fontAlgn="t"/>
                      <a:endParaRPr lang="en-GB" sz="140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hMerge="1">
                  <a:txBody>
                    <a:bodyPr/>
                    <a:lstStyle/>
                    <a:p>
                      <a:pPr marL="34925" indent="58738" algn="l" fontAlgn="t"/>
                      <a:endParaRPr lang="en-GB" sz="140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extLst>
                  <a:ext uri="{0D108BD9-81ED-4DB2-BD59-A6C34878D82A}">
                    <a16:rowId xmlns:a16="http://schemas.microsoft.com/office/drawing/2014/main" val="10000"/>
                  </a:ext>
                </a:extLst>
              </a:tr>
              <a:tr h="202944">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34925" indent="58738" algn="l" fontAlgn="t"/>
                      <a:r>
                        <a:rPr lang="en-GB" sz="900" b="0" i="1" u="none" strike="noStrike" dirty="0">
                          <a:solidFill>
                            <a:schemeClr val="bg1"/>
                          </a:solidFill>
                          <a:effectLst/>
                          <a:latin typeface="+mn-lt"/>
                        </a:rPr>
                        <a:t>Risk</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l" fontAlgn="t"/>
                      <a:r>
                        <a:rPr lang="en-GB" sz="900" b="0" i="1" u="none" strike="noStrike" dirty="0">
                          <a:solidFill>
                            <a:schemeClr val="bg1"/>
                          </a:solidFill>
                          <a:effectLst/>
                          <a:latin typeface="+mn-lt"/>
                        </a:rPr>
                        <a:t>Mitigation Taken</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l" fontAlgn="t"/>
                      <a:r>
                        <a:rPr lang="en-US" sz="900" b="0" i="1" u="none" strike="noStrike" dirty="0">
                          <a:solidFill>
                            <a:schemeClr val="bg1"/>
                          </a:solidFill>
                          <a:effectLst/>
                          <a:latin typeface="+mn-lt"/>
                        </a:rPr>
                        <a:t>Future Mitigations</a:t>
                      </a:r>
                      <a:endParaRPr lang="en-GB" sz="900" b="0" i="1"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ctr" fontAlgn="t"/>
                      <a:r>
                        <a:rPr lang="en-GB" sz="900" b="0" i="1" u="none" strike="noStrike" dirty="0">
                          <a:solidFill>
                            <a:schemeClr val="bg1"/>
                          </a:solidFill>
                          <a:effectLst/>
                          <a:latin typeface="+mn-lt"/>
                        </a:rPr>
                        <a:t>Owner</a:t>
                      </a:r>
                    </a:p>
                  </a:txBody>
                  <a:tcPr marL="36000" marR="3600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ctr" fontAlgn="t"/>
                      <a:r>
                        <a:rPr lang="en-US" sz="900" b="0" i="1" u="none" strike="noStrike" dirty="0">
                          <a:solidFill>
                            <a:schemeClr val="bg1"/>
                          </a:solidFill>
                          <a:effectLst/>
                          <a:latin typeface="+mn-lt"/>
                        </a:rPr>
                        <a:t>RAG</a:t>
                      </a:r>
                      <a:endParaRPr lang="en-GB" sz="900" b="0" i="1" u="none" strike="noStrike" dirty="0">
                        <a:solidFill>
                          <a:schemeClr val="bg1"/>
                        </a:solidFill>
                        <a:effectLst/>
                        <a:latin typeface="+mn-lt"/>
                      </a:endParaRPr>
                    </a:p>
                  </a:txBody>
                  <a:tcPr marL="36000" marR="3600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1560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EPB solution is not delivered within the required timescales and/or the migration process is delayed. </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50" kern="1200" dirty="0">
                          <a:solidFill>
                            <a:schemeClr val="tx1"/>
                          </a:solidFill>
                          <a:latin typeface="+mn-lt"/>
                          <a:ea typeface="+mn-ea"/>
                          <a:cs typeface="+mn-cs"/>
                        </a:rPr>
                        <a:t>Planning, objectives for BETA preparation assumes a “No Big Bang“ approach, i.e. the critical service provision is implemented first and other less critical work after Dec 2019.</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50" dirty="0">
                          <a:solidFill>
                            <a:schemeClr val="tx1"/>
                          </a:solidFill>
                          <a:latin typeface="+mn-lt"/>
                        </a:rPr>
                        <a:t>On-going planning work and engagement with delivery partners(GDS, suppliers, stakeholders and users, procurement, legal) to ensure validation of planning assumptions and in mitigating key delivery risks as part BETA and Transition planning.</a:t>
                      </a:r>
                    </a:p>
                    <a:p>
                      <a: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50" dirty="0">
                          <a:solidFill>
                            <a:schemeClr val="tx1"/>
                          </a:solidFill>
                          <a:latin typeface="+mn-lt"/>
                        </a:rPr>
                        <a:t>Recruitment of experienced Transition Manager to validate and manage Exit and Transition Plans/Strategies develop Project Transition and Exit Strategies; Develop Stakeholder and Communication Plan and management of key stakeholders and users necessary to validate new service and mitigation of delivery risks.</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Chandru</a:t>
                      </a:r>
                    </a:p>
                  </a:txBody>
                  <a:tcPr marL="36000" marR="3600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750" b="1" dirty="0">
                          <a:solidFill>
                            <a:schemeClr val="tx1"/>
                          </a:solidFill>
                          <a:latin typeface="+mn-lt"/>
                        </a:rPr>
                        <a:t>R</a:t>
                      </a:r>
                    </a:p>
                  </a:txBody>
                  <a:tcPr marL="36000" marR="36000" marT="0"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gradFill>
                      <a:gsLst>
                        <a:gs pos="82000">
                          <a:srgbClr val="FF0000"/>
                        </a:gs>
                        <a:gs pos="100000">
                          <a:srgbClr val="FF0000"/>
                        </a:gs>
                        <a:gs pos="86000">
                          <a:srgbClr val="FF0000"/>
                        </a:gs>
                        <a:gs pos="100000">
                          <a:srgbClr val="FFC000"/>
                        </a:gs>
                      </a:gsLst>
                      <a:lin ang="5400000" scaled="1"/>
                    </a:gradFill>
                  </a:tcPr>
                </a:tc>
                <a:extLst>
                  <a:ext uri="{0D108BD9-81ED-4DB2-BD59-A6C34878D82A}">
                    <a16:rowId xmlns:a16="http://schemas.microsoft.com/office/drawing/2014/main" val="10002"/>
                  </a:ext>
                </a:extLst>
              </a:tr>
              <a:tr h="9522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Project does not secure GDS approval for Alpha and BETA and LIVE Service Phases by scheduled target/baseline dates, therefore all other key Milestones and implementation is delayed.</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GB" sz="750" dirty="0">
                          <a:solidFill>
                            <a:schemeClr val="tx1"/>
                          </a:solidFill>
                          <a:latin typeface="+mn-lt"/>
                        </a:rPr>
                        <a:t>Established single point of contact with MHCLG Digital and GDS team to provide technical and service standard advise in a timely manner and have procured technical capability to inform on Alpha and BETA assessment.</a:t>
                      </a:r>
                    </a:p>
                    <a:p>
                      <a:pPr marL="0" marR="0" indent="0" algn="l" defTabSz="914400" rtl="0" eaLnBrk="1" fontAlgn="auto" latinLnBrk="0" hangingPunct="1">
                        <a:lnSpc>
                          <a:spcPct val="100000"/>
                        </a:lnSpc>
                        <a:spcBef>
                          <a:spcPts val="0"/>
                        </a:spcBef>
                        <a:spcAft>
                          <a:spcPts val="600"/>
                        </a:spcAft>
                        <a:buClrTx/>
                        <a:buSzTx/>
                        <a:buFontTx/>
                        <a:buNone/>
                        <a:tabLst/>
                        <a:defRPr/>
                      </a:pPr>
                      <a:r>
                        <a:rPr lang="en-GB" sz="750" dirty="0">
                          <a:solidFill>
                            <a:schemeClr val="tx1"/>
                          </a:solidFill>
                          <a:latin typeface="+mn-lt"/>
                        </a:rPr>
                        <a:t>Alpha senior delivery partner and MHCLG delivery partner (Paul Downey)  are experienced GDS advisors(have worked for them or have implemented GDS compliant services previously and successfully)</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750" dirty="0">
                          <a:solidFill>
                            <a:schemeClr val="tx1"/>
                          </a:solidFill>
                          <a:latin typeface="+mn-lt"/>
                        </a:rPr>
                        <a:t>Maintain regular engagement with GDS during the Alpha and BETA including throughout the  project. Ensure agile process is planned in accordance with GDS Service Standards and 18 Point Plan on Technology Code.</a:t>
                      </a:r>
                    </a:p>
                    <a:p>
                      <a:pPr marL="0" marR="0" indent="0" algn="l" defTabSz="914400" rtl="0" eaLnBrk="1" fontAlgn="auto" latinLnBrk="0" hangingPunct="1">
                        <a:lnSpc>
                          <a:spcPct val="100000"/>
                        </a:lnSpc>
                        <a:spcBef>
                          <a:spcPts val="0"/>
                        </a:spcBef>
                        <a:spcAft>
                          <a:spcPts val="600"/>
                        </a:spcAft>
                        <a:buClrTx/>
                        <a:buSzTx/>
                        <a:buFontTx/>
                        <a:buNone/>
                        <a:tabLst/>
                        <a:defRPr/>
                      </a:pPr>
                      <a:endParaRPr lang="en-GB" sz="750" dirty="0">
                        <a:solidFill>
                          <a:schemeClr val="tx1"/>
                        </a:solidFill>
                        <a:latin typeface="+mn-lt"/>
                      </a:endParaRP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Chandru</a:t>
                      </a:r>
                    </a:p>
                  </a:txBody>
                  <a:tcPr marL="36000" marR="3600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750" b="1" dirty="0">
                          <a:solidFill>
                            <a:schemeClr val="tx1"/>
                          </a:solidFill>
                          <a:latin typeface="+mn-lt"/>
                        </a:rPr>
                        <a:t>A/R</a:t>
                      </a:r>
                    </a:p>
                  </a:txBody>
                  <a:tcPr marL="36000" marR="36000" marT="0"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gradFill>
                      <a:gsLst>
                        <a:gs pos="6000">
                          <a:srgbClr val="FF0000"/>
                        </a:gs>
                        <a:gs pos="68000">
                          <a:srgbClr val="FFC000"/>
                        </a:gs>
                        <a:gs pos="86000">
                          <a:srgbClr val="FFC000"/>
                        </a:gs>
                        <a:gs pos="100000">
                          <a:srgbClr val="FFC000"/>
                        </a:gs>
                      </a:gsLst>
                      <a:lin ang="5400000" scaled="1"/>
                    </a:gradFill>
                  </a:tcPr>
                </a:tc>
                <a:extLst>
                  <a:ext uri="{0D108BD9-81ED-4DB2-BD59-A6C34878D82A}">
                    <a16:rowId xmlns:a16="http://schemas.microsoft.com/office/drawing/2014/main" val="10003"/>
                  </a:ext>
                </a:extLst>
              </a:tr>
              <a:tr h="824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EPB Commercial and Financial Model experiences funding shortfalls and becomes unsustainable.</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GB" sz="750" dirty="0">
                          <a:solidFill>
                            <a:schemeClr val="tx1"/>
                          </a:solidFill>
                          <a:latin typeface="+mn-lt"/>
                        </a:rPr>
                        <a:t>Some commercial assessment undertaken by PwC focussing on the future commercial arrangements(not Concession Model, but fixed cost model) but detailed financial and commercial options needs to be developed.</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GB" sz="750" dirty="0">
                          <a:solidFill>
                            <a:schemeClr val="tx1"/>
                          </a:solidFill>
                          <a:latin typeface="+mn-lt"/>
                        </a:rPr>
                        <a:t>Undertake further financial and economical analysis by commercial experts to calculate a sustainable financial and commercial operating model going forward to mitigate key economical and EPB income risks utilising previous and current data in conjunction with HMT recommendations.</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Chandru</a:t>
                      </a:r>
                    </a:p>
                  </a:txBody>
                  <a:tcPr marL="36000" marR="3600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50" b="1" dirty="0">
                          <a:solidFill>
                            <a:schemeClr val="tx1"/>
                          </a:solidFill>
                          <a:latin typeface="+mn-lt"/>
                        </a:rPr>
                        <a:t>A/R</a:t>
                      </a:r>
                      <a:endParaRPr lang="en-GB" sz="750" b="1" dirty="0">
                        <a:solidFill>
                          <a:schemeClr val="tx1"/>
                        </a:solidFill>
                        <a:latin typeface="+mn-lt"/>
                      </a:endParaRPr>
                    </a:p>
                  </a:txBody>
                  <a:tcPr marL="36000" marR="36000" marT="0"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gradFill>
                      <a:gsLst>
                        <a:gs pos="6000">
                          <a:srgbClr val="FF0000"/>
                        </a:gs>
                        <a:gs pos="68000">
                          <a:srgbClr val="FFC000"/>
                        </a:gs>
                        <a:gs pos="86000">
                          <a:srgbClr val="FFC000"/>
                        </a:gs>
                        <a:gs pos="100000">
                          <a:srgbClr val="FFC000"/>
                        </a:gs>
                      </a:gsLst>
                      <a:lin ang="5400000" scaled="1"/>
                    </a:gra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69060426"/>
              </p:ext>
            </p:extLst>
          </p:nvPr>
        </p:nvGraphicFramePr>
        <p:xfrm>
          <a:off x="9905999" y="4038932"/>
          <a:ext cx="2749200" cy="1955328"/>
        </p:xfrm>
        <a:graphic>
          <a:graphicData uri="http://schemas.openxmlformats.org/drawingml/2006/table">
            <a:tbl>
              <a:tblPr/>
              <a:tblGrid>
                <a:gridCol w="2749200">
                  <a:extLst>
                    <a:ext uri="{9D8B030D-6E8A-4147-A177-3AD203B41FA5}">
                      <a16:colId xmlns:a16="http://schemas.microsoft.com/office/drawing/2014/main" val="20000"/>
                    </a:ext>
                  </a:extLst>
                </a:gridCol>
              </a:tblGrid>
              <a:tr h="318552">
                <a:tc>
                  <a:txBody>
                    <a:bodyPr/>
                    <a:lstStyle/>
                    <a:p>
                      <a:r>
                        <a:rPr lang="en-US" sz="1000" b="1" baseline="0" dirty="0">
                          <a:solidFill>
                            <a:schemeClr val="bg1"/>
                          </a:solidFill>
                        </a:rPr>
                        <a:t>ESCALATED ITEMS FROM PROJECT</a:t>
                      </a:r>
                      <a:endParaRPr lang="en-GB" sz="1000" b="1" dirty="0">
                        <a:solidFill>
                          <a:schemeClr val="bg1"/>
                        </a:solidFill>
                      </a:endParaRPr>
                    </a:p>
                  </a:txBody>
                  <a:tcPr marL="128016" marR="128016" marT="64008" marB="64008">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009999"/>
                    </a:solidFill>
                  </a:tcPr>
                </a:tc>
                <a:extLst>
                  <a:ext uri="{0D108BD9-81ED-4DB2-BD59-A6C34878D82A}">
                    <a16:rowId xmlns:a16="http://schemas.microsoft.com/office/drawing/2014/main" val="10000"/>
                  </a:ext>
                </a:extLst>
              </a:tr>
              <a:tr h="1289634">
                <a:tc>
                  <a:txBody>
                    <a:bodyPr/>
                    <a:lstStyle/>
                    <a:p>
                      <a:pPr marL="0" indent="0">
                        <a:spcAft>
                          <a:spcPts val="0"/>
                        </a:spcAft>
                        <a:buFont typeface="+mj-lt"/>
                        <a:buNone/>
                      </a:pPr>
                      <a:r>
                        <a:rPr lang="en-US" sz="900" baseline="0" dirty="0">
                          <a:solidFill>
                            <a:schemeClr val="tx1"/>
                          </a:solidFill>
                        </a:rPr>
                        <a:t>Delivery Confidence  for project is improving however, very difficult to assess technical complexities  to be managed within tight timescales and confidence that new service  being implemented by end 2019/20:</a:t>
                      </a:r>
                    </a:p>
                    <a:p>
                      <a:pPr marL="228600" indent="-228600">
                        <a:spcAft>
                          <a:spcPts val="0"/>
                        </a:spcAft>
                        <a:buFont typeface="Arial" panose="020B0604020202020204" pitchFamily="34" charset="0"/>
                        <a:buChar char="•"/>
                      </a:pPr>
                      <a:r>
                        <a:rPr lang="en-GB" sz="900" baseline="0" dirty="0">
                          <a:solidFill>
                            <a:schemeClr val="tx1"/>
                          </a:solidFill>
                        </a:rPr>
                        <a:t>Technical and Data Migration complexities  could impact  timetable;</a:t>
                      </a:r>
                    </a:p>
                    <a:p>
                      <a:pPr marL="228600" indent="-228600">
                        <a:spcAft>
                          <a:spcPts val="0"/>
                        </a:spcAft>
                        <a:buFont typeface="Arial" panose="020B0604020202020204" pitchFamily="34" charset="0"/>
                        <a:buChar char="•"/>
                      </a:pPr>
                      <a:r>
                        <a:rPr lang="en-GB" sz="900" baseline="0" dirty="0">
                          <a:solidFill>
                            <a:schemeClr val="tx1"/>
                          </a:solidFill>
                        </a:rPr>
                        <a:t>Securing competent and reliable supplier to build service</a:t>
                      </a:r>
                    </a:p>
                    <a:p>
                      <a:pPr marL="228600" indent="-228600">
                        <a:spcAft>
                          <a:spcPts val="0"/>
                        </a:spcAft>
                        <a:buFont typeface="Arial" panose="020B0604020202020204" pitchFamily="34" charset="0"/>
                        <a:buChar char="•"/>
                      </a:pPr>
                      <a:r>
                        <a:rPr lang="en-GB" sz="900" baseline="0" dirty="0">
                          <a:solidFill>
                            <a:schemeClr val="tx1"/>
                          </a:solidFill>
                        </a:rPr>
                        <a:t>Future commercial and Financial Model agreed. developed and </a:t>
                      </a:r>
                    </a:p>
                  </a:txBody>
                  <a:tcPr marL="128016" marR="128016" marT="64008" marB="6400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1"/>
                  </a:ext>
                </a:extLst>
              </a:tr>
            </a:tbl>
          </a:graphicData>
        </a:graphic>
      </p:graphicFrame>
      <p:graphicFrame>
        <p:nvGraphicFramePr>
          <p:cNvPr id="32" name="Content Placeholder 4"/>
          <p:cNvGraphicFramePr>
            <a:graphicFrameLocks/>
          </p:cNvGraphicFramePr>
          <p:nvPr>
            <p:extLst>
              <p:ext uri="{D42A27DB-BD31-4B8C-83A1-F6EECF244321}">
                <p14:modId xmlns:p14="http://schemas.microsoft.com/office/powerpoint/2010/main" val="1090820606"/>
              </p:ext>
            </p:extLst>
          </p:nvPr>
        </p:nvGraphicFramePr>
        <p:xfrm>
          <a:off x="8300574" y="6001930"/>
          <a:ext cx="4343398" cy="3770582"/>
        </p:xfrm>
        <a:graphic>
          <a:graphicData uri="http://schemas.openxmlformats.org/drawingml/2006/table">
            <a:tbl>
              <a:tblPr/>
              <a:tblGrid>
                <a:gridCol w="804334">
                  <a:extLst>
                    <a:ext uri="{9D8B030D-6E8A-4147-A177-3AD203B41FA5}">
                      <a16:colId xmlns:a16="http://schemas.microsoft.com/office/drawing/2014/main" val="20000"/>
                    </a:ext>
                  </a:extLst>
                </a:gridCol>
                <a:gridCol w="2252133">
                  <a:extLst>
                    <a:ext uri="{9D8B030D-6E8A-4147-A177-3AD203B41FA5}">
                      <a16:colId xmlns:a16="http://schemas.microsoft.com/office/drawing/2014/main" val="20001"/>
                    </a:ext>
                  </a:extLst>
                </a:gridCol>
                <a:gridCol w="601133">
                  <a:extLst>
                    <a:ext uri="{9D8B030D-6E8A-4147-A177-3AD203B41FA5}">
                      <a16:colId xmlns:a16="http://schemas.microsoft.com/office/drawing/2014/main" val="20002"/>
                    </a:ext>
                  </a:extLst>
                </a:gridCol>
                <a:gridCol w="685798">
                  <a:extLst>
                    <a:ext uri="{9D8B030D-6E8A-4147-A177-3AD203B41FA5}">
                      <a16:colId xmlns:a16="http://schemas.microsoft.com/office/drawing/2014/main" val="20003"/>
                    </a:ext>
                  </a:extLst>
                </a:gridCol>
              </a:tblGrid>
              <a:tr h="174926">
                <a:tc gridSpan="4">
                  <a:txBody>
                    <a:bodyPr/>
                    <a:lstStyle/>
                    <a:p>
                      <a:pPr marL="34925" indent="58738" algn="l" fontAlgn="t"/>
                      <a:r>
                        <a:rPr lang="en-GB" sz="1000" b="1" i="0" u="none" strike="noStrike" dirty="0">
                          <a:solidFill>
                            <a:schemeClr val="bg1"/>
                          </a:solidFill>
                          <a:effectLst/>
                          <a:latin typeface="+mn-lt"/>
                        </a:rPr>
                        <a:t>ISSUES</a:t>
                      </a:r>
                      <a:endParaRPr lang="en-GB" sz="105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hMerge="1">
                  <a:txBody>
                    <a:bodyPr/>
                    <a:lstStyle/>
                    <a:p>
                      <a:pPr marL="34925" indent="58738" algn="l" fontAlgn="t"/>
                      <a:endParaRPr lang="en-GB" sz="140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hMerge="1">
                  <a:txBody>
                    <a:bodyPr/>
                    <a:lstStyle/>
                    <a:p>
                      <a:pPr marL="34925" indent="58738" algn="l" fontAlgn="t"/>
                      <a:endParaRPr lang="en-GB" sz="140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hMerge="1">
                  <a:txBody>
                    <a:bodyPr/>
                    <a:lstStyle/>
                    <a:p>
                      <a:pPr marL="34925" indent="58738" algn="l" fontAlgn="t"/>
                      <a:endParaRPr lang="en-GB" sz="1050" b="1" i="0"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9999"/>
                    </a:solidFill>
                  </a:tcPr>
                </a:tc>
                <a:extLst>
                  <a:ext uri="{0D108BD9-81ED-4DB2-BD59-A6C34878D82A}">
                    <a16:rowId xmlns:a16="http://schemas.microsoft.com/office/drawing/2014/main" val="10000"/>
                  </a:ext>
                </a:extLst>
              </a:tr>
              <a:tr h="260280">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34925" indent="58738" algn="l" fontAlgn="t"/>
                      <a:r>
                        <a:rPr lang="en-GB" sz="1000" b="0" i="1" u="none" strike="noStrike" dirty="0">
                          <a:solidFill>
                            <a:schemeClr val="bg1"/>
                          </a:solidFill>
                          <a:effectLst/>
                          <a:latin typeface="+mn-lt"/>
                        </a:rPr>
                        <a:t>Issue</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l" fontAlgn="t"/>
                      <a:r>
                        <a:rPr lang="en-GB" sz="1000" b="0" i="1" u="none" strike="noStrike" dirty="0">
                          <a:solidFill>
                            <a:schemeClr val="bg1"/>
                          </a:solidFill>
                          <a:effectLst/>
                          <a:latin typeface="+mn-lt"/>
                        </a:rPr>
                        <a:t>Corrective</a:t>
                      </a:r>
                      <a:r>
                        <a:rPr lang="en-GB" sz="1000" b="0" i="1" u="none" strike="noStrike" baseline="0" dirty="0">
                          <a:solidFill>
                            <a:schemeClr val="bg1"/>
                          </a:solidFill>
                          <a:effectLst/>
                          <a:latin typeface="+mn-lt"/>
                        </a:rPr>
                        <a:t> Actions</a:t>
                      </a:r>
                      <a:endParaRPr lang="en-GB" sz="1000" b="0" i="1"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l" fontAlgn="t"/>
                      <a:r>
                        <a:rPr lang="en-GB" sz="1000" b="0" i="1" u="none" strike="noStrike" dirty="0">
                          <a:solidFill>
                            <a:schemeClr val="bg1"/>
                          </a:solidFill>
                          <a:effectLst/>
                          <a:latin typeface="+mn-lt"/>
                        </a:rPr>
                        <a:t>Owner</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34925" indent="58738" algn="l" fontAlgn="t"/>
                      <a:r>
                        <a:rPr lang="en-US" sz="1000" b="0" i="1" u="none" strike="noStrike" dirty="0">
                          <a:solidFill>
                            <a:schemeClr val="bg1"/>
                          </a:solidFill>
                          <a:effectLst/>
                          <a:latin typeface="+mn-lt"/>
                        </a:rPr>
                        <a:t>Priority</a:t>
                      </a:r>
                      <a:endParaRPr lang="en-GB" sz="1000" b="0" i="1" u="none" strike="noStrike" dirty="0">
                        <a:solidFill>
                          <a:schemeClr val="bg1"/>
                        </a:solidFill>
                        <a:effectLst/>
                        <a:latin typeface="+mn-lt"/>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33353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Development of EPB Register future funding and commercial model.</a:t>
                      </a: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750" b="1" dirty="0">
                          <a:solidFill>
                            <a:schemeClr val="tx1"/>
                          </a:solidFill>
                          <a:latin typeface="+mn-lt"/>
                        </a:rPr>
                        <a:t>Actions taken: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750" b="1"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50" dirty="0">
                          <a:solidFill>
                            <a:schemeClr val="tx1"/>
                          </a:solidFill>
                          <a:latin typeface="+mn-lt"/>
                        </a:rPr>
                        <a:t>Some commercial assessment undertaken by PwC focussing on the future commercial arrangements(not Concession Model, but fixed cost model) but detailed financial and commercial options needs to be developed to support sustainability case in OBC and BETA(tender) preparation.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75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750" b="1" baseline="0" dirty="0">
                          <a:solidFill>
                            <a:schemeClr val="tx1"/>
                          </a:solidFill>
                          <a:latin typeface="+mn-lt"/>
                        </a:rPr>
                        <a:t>Future actions: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750" dirty="0">
                          <a:solidFill>
                            <a:schemeClr val="tx1"/>
                          </a:solidFill>
                          <a:latin typeface="+mn-lt"/>
                        </a:rPr>
                        <a:t>Undertake further financial and economical analysis by commercial experts to calculate a sustainable financial and commercial operating model going forward to mitigate key economical and EPB income risks utilising previous and current data in conjunction with HMT recommendations</a:t>
                      </a:r>
                      <a:endParaRPr lang="en-GB" sz="750" b="1" baseline="0" dirty="0">
                        <a:solidFill>
                          <a:schemeClr val="tx1"/>
                        </a:solidFill>
                        <a:latin typeface="+mn-lt"/>
                      </a:endParaRPr>
                    </a:p>
                  </a:txBody>
                  <a:tcPr marL="36000" marR="3600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750" dirty="0">
                          <a:solidFill>
                            <a:schemeClr val="tx1"/>
                          </a:solidFill>
                          <a:latin typeface="+mn-lt"/>
                        </a:rPr>
                        <a:t>Debbie Brown</a:t>
                      </a:r>
                    </a:p>
                  </a:txBody>
                  <a:tcPr marL="104013" marR="104013"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50" dirty="0">
                          <a:solidFill>
                            <a:schemeClr val="tx1"/>
                          </a:solidFill>
                          <a:latin typeface="+mn-lt"/>
                        </a:rPr>
                        <a:t>Medium or High</a:t>
                      </a:r>
                      <a:endParaRPr lang="en-GB" sz="750" dirty="0">
                        <a:solidFill>
                          <a:schemeClr val="tx1"/>
                        </a:solidFill>
                        <a:latin typeface="+mn-lt"/>
                      </a:endParaRPr>
                    </a:p>
                  </a:txBody>
                  <a:tcPr marL="104013" marR="104013"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258693644"/>
              </p:ext>
            </p:extLst>
          </p:nvPr>
        </p:nvGraphicFramePr>
        <p:xfrm>
          <a:off x="106682" y="4069698"/>
          <a:ext cx="9723118" cy="1797702"/>
        </p:xfrm>
        <a:graphic>
          <a:graphicData uri="http://schemas.openxmlformats.org/drawingml/2006/table">
            <a:tbl>
              <a:tblPr/>
              <a:tblGrid>
                <a:gridCol w="3398518">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99879">
                  <a:extLst>
                    <a:ext uri="{9D8B030D-6E8A-4147-A177-3AD203B41FA5}">
                      <a16:colId xmlns:a16="http://schemas.microsoft.com/office/drawing/2014/main" val="20003"/>
                    </a:ext>
                  </a:extLst>
                </a:gridCol>
                <a:gridCol w="4505521">
                  <a:extLst>
                    <a:ext uri="{9D8B030D-6E8A-4147-A177-3AD203B41FA5}">
                      <a16:colId xmlns:a16="http://schemas.microsoft.com/office/drawing/2014/main" val="20004"/>
                    </a:ext>
                  </a:extLst>
                </a:gridCol>
              </a:tblGrid>
              <a:tr h="253293">
                <a:tc gridSpan="5">
                  <a:txBody>
                    <a:bodyPr/>
                    <a:lstStyle/>
                    <a:p>
                      <a:r>
                        <a:rPr lang="en-US" sz="800" b="1" dirty="0">
                          <a:solidFill>
                            <a:schemeClr val="bg1"/>
                          </a:solidFill>
                        </a:rPr>
                        <a:t>LEVEL 0 MILESTONES </a:t>
                      </a:r>
                      <a:endParaRPr lang="en-GB" sz="800" b="1" dirty="0">
                        <a:solidFill>
                          <a:schemeClr val="bg1"/>
                        </a:solidFill>
                      </a:endParaRPr>
                    </a:p>
                  </a:txBody>
                  <a:tcPr marL="128016" marR="128016" marT="64008" marB="64008">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009999"/>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253293">
                <a:tc>
                  <a:txBody>
                    <a:bodyPr/>
                    <a:lstStyle/>
                    <a:p>
                      <a:pPr marL="0" indent="0">
                        <a:buFont typeface="Wingdings" panose="05000000000000000000" pitchFamily="2" charset="2"/>
                        <a:buNone/>
                      </a:pPr>
                      <a:r>
                        <a:rPr lang="en-US" sz="800" b="1" baseline="0" dirty="0"/>
                        <a:t>Milestone</a:t>
                      </a:r>
                    </a:p>
                  </a:txBody>
                  <a:tcPr marL="128016" marR="128016" marT="64008" marB="64008">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 typeface="Wingdings" panose="05000000000000000000" pitchFamily="2" charset="2"/>
                        <a:buNone/>
                      </a:pPr>
                      <a:r>
                        <a:rPr lang="en-US" sz="800" b="1" baseline="0" dirty="0"/>
                        <a:t>Baseline</a:t>
                      </a:r>
                    </a:p>
                  </a:txBody>
                  <a:tcPr marL="36000" marR="360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 typeface="Wingdings" panose="05000000000000000000" pitchFamily="2" charset="2"/>
                        <a:buNone/>
                      </a:pPr>
                      <a:r>
                        <a:rPr lang="en-US" sz="800" b="1" baseline="0" dirty="0"/>
                        <a:t>Forecast</a:t>
                      </a:r>
                    </a:p>
                  </a:txBody>
                  <a:tcPr marL="36000" marR="36000"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a:buFont typeface="Wingdings" panose="05000000000000000000" pitchFamily="2" charset="2"/>
                        <a:buNone/>
                      </a:pPr>
                      <a:r>
                        <a:rPr lang="en-US" sz="800" b="1" baseline="0" dirty="0"/>
                        <a:t>Status</a:t>
                      </a:r>
                    </a:p>
                  </a:txBody>
                  <a:tcPr marL="128016" marR="128016"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buFont typeface="Wingdings" panose="05000000000000000000" pitchFamily="2" charset="2"/>
                        <a:buNone/>
                      </a:pPr>
                      <a:r>
                        <a:rPr lang="en-US" sz="800" b="1" baseline="0" dirty="0"/>
                        <a:t>Comments</a:t>
                      </a:r>
                    </a:p>
                  </a:txBody>
                  <a:tcPr marL="128016" marR="128016"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20082">
                <a:tc>
                  <a:txBody>
                    <a:bodyPr/>
                    <a:lstStyle/>
                    <a:p>
                      <a:pPr marL="0" indent="0" algn="l" defTabSz="914290" rtl="0" eaLnBrk="1" fontAlgn="ctr" latinLnBrk="0" hangingPunct="1"/>
                      <a:r>
                        <a:rPr lang="en-GB" sz="800" kern="1200" dirty="0">
                          <a:solidFill>
                            <a:schemeClr val="dk1"/>
                          </a:solidFill>
                          <a:latin typeface="+mn-lt"/>
                          <a:ea typeface=""/>
                          <a:cs typeface=""/>
                        </a:rPr>
                        <a:t>Outline Business Case Approval from ISC in April.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dirty="0">
                          <a:solidFill>
                            <a:schemeClr val="tx1"/>
                          </a:solidFill>
                        </a:rPr>
                        <a:t>May-10</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800" b="0" i="0" u="none" strike="noStrike" dirty="0">
                          <a:solidFill>
                            <a:srgbClr val="000000"/>
                          </a:solidFill>
                          <a:effectLst/>
                          <a:latin typeface="+mn-lt"/>
                        </a:rPr>
                        <a:t>May-19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800" b="1" dirty="0">
                          <a:solidFill>
                            <a:schemeClr val="tx1"/>
                          </a:solidFill>
                        </a:rPr>
                        <a:t>A</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buFont typeface="Wingdings" panose="05000000000000000000" pitchFamily="2" charset="2"/>
                        <a:buNone/>
                      </a:pPr>
                      <a:r>
                        <a:rPr lang="en-US" sz="800" dirty="0">
                          <a:solidFill>
                            <a:schemeClr val="tx1"/>
                          </a:solidFill>
                        </a:rPr>
                        <a:t>60% of the OBC has been drafted , further narrative needs to be included around commercial, financial and procurement approach(utilizing Alpha technical and business outputs)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9880">
                <a:tc>
                  <a:txBody>
                    <a:bodyPr/>
                    <a:lstStyle>
                      <a:lvl1pPr marL="0" algn="l" defTabSz="914290" rtl="0" eaLnBrk="1" latinLnBrk="0" hangingPunct="1">
                        <a:defRPr sz="1800" kern="1200">
                          <a:solidFill>
                            <a:schemeClr val="dk1"/>
                          </a:solidFill>
                          <a:latin typeface="Arial"/>
                          <a:ea typeface=""/>
                          <a:cs typeface=""/>
                        </a:defRPr>
                      </a:lvl1pPr>
                      <a:lvl2pPr marL="457145" algn="l" defTabSz="914290" rtl="0" eaLnBrk="1" latinLnBrk="0" hangingPunct="1">
                        <a:defRPr sz="1800" kern="1200">
                          <a:solidFill>
                            <a:schemeClr val="dk1"/>
                          </a:solidFill>
                          <a:latin typeface="Arial"/>
                          <a:ea typeface=""/>
                          <a:cs typeface=""/>
                        </a:defRPr>
                      </a:lvl2pPr>
                      <a:lvl3pPr marL="914290" algn="l" defTabSz="914290" rtl="0" eaLnBrk="1" latinLnBrk="0" hangingPunct="1">
                        <a:defRPr sz="1800" kern="1200">
                          <a:solidFill>
                            <a:schemeClr val="dk1"/>
                          </a:solidFill>
                          <a:latin typeface="Arial"/>
                          <a:ea typeface=""/>
                          <a:cs typeface=""/>
                        </a:defRPr>
                      </a:lvl3pPr>
                      <a:lvl4pPr marL="1371435" algn="l" defTabSz="914290" rtl="0" eaLnBrk="1" latinLnBrk="0" hangingPunct="1">
                        <a:defRPr sz="1800" kern="1200">
                          <a:solidFill>
                            <a:schemeClr val="dk1"/>
                          </a:solidFill>
                          <a:latin typeface="Arial"/>
                          <a:ea typeface=""/>
                          <a:cs typeface=""/>
                        </a:defRPr>
                      </a:lvl4pPr>
                      <a:lvl5pPr marL="1828581" algn="l" defTabSz="914290" rtl="0" eaLnBrk="1" latinLnBrk="0" hangingPunct="1">
                        <a:defRPr sz="1800" kern="1200">
                          <a:solidFill>
                            <a:schemeClr val="dk1"/>
                          </a:solidFill>
                          <a:latin typeface="Arial"/>
                          <a:ea typeface=""/>
                          <a:cs typeface=""/>
                        </a:defRPr>
                      </a:lvl5pPr>
                      <a:lvl6pPr marL="2285726" algn="l" defTabSz="914290" rtl="0" eaLnBrk="1" latinLnBrk="0" hangingPunct="1">
                        <a:defRPr sz="1800" kern="1200">
                          <a:solidFill>
                            <a:schemeClr val="dk1"/>
                          </a:solidFill>
                          <a:latin typeface="Arial"/>
                          <a:ea typeface=""/>
                          <a:cs typeface=""/>
                        </a:defRPr>
                      </a:lvl6pPr>
                      <a:lvl7pPr marL="2742871" algn="l" defTabSz="914290" rtl="0" eaLnBrk="1" latinLnBrk="0" hangingPunct="1">
                        <a:defRPr sz="1800" kern="1200">
                          <a:solidFill>
                            <a:schemeClr val="dk1"/>
                          </a:solidFill>
                          <a:latin typeface="Arial"/>
                          <a:ea typeface=""/>
                          <a:cs typeface=""/>
                        </a:defRPr>
                      </a:lvl7pPr>
                      <a:lvl8pPr marL="3200016" algn="l" defTabSz="914290" rtl="0" eaLnBrk="1" latinLnBrk="0" hangingPunct="1">
                        <a:defRPr sz="1800" kern="1200">
                          <a:solidFill>
                            <a:schemeClr val="dk1"/>
                          </a:solidFill>
                          <a:latin typeface="Arial"/>
                          <a:ea typeface=""/>
                          <a:cs typeface=""/>
                        </a:defRPr>
                      </a:lvl8pPr>
                      <a:lvl9pPr marL="3657161" algn="l" defTabSz="914290" rtl="0" eaLnBrk="1" latinLnBrk="0" hangingPunct="1">
                        <a:defRPr sz="1800" kern="1200">
                          <a:solidFill>
                            <a:schemeClr val="dk1"/>
                          </a:solidFill>
                          <a:latin typeface="Arial"/>
                          <a:ea typeface=""/>
                          <a:cs typeface=""/>
                        </a:defRPr>
                      </a:lvl9pPr>
                    </a:lstStyle>
                    <a:p>
                      <a:r>
                        <a:rPr lang="en-GB" sz="800" dirty="0">
                          <a:latin typeface="+mn-lt"/>
                        </a:rPr>
                        <a:t>Alpha Outputs; GDS Service Standard Assessment and Spending Control Approved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dirty="0">
                          <a:solidFill>
                            <a:schemeClr val="tx1"/>
                          </a:solidFill>
                        </a:rPr>
                        <a:t>Apr-19</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290" rtl="0" eaLnBrk="1" latinLnBrk="0" hangingPunct="1">
                        <a:defRPr sz="1800" kern="1200">
                          <a:solidFill>
                            <a:schemeClr val="dk1"/>
                          </a:solidFill>
                          <a:latin typeface="Arial"/>
                          <a:ea typeface=""/>
                          <a:cs typeface=""/>
                        </a:defRPr>
                      </a:lvl1pPr>
                      <a:lvl2pPr marL="457145" algn="l" defTabSz="914290" rtl="0" eaLnBrk="1" latinLnBrk="0" hangingPunct="1">
                        <a:defRPr sz="1800" kern="1200">
                          <a:solidFill>
                            <a:schemeClr val="dk1"/>
                          </a:solidFill>
                          <a:latin typeface="Arial"/>
                          <a:ea typeface=""/>
                          <a:cs typeface=""/>
                        </a:defRPr>
                      </a:lvl2pPr>
                      <a:lvl3pPr marL="914290" algn="l" defTabSz="914290" rtl="0" eaLnBrk="1" latinLnBrk="0" hangingPunct="1">
                        <a:defRPr sz="1800" kern="1200">
                          <a:solidFill>
                            <a:schemeClr val="dk1"/>
                          </a:solidFill>
                          <a:latin typeface="Arial"/>
                          <a:ea typeface=""/>
                          <a:cs typeface=""/>
                        </a:defRPr>
                      </a:lvl3pPr>
                      <a:lvl4pPr marL="1371435" algn="l" defTabSz="914290" rtl="0" eaLnBrk="1" latinLnBrk="0" hangingPunct="1">
                        <a:defRPr sz="1800" kern="1200">
                          <a:solidFill>
                            <a:schemeClr val="dk1"/>
                          </a:solidFill>
                          <a:latin typeface="Arial"/>
                          <a:ea typeface=""/>
                          <a:cs typeface=""/>
                        </a:defRPr>
                      </a:lvl4pPr>
                      <a:lvl5pPr marL="1828581" algn="l" defTabSz="914290" rtl="0" eaLnBrk="1" latinLnBrk="0" hangingPunct="1">
                        <a:defRPr sz="1800" kern="1200">
                          <a:solidFill>
                            <a:schemeClr val="dk1"/>
                          </a:solidFill>
                          <a:latin typeface="Arial"/>
                          <a:ea typeface=""/>
                          <a:cs typeface=""/>
                        </a:defRPr>
                      </a:lvl5pPr>
                      <a:lvl6pPr marL="2285726" algn="l" defTabSz="914290" rtl="0" eaLnBrk="1" latinLnBrk="0" hangingPunct="1">
                        <a:defRPr sz="1800" kern="1200">
                          <a:solidFill>
                            <a:schemeClr val="dk1"/>
                          </a:solidFill>
                          <a:latin typeface="Arial"/>
                          <a:ea typeface=""/>
                          <a:cs typeface=""/>
                        </a:defRPr>
                      </a:lvl6pPr>
                      <a:lvl7pPr marL="2742871" algn="l" defTabSz="914290" rtl="0" eaLnBrk="1" latinLnBrk="0" hangingPunct="1">
                        <a:defRPr sz="1800" kern="1200">
                          <a:solidFill>
                            <a:schemeClr val="dk1"/>
                          </a:solidFill>
                          <a:latin typeface="Arial"/>
                          <a:ea typeface=""/>
                          <a:cs typeface=""/>
                        </a:defRPr>
                      </a:lvl7pPr>
                      <a:lvl8pPr marL="3200016" algn="l" defTabSz="914290" rtl="0" eaLnBrk="1" latinLnBrk="0" hangingPunct="1">
                        <a:defRPr sz="1800" kern="1200">
                          <a:solidFill>
                            <a:schemeClr val="dk1"/>
                          </a:solidFill>
                          <a:latin typeface="Arial"/>
                          <a:ea typeface=""/>
                          <a:cs typeface=""/>
                        </a:defRPr>
                      </a:lvl8pPr>
                      <a:lvl9pPr marL="3657161" algn="l" defTabSz="914290" rtl="0" eaLnBrk="1" latinLnBrk="0" hangingPunct="1">
                        <a:defRPr sz="1800" kern="1200">
                          <a:solidFill>
                            <a:schemeClr val="dk1"/>
                          </a:solidFill>
                          <a:latin typeface="Arial"/>
                          <a:ea typeface=""/>
                          <a:cs typeface=""/>
                        </a:defRPr>
                      </a:lvl9pPr>
                    </a:lstStyle>
                    <a:p>
                      <a:pPr algn="ctr"/>
                      <a:r>
                        <a:rPr lang="en-GB" sz="800" dirty="0">
                          <a:latin typeface="+mn-lt"/>
                        </a:rPr>
                        <a:t>Apr-19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800" b="1" dirty="0">
                          <a:solidFill>
                            <a:schemeClr val="tx1"/>
                          </a:solidFill>
                        </a:rPr>
                        <a:t>A</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buFont typeface="Wingdings" panose="05000000000000000000" pitchFamily="2" charset="2"/>
                        <a:buNone/>
                      </a:pPr>
                      <a:r>
                        <a:rPr lang="en-GB" sz="800" dirty="0">
                          <a:solidFill>
                            <a:schemeClr val="tx1"/>
                          </a:solidFill>
                        </a:rPr>
                        <a:t>Initial Alpha analysis indicate that Digital Transformation of current Register does not indicate too many technical complexities, but this will be validated throughout the Alpha Phase. Working closely with GDS to mitigate potential issue/risk to secure approval.</a:t>
                      </a:r>
                      <a:endParaRPr lang="en-US" sz="80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9880">
                <a:tc>
                  <a:txBody>
                    <a:bodyPr/>
                    <a:lstStyle/>
                    <a:p>
                      <a:r>
                        <a:rPr lang="en-GB" sz="800" dirty="0">
                          <a:latin typeface="+mn-lt"/>
                        </a:rPr>
                        <a:t>BETA Requirements and DOS ITT finalised for Publishing to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dirty="0">
                          <a:solidFill>
                            <a:schemeClr val="tx1"/>
                          </a:solidFill>
                        </a:rPr>
                        <a:t>Apr-19</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dirty="0">
                          <a:latin typeface="+mn-lt"/>
                        </a:rPr>
                        <a:t>Apr-19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800" b="1" dirty="0">
                          <a:solidFill>
                            <a:schemeClr val="tx1"/>
                          </a:solidFill>
                        </a:rPr>
                        <a:t>A</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buFont typeface="Wingdings" panose="05000000000000000000" pitchFamily="2" charset="2"/>
                        <a:buNone/>
                      </a:pPr>
                      <a:r>
                        <a:rPr lang="en-US" sz="800" dirty="0">
                          <a:solidFill>
                            <a:schemeClr val="tx1"/>
                          </a:solidFill>
                        </a:rPr>
                        <a:t>This will be worked through with Alpha Team and all DOS ITT will be prepared alongside Alpha Outputs.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3865782"/>
                  </a:ext>
                </a:extLst>
              </a:tr>
              <a:tr h="293394">
                <a:tc>
                  <a:txBody>
                    <a:bodyPr/>
                    <a:lstStyle/>
                    <a:p>
                      <a:r>
                        <a:rPr lang="en-GB" sz="800" dirty="0">
                          <a:latin typeface="+mn-lt"/>
                        </a:rPr>
                        <a:t>Ministerial Approval on BETA(approval to go to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dirty="0">
                          <a:solidFill>
                            <a:schemeClr val="tx1"/>
                          </a:solidFill>
                        </a:rPr>
                        <a:t>May-19</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800" dirty="0">
                          <a:latin typeface="+mn-lt"/>
                        </a:rPr>
                        <a:t>May-19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800" b="1" dirty="0">
                          <a:solidFill>
                            <a:schemeClr val="tx1"/>
                          </a:solidFill>
                        </a:rPr>
                        <a:t>A</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buFont typeface="Wingdings" panose="05000000000000000000" pitchFamily="2" charset="2"/>
                        <a:buNone/>
                      </a:pPr>
                      <a:r>
                        <a:rPr lang="en-US" sz="800" dirty="0">
                          <a:solidFill>
                            <a:schemeClr val="tx1"/>
                          </a:solidFill>
                        </a:rPr>
                        <a:t>Preparation alongside work on OBC and Alpha Outcomes /GDS approval.</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0077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06212632"/>
              </p:ext>
            </p:extLst>
          </p:nvPr>
        </p:nvGraphicFramePr>
        <p:xfrm>
          <a:off x="5943600" y="732180"/>
          <a:ext cx="6700372" cy="3267332"/>
        </p:xfrm>
        <a:graphic>
          <a:graphicData uri="http://schemas.openxmlformats.org/drawingml/2006/table">
            <a:tbl>
              <a:tblPr/>
              <a:tblGrid>
                <a:gridCol w="6700372">
                  <a:extLst>
                    <a:ext uri="{9D8B030D-6E8A-4147-A177-3AD203B41FA5}">
                      <a16:colId xmlns:a16="http://schemas.microsoft.com/office/drawing/2014/main" val="20000"/>
                    </a:ext>
                  </a:extLst>
                </a:gridCol>
              </a:tblGrid>
              <a:tr h="391806">
                <a:tc>
                  <a:txBody>
                    <a:bodyPr/>
                    <a:lstStyle/>
                    <a:p>
                      <a:r>
                        <a:rPr lang="en-US" sz="1000" b="1" dirty="0">
                          <a:solidFill>
                            <a:schemeClr val="bg1"/>
                          </a:solidFill>
                        </a:rPr>
                        <a:t>FORWAR</a:t>
                      </a:r>
                      <a:r>
                        <a:rPr lang="en-US" sz="1000" b="1" baseline="0" dirty="0">
                          <a:solidFill>
                            <a:schemeClr val="bg1"/>
                          </a:solidFill>
                        </a:rPr>
                        <a:t>D LOOK (</a:t>
                      </a:r>
                      <a:r>
                        <a:rPr lang="en-US" sz="1000" b="1" dirty="0">
                          <a:solidFill>
                            <a:schemeClr val="bg1"/>
                          </a:solidFill>
                        </a:rPr>
                        <a:t>next 4 weeks)</a:t>
                      </a:r>
                      <a:endParaRPr lang="en-GB" sz="1000" b="1" dirty="0">
                        <a:solidFill>
                          <a:schemeClr val="bg1"/>
                        </a:solidFill>
                      </a:endParaRPr>
                    </a:p>
                  </a:txBody>
                  <a:tcPr marL="128016" marR="128016" marT="72000" marB="72000">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009999"/>
                    </a:solidFill>
                  </a:tcPr>
                </a:tc>
                <a:extLst>
                  <a:ext uri="{0D108BD9-81ED-4DB2-BD59-A6C34878D82A}">
                    <a16:rowId xmlns:a16="http://schemas.microsoft.com/office/drawing/2014/main" val="10000"/>
                  </a:ext>
                </a:extLst>
              </a:tr>
              <a:tr h="2875526">
                <a:tc>
                  <a:txBody>
                    <a:bodyPr/>
                    <a:lstStyle/>
                    <a:p>
                      <a:pPr marL="0" marR="0" lvl="0" indent="0" algn="l"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850" b="1" kern="1200" baseline="0" dirty="0">
                          <a:solidFill>
                            <a:schemeClr val="tx1"/>
                          </a:solidFill>
                          <a:latin typeface="+mn-lt"/>
                          <a:ea typeface="+mn-ea"/>
                          <a:cs typeface="+mn-cs"/>
                        </a:rPr>
                        <a:t>Key Activities:</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0" kern="1200" baseline="0" dirty="0">
                          <a:solidFill>
                            <a:schemeClr val="tx1"/>
                          </a:solidFill>
                          <a:latin typeface="+mn-lt"/>
                          <a:ea typeface="+mn-ea"/>
                          <a:cs typeface="+mn-cs"/>
                        </a:rPr>
                        <a:t>Selection of Business Analyst and prepare OBC for ISC approval (April)</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0" kern="1200" baseline="0" dirty="0">
                          <a:solidFill>
                            <a:schemeClr val="tx1"/>
                          </a:solidFill>
                          <a:latin typeface="+mn-lt"/>
                          <a:ea typeface="+mn-ea"/>
                          <a:cs typeface="+mn-cs"/>
                        </a:rPr>
                        <a:t>Review Exit Plan and Transition Arrangements with Landmark(identify and agree contractual Assistance provisions)</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0" kern="1200" baseline="0" dirty="0">
                          <a:solidFill>
                            <a:schemeClr val="tx1"/>
                          </a:solidFill>
                          <a:latin typeface="+mn-lt"/>
                          <a:ea typeface="+mn-ea"/>
                          <a:cs typeface="+mn-cs"/>
                        </a:rPr>
                        <a:t>Review Data Migration with Alpha team(to identify additional work for Landmark) as necessary for smooth transition</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0" kern="1200" baseline="0" dirty="0">
                          <a:solidFill>
                            <a:schemeClr val="tx1"/>
                          </a:solidFill>
                          <a:latin typeface="+mn-lt"/>
                          <a:ea typeface="+mn-ea"/>
                          <a:cs typeface="+mn-cs"/>
                        </a:rPr>
                        <a:t>Arrange Prior Notice and pre-Engagement with potential suppliers interested in BETA opportunity(with support from alpha)</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0" kern="1200" baseline="0" dirty="0">
                          <a:solidFill>
                            <a:schemeClr val="tx1"/>
                          </a:solidFill>
                          <a:latin typeface="+mn-lt"/>
                          <a:ea typeface="+mn-ea"/>
                          <a:cs typeface="+mn-cs"/>
                        </a:rPr>
                        <a:t>Visit Landmark with alpha team to assess technical build of the current service</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0" kern="1200" baseline="0" dirty="0">
                          <a:solidFill>
                            <a:schemeClr val="tx1"/>
                          </a:solidFill>
                          <a:latin typeface="+mn-lt"/>
                          <a:ea typeface="+mn-ea"/>
                          <a:cs typeface="+mn-cs"/>
                        </a:rPr>
                        <a:t>Develop and finalise future commercial and financial arrangement for operating new service/supplier</a:t>
                      </a:r>
                    </a:p>
                    <a:p>
                      <a:pPr marL="0" marR="0" lvl="0" indent="0" algn="l"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GB" sz="850" b="0" kern="1200" baseline="0" dirty="0">
                        <a:solidFill>
                          <a:schemeClr val="tx1"/>
                        </a:solidFill>
                        <a:latin typeface="+mn-lt"/>
                        <a:ea typeface="+mn-ea"/>
                        <a:cs typeface="+mn-cs"/>
                      </a:endParaRPr>
                    </a:p>
                    <a:p>
                      <a:pPr marL="0" marR="0" lvl="0" indent="0" algn="l"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GB" sz="850" b="1" kern="1200" baseline="0" dirty="0">
                        <a:solidFill>
                          <a:schemeClr val="tx1"/>
                        </a:solidFill>
                        <a:latin typeface="+mn-lt"/>
                        <a:ea typeface="+mn-ea"/>
                        <a:cs typeface="+mn-cs"/>
                      </a:endParaRPr>
                    </a:p>
                    <a:p>
                      <a:pPr marL="0" marR="0" lvl="0" indent="0" algn="l"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850" b="1" kern="1200" baseline="0" dirty="0">
                          <a:solidFill>
                            <a:schemeClr val="tx1"/>
                          </a:solidFill>
                          <a:latin typeface="+mn-lt"/>
                          <a:ea typeface="+mn-ea"/>
                          <a:cs typeface="+mn-cs"/>
                        </a:rPr>
                        <a:t>Upcoming Submissions:</a:t>
                      </a:r>
                    </a:p>
                    <a:p>
                      <a:pPr marL="0" marR="0" lvl="0" indent="0" algn="l" defTabSz="1280006"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GB" sz="850" b="1" kern="1200" baseline="0" dirty="0">
                        <a:solidFill>
                          <a:schemeClr val="tx1"/>
                        </a:solidFill>
                        <a:latin typeface="+mn-lt"/>
                        <a:ea typeface="+mn-ea"/>
                        <a:cs typeface="+mn-cs"/>
                      </a:endParaRP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1" kern="1200" baseline="0" dirty="0">
                          <a:solidFill>
                            <a:schemeClr val="tx1"/>
                          </a:solidFill>
                          <a:latin typeface="+mn-lt"/>
                          <a:ea typeface="+mn-ea"/>
                          <a:cs typeface="+mn-cs"/>
                        </a:rPr>
                        <a:t>EPB Lodgement Fees for 2019/20(leave unchanged)?</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1" kern="1200" baseline="0" dirty="0">
                          <a:solidFill>
                            <a:schemeClr val="tx1"/>
                          </a:solidFill>
                          <a:latin typeface="+mn-lt"/>
                          <a:ea typeface="+mn-ea"/>
                          <a:cs typeface="+mn-cs"/>
                        </a:rPr>
                        <a:t>Ministerial Submission for BETA Publication(April 2019)</a:t>
                      </a:r>
                    </a:p>
                    <a:p>
                      <a:pPr marL="171450" marR="0" lvl="0" indent="-171450" algn="l" defTabSz="1280006"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850" b="1" kern="1200" baseline="0" dirty="0">
                          <a:solidFill>
                            <a:schemeClr val="tx1"/>
                          </a:solidFill>
                          <a:latin typeface="+mn-lt"/>
                          <a:ea typeface="+mn-ea"/>
                          <a:cs typeface="+mn-cs"/>
                        </a:rPr>
                        <a:t>Ministerial Submission on EPB Register Contract Award</a:t>
                      </a:r>
                    </a:p>
                  </a:txBody>
                  <a:tcPr marL="128016" marR="128016" marT="64008" marB="64008">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98030837"/>
              </p:ext>
            </p:extLst>
          </p:nvPr>
        </p:nvGraphicFramePr>
        <p:xfrm>
          <a:off x="1347425" y="89188"/>
          <a:ext cx="3276600" cy="432816"/>
        </p:xfrm>
        <a:graphic>
          <a:graphicData uri="http://schemas.openxmlformats.org/drawingml/2006/table">
            <a:tbl>
              <a:tblPr firstRow="1" bandRow="1">
                <a:tableStyleId>{7DF18680-E054-41AD-8BC1-D1AEF772440D}</a:tableStyleId>
              </a:tblPr>
              <a:tblGrid>
                <a:gridCol w="1752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bg1"/>
                          </a:solidFill>
                        </a:rPr>
                        <a:t>OVERALL PROGECT DELIVERY</a:t>
                      </a:r>
                      <a:r>
                        <a:rPr lang="en-GB" sz="1000" b="1" baseline="0" dirty="0">
                          <a:solidFill>
                            <a:schemeClr val="bg1"/>
                          </a:solidFill>
                        </a:rPr>
                        <a:t> CONFIDENCE</a:t>
                      </a:r>
                      <a:endParaRPr lang="en-GB" sz="1000" b="1" dirty="0">
                        <a:solidFill>
                          <a:schemeClr val="bg1"/>
                        </a:solidFill>
                      </a:endParaRPr>
                    </a:p>
                  </a:txBody>
                  <a:tcPr marL="36000" marR="36000" marT="64008" marB="640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999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b="1" dirty="0">
                          <a:solidFill>
                            <a:schemeClr val="tx1"/>
                          </a:solidFill>
                        </a:rPr>
                        <a:t>A/R</a:t>
                      </a:r>
                    </a:p>
                  </a:txBody>
                  <a:tcPr marL="128016" marR="128016"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a:gsLst>
                        <a:gs pos="0">
                          <a:srgbClr val="FF0000"/>
                        </a:gs>
                        <a:gs pos="68000">
                          <a:srgbClr val="FFC000">
                            <a:shade val="67500"/>
                            <a:satMod val="115000"/>
                          </a:srgbClr>
                        </a:gs>
                        <a:gs pos="100000">
                          <a:srgbClr val="FFC000">
                            <a:shade val="100000"/>
                            <a:satMod val="115000"/>
                          </a:srgbClr>
                        </a:gs>
                      </a:gsLst>
                      <a:lin ang="10800000" scaled="1"/>
                    </a:gra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70690910"/>
              </p:ext>
            </p:extLst>
          </p:nvPr>
        </p:nvGraphicFramePr>
        <p:xfrm>
          <a:off x="116914" y="691767"/>
          <a:ext cx="5709771" cy="3388596"/>
        </p:xfrm>
        <a:graphic>
          <a:graphicData uri="http://schemas.openxmlformats.org/drawingml/2006/table">
            <a:tbl>
              <a:tblPr/>
              <a:tblGrid>
                <a:gridCol w="5709771">
                  <a:extLst>
                    <a:ext uri="{9D8B030D-6E8A-4147-A177-3AD203B41FA5}">
                      <a16:colId xmlns:a16="http://schemas.microsoft.com/office/drawing/2014/main" val="20000"/>
                    </a:ext>
                  </a:extLst>
                </a:gridCol>
              </a:tblGrid>
              <a:tr h="285951">
                <a:tc>
                  <a:txBody>
                    <a:bodyPr/>
                    <a:lstStyle/>
                    <a:p>
                      <a:r>
                        <a:rPr lang="en-US" sz="1000" b="1" dirty="0">
                          <a:solidFill>
                            <a:schemeClr val="bg1"/>
                          </a:solidFill>
                        </a:rPr>
                        <a:t>KEY ACHIEVEMENTS </a:t>
                      </a:r>
                      <a:r>
                        <a:rPr lang="en-US" sz="1000" b="1" baseline="0" dirty="0">
                          <a:solidFill>
                            <a:schemeClr val="bg1"/>
                          </a:solidFill>
                        </a:rPr>
                        <a:t>(last 4 weeks)</a:t>
                      </a:r>
                      <a:endParaRPr lang="en-GB" sz="1000" b="1" dirty="0">
                        <a:solidFill>
                          <a:schemeClr val="bg1"/>
                        </a:solidFill>
                      </a:endParaRPr>
                    </a:p>
                  </a:txBody>
                  <a:tcPr marL="128016" marR="128016" marT="72000" marB="72000">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rgbClr val="009999"/>
                    </a:solidFill>
                  </a:tcPr>
                </a:tc>
                <a:extLst>
                  <a:ext uri="{0D108BD9-81ED-4DB2-BD59-A6C34878D82A}">
                    <a16:rowId xmlns:a16="http://schemas.microsoft.com/office/drawing/2014/main" val="10000"/>
                  </a:ext>
                </a:extLst>
              </a:tr>
              <a:tr h="2983189">
                <a:tc>
                  <a:txBody>
                    <a:bodyPr/>
                    <a:lstStyle/>
                    <a:p>
                      <a:pPr marL="0" lvl="0" indent="0" algn="l" defTabSz="1280006" rtl="0" eaLnBrk="1" latinLnBrk="0" hangingPunct="1">
                        <a:buFont typeface="Wingdings" panose="05000000000000000000" pitchFamily="2" charset="2"/>
                        <a:buNone/>
                      </a:pPr>
                      <a:r>
                        <a:rPr lang="en-GB" sz="850" b="1" kern="1200" baseline="0" dirty="0">
                          <a:solidFill>
                            <a:schemeClr val="tx1"/>
                          </a:solidFill>
                          <a:latin typeface="+mn-lt"/>
                          <a:ea typeface="+mn-ea"/>
                          <a:cs typeface="+mn-cs"/>
                        </a:rPr>
                        <a:t>Key Activities:</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Contract Extension agreed  up to Nov 2019 with options to extend and secured savings of £500K+ </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Maintained continuity of service during re-build and transition</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Recruited Alpha supplier and work underway(10 weeks)</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Key stakeholder/User consultation and validation commenced for Alpha</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Agreed date for GDS Service Standard Assessment(April)</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Republished BA specification to support OBC update by April </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Agreed a way forward on EPB Fees amendments for 2019/20</a:t>
                      </a:r>
                    </a:p>
                    <a:p>
                      <a:pPr marL="171450" lvl="0" indent="-171450" algn="l" defTabSz="1280006" rtl="0" eaLnBrk="1" latinLnBrk="0" hangingPunct="1">
                        <a:buFont typeface="Wingdings" panose="05000000000000000000" pitchFamily="2" charset="2"/>
                        <a:buChar char="ü"/>
                      </a:pPr>
                      <a:r>
                        <a:rPr lang="en-GB" sz="850" b="0" kern="1200" baseline="0" dirty="0">
                          <a:solidFill>
                            <a:schemeClr val="tx1"/>
                          </a:solidFill>
                          <a:latin typeface="+mn-lt"/>
                          <a:ea typeface="+mn-ea"/>
                          <a:cs typeface="+mn-cs"/>
                        </a:rPr>
                        <a:t>Reviewing Exit and Transition Plans with Landmark.</a:t>
                      </a:r>
                    </a:p>
                    <a:p>
                      <a:r>
                        <a:rPr lang="en-GB" sz="1000" b="1" dirty="0">
                          <a:solidFill>
                            <a:schemeClr val="tx1"/>
                          </a:solidFill>
                          <a:latin typeface="Calibri" pitchFamily="34" charset="0"/>
                        </a:rPr>
                        <a:t>Key Milestones and Critical Path to deliver:</a:t>
                      </a:r>
                    </a:p>
                    <a:p>
                      <a:pPr marL="171450" indent="-171450">
                        <a:buFont typeface="Arial" panose="020B0604020202020204" pitchFamily="34" charset="0"/>
                        <a:buChar char="•"/>
                      </a:pPr>
                      <a:r>
                        <a:rPr lang="en-GB" sz="800" dirty="0">
                          <a:solidFill>
                            <a:srgbClr val="000000"/>
                          </a:solidFill>
                        </a:rPr>
                        <a:t>To maintain Service Continuity during Transition -Landmark service extension finalised </a:t>
                      </a:r>
                      <a:r>
                        <a:rPr lang="en-GB" sz="800" b="1" dirty="0">
                          <a:solidFill>
                            <a:srgbClr val="000000"/>
                          </a:solidFill>
                        </a:rPr>
                        <a:t>(Dec 2018 – Jan 2019)</a:t>
                      </a:r>
                    </a:p>
                    <a:p>
                      <a:pPr marL="171450" indent="-171450">
                        <a:buFont typeface="Arial" panose="020B0604020202020204" pitchFamily="34" charset="0"/>
                        <a:buChar char="•"/>
                      </a:pPr>
                      <a:r>
                        <a:rPr lang="en-GB" sz="800" dirty="0">
                          <a:solidFill>
                            <a:srgbClr val="000000"/>
                          </a:solidFill>
                        </a:rPr>
                        <a:t>Complete Alpha work  and secure GDS Approval </a:t>
                      </a:r>
                      <a:r>
                        <a:rPr lang="en-GB" sz="800" b="1" dirty="0">
                          <a:solidFill>
                            <a:srgbClr val="000000"/>
                          </a:solidFill>
                        </a:rPr>
                        <a:t>(March/April 2019)</a:t>
                      </a:r>
                    </a:p>
                    <a:p>
                      <a:pPr marL="171450" indent="-171450">
                        <a:buFont typeface="Arial" panose="020B0604020202020204" pitchFamily="34" charset="0"/>
                        <a:buChar char="•"/>
                      </a:pPr>
                      <a:r>
                        <a:rPr lang="en-GB" sz="800" dirty="0">
                          <a:solidFill>
                            <a:srgbClr val="000000"/>
                          </a:solidFill>
                        </a:rPr>
                        <a:t>OBC finalised and approved by ISC</a:t>
                      </a:r>
                      <a:r>
                        <a:rPr lang="en-GB" sz="800" b="1" dirty="0">
                          <a:solidFill>
                            <a:srgbClr val="000000"/>
                          </a:solidFill>
                        </a:rPr>
                        <a:t>(April 2019)</a:t>
                      </a:r>
                    </a:p>
                    <a:p>
                      <a:pPr marL="171450" indent="-171450">
                        <a:buFont typeface="Arial" panose="020B0604020202020204" pitchFamily="34" charset="0"/>
                        <a:buChar char="•"/>
                      </a:pPr>
                      <a:r>
                        <a:rPr lang="en-GB" sz="800" b="1" dirty="0">
                          <a:solidFill>
                            <a:srgbClr val="000000"/>
                          </a:solidFill>
                        </a:rPr>
                        <a:t>Ministerial Approval Secured (April 2019)</a:t>
                      </a:r>
                    </a:p>
                    <a:p>
                      <a:pPr marL="171450" indent="-171450">
                        <a:buFont typeface="Arial" panose="020B0604020202020204" pitchFamily="34" charset="0"/>
                        <a:buChar char="•"/>
                      </a:pPr>
                      <a:r>
                        <a:rPr lang="en-GB" sz="800" dirty="0">
                          <a:solidFill>
                            <a:srgbClr val="000000"/>
                          </a:solidFill>
                        </a:rPr>
                        <a:t>BETA(procurement documents ) prepared and readiness for DOS ITT publication </a:t>
                      </a:r>
                      <a:r>
                        <a:rPr lang="en-GB" sz="800" b="1" dirty="0">
                          <a:solidFill>
                            <a:srgbClr val="000000"/>
                          </a:solidFill>
                        </a:rPr>
                        <a:t>(March 2019)</a:t>
                      </a:r>
                    </a:p>
                    <a:p>
                      <a:pPr marL="171450" indent="-171450">
                        <a:buFont typeface="Arial" panose="020B0604020202020204" pitchFamily="34" charset="0"/>
                        <a:buChar char="•"/>
                      </a:pPr>
                      <a:r>
                        <a:rPr lang="en-GB" sz="800" dirty="0">
                          <a:solidFill>
                            <a:srgbClr val="000000"/>
                          </a:solidFill>
                        </a:rPr>
                        <a:t>BETA Publication to Digital Market Place </a:t>
                      </a:r>
                      <a:r>
                        <a:rPr lang="en-GB" sz="800" b="1" dirty="0">
                          <a:solidFill>
                            <a:srgbClr val="000000"/>
                          </a:solidFill>
                        </a:rPr>
                        <a:t>( 2 weeks in April 2019)</a:t>
                      </a:r>
                    </a:p>
                    <a:p>
                      <a:pPr marL="171450" indent="-171450">
                        <a:buFont typeface="Arial" panose="020B0604020202020204" pitchFamily="34" charset="0"/>
                        <a:buChar char="•"/>
                      </a:pPr>
                      <a:r>
                        <a:rPr lang="en-GB" sz="800" dirty="0">
                          <a:solidFill>
                            <a:srgbClr val="000000"/>
                          </a:solidFill>
                        </a:rPr>
                        <a:t>BETA Evaluation and Selection of Preferred Supplier</a:t>
                      </a:r>
                      <a:r>
                        <a:rPr lang="en-GB" sz="800" b="1" dirty="0">
                          <a:solidFill>
                            <a:srgbClr val="000000"/>
                          </a:solidFill>
                        </a:rPr>
                        <a:t>(May 2019)</a:t>
                      </a:r>
                    </a:p>
                    <a:p>
                      <a:pPr marL="171450" indent="-171450">
                        <a:buFont typeface="Arial" panose="020B0604020202020204" pitchFamily="34" charset="0"/>
                        <a:buChar char="•"/>
                      </a:pPr>
                      <a:r>
                        <a:rPr lang="en-GB" sz="800" dirty="0">
                          <a:solidFill>
                            <a:srgbClr val="000000"/>
                          </a:solidFill>
                        </a:rPr>
                        <a:t>BETA Supplier Selected</a:t>
                      </a:r>
                      <a:r>
                        <a:rPr lang="en-GB" sz="800" b="1" dirty="0">
                          <a:solidFill>
                            <a:srgbClr val="000000"/>
                          </a:solidFill>
                        </a:rPr>
                        <a:t>(Early un 19)</a:t>
                      </a:r>
                    </a:p>
                    <a:p>
                      <a:pPr marL="171450" indent="-171450">
                        <a:buFont typeface="Arial" panose="020B0604020202020204" pitchFamily="34" charset="0"/>
                        <a:buChar char="•"/>
                      </a:pPr>
                      <a:r>
                        <a:rPr lang="en-GB" sz="800" dirty="0">
                          <a:solidFill>
                            <a:srgbClr val="000000"/>
                          </a:solidFill>
                        </a:rPr>
                        <a:t>BETA Build(Private BETA)  </a:t>
                      </a:r>
                      <a:r>
                        <a:rPr lang="en-GB" sz="800" b="1" dirty="0">
                          <a:solidFill>
                            <a:srgbClr val="000000"/>
                          </a:solidFill>
                        </a:rPr>
                        <a:t>- (Early June 2019)</a:t>
                      </a:r>
                    </a:p>
                    <a:p>
                      <a:pPr marL="171450" indent="-171450">
                        <a:buFont typeface="Arial" panose="020B0604020202020204" pitchFamily="34" charset="0"/>
                        <a:buChar char="•"/>
                      </a:pPr>
                      <a:r>
                        <a:rPr lang="en-GB" sz="900" i="1" kern="1200" dirty="0">
                          <a:solidFill>
                            <a:schemeClr val="tx1"/>
                          </a:solidFill>
                          <a:effectLst/>
                          <a:latin typeface="+mn-lt"/>
                          <a:ea typeface="+mn-ea"/>
                          <a:cs typeface="+mn-cs"/>
                        </a:rPr>
                        <a:t>Private → Public Beta assessment </a:t>
                      </a:r>
                      <a:r>
                        <a:rPr lang="en-GB" sz="900" b="1" i="1" kern="1200" dirty="0">
                          <a:solidFill>
                            <a:schemeClr val="tx1"/>
                          </a:solidFill>
                          <a:effectLst/>
                          <a:latin typeface="+mn-lt"/>
                          <a:ea typeface="+mn-ea"/>
                          <a:cs typeface="+mn-cs"/>
                        </a:rPr>
                        <a:t>(Mid Aug 2019)</a:t>
                      </a:r>
                      <a:endParaRPr lang="en-GB" sz="900" b="1" kern="1200" dirty="0">
                        <a:solidFill>
                          <a:schemeClr val="tx1"/>
                        </a:solidFill>
                        <a:effectLst/>
                        <a:latin typeface="+mn-lt"/>
                        <a:ea typeface="+mn-ea"/>
                        <a:cs typeface="+mn-cs"/>
                      </a:endParaRPr>
                    </a:p>
                    <a:p>
                      <a:pPr marL="171450" indent="-171450">
                        <a:buFont typeface="Arial" panose="020B0604020202020204" pitchFamily="34" charset="0"/>
                        <a:buChar char="•"/>
                      </a:pPr>
                      <a:r>
                        <a:rPr lang="en-GB" sz="900" kern="1200" dirty="0">
                          <a:solidFill>
                            <a:schemeClr val="tx1"/>
                          </a:solidFill>
                          <a:effectLst/>
                          <a:latin typeface="+mn-lt"/>
                          <a:ea typeface="+mn-ea"/>
                          <a:cs typeface="+mn-cs"/>
                        </a:rPr>
                        <a:t>Beta build ends </a:t>
                      </a:r>
                      <a:r>
                        <a:rPr lang="en-GB" sz="900" b="1" kern="1200" dirty="0">
                          <a:solidFill>
                            <a:schemeClr val="tx1"/>
                          </a:solidFill>
                          <a:effectLst/>
                          <a:latin typeface="+mn-lt"/>
                          <a:ea typeface="+mn-ea"/>
                          <a:cs typeface="+mn-cs"/>
                        </a:rPr>
                        <a:t>(Early Dec 2019)</a:t>
                      </a:r>
                    </a:p>
                    <a:p>
                      <a:pPr marL="171450" indent="-171450">
                        <a:buFont typeface="Arial" panose="020B0604020202020204" pitchFamily="34" charset="0"/>
                        <a:buChar char="•"/>
                      </a:pPr>
                      <a:r>
                        <a:rPr lang="en-GB" sz="900" kern="1200" dirty="0">
                          <a:solidFill>
                            <a:schemeClr val="tx1"/>
                          </a:solidFill>
                          <a:effectLst/>
                          <a:latin typeface="+mn-lt"/>
                          <a:ea typeface="+mn-ea"/>
                          <a:cs typeface="+mn-cs"/>
                        </a:rPr>
                        <a:t>Beta → Live assessment</a:t>
                      </a:r>
                      <a:r>
                        <a:rPr lang="en-GB" sz="900" b="1" kern="1200" dirty="0">
                          <a:solidFill>
                            <a:schemeClr val="tx1"/>
                          </a:solidFill>
                          <a:effectLst/>
                          <a:latin typeface="+mn-lt"/>
                          <a:ea typeface="+mn-ea"/>
                          <a:cs typeface="+mn-cs"/>
                        </a:rPr>
                        <a:t>(Mid Dec 2019)</a:t>
                      </a:r>
                    </a:p>
                    <a:p>
                      <a:pPr marL="171450" indent="-171450">
                        <a:buFont typeface="Arial" panose="020B0604020202020204" pitchFamily="34" charset="0"/>
                        <a:buChar char="•"/>
                      </a:pPr>
                      <a:r>
                        <a:rPr lang="en-GB" sz="900" kern="1200" dirty="0">
                          <a:solidFill>
                            <a:schemeClr val="tx1"/>
                          </a:solidFill>
                          <a:effectLst/>
                          <a:latin typeface="+mn-lt"/>
                          <a:ea typeface="+mn-ea"/>
                          <a:cs typeface="+mn-cs"/>
                        </a:rPr>
                        <a:t>Dual running/staged switchover - </a:t>
                      </a:r>
                      <a:r>
                        <a:rPr lang="en-GB" sz="900" b="1" kern="1200" dirty="0">
                          <a:solidFill>
                            <a:schemeClr val="tx1"/>
                          </a:solidFill>
                          <a:effectLst/>
                          <a:latin typeface="+mn-lt"/>
                          <a:ea typeface="+mn-ea"/>
                          <a:cs typeface="+mn-cs"/>
                        </a:rPr>
                        <a:t>January → March 2020</a:t>
                      </a:r>
                      <a:r>
                        <a:rPr lang="en-GB" sz="900" kern="1200" dirty="0">
                          <a:solidFill>
                            <a:schemeClr val="tx1"/>
                          </a:solidFill>
                          <a:effectLst/>
                          <a:latin typeface="+mn-lt"/>
                          <a:ea typeface="+mn-ea"/>
                          <a:cs typeface="+mn-cs"/>
                        </a:rPr>
                        <a:t> </a:t>
                      </a:r>
                      <a:endParaRPr lang="en-GB" sz="800" dirty="0">
                        <a:solidFill>
                          <a:srgbClr val="000000"/>
                        </a:solidFill>
                      </a:endParaRPr>
                    </a:p>
                  </a:txBody>
                  <a:tcPr marL="128016" marR="128016" marT="64008" marB="64008">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1"/>
                  </a:ext>
                </a:extLst>
              </a:tr>
            </a:tbl>
          </a:graphicData>
        </a:graphic>
      </p:graphicFrame>
      <p:sp>
        <p:nvSpPr>
          <p:cNvPr id="10" name="TextBox 9"/>
          <p:cNvSpPr txBox="1"/>
          <p:nvPr/>
        </p:nvSpPr>
        <p:spPr>
          <a:xfrm>
            <a:off x="4572000" y="122125"/>
            <a:ext cx="4822929" cy="338554"/>
          </a:xfrm>
          <a:prstGeom prst="rect">
            <a:avLst/>
          </a:prstGeom>
          <a:noFill/>
        </p:spPr>
        <p:txBody>
          <a:bodyPr wrap="square" rtlCol="0">
            <a:spAutoFit/>
          </a:bodyPr>
          <a:lstStyle/>
          <a:p>
            <a:r>
              <a:rPr lang="en-GB" sz="1600" b="1" dirty="0"/>
              <a:t>Reporting Period: Dec 2018 to</a:t>
            </a:r>
            <a:r>
              <a:rPr lang="en-GB" sz="1600" dirty="0"/>
              <a:t> </a:t>
            </a:r>
            <a:r>
              <a:rPr lang="en-GB" sz="1600" b="1" dirty="0"/>
              <a:t>30</a:t>
            </a:r>
            <a:r>
              <a:rPr lang="en-GB" sz="1600" b="1" baseline="30000" dirty="0"/>
              <a:t>th</a:t>
            </a:r>
            <a:r>
              <a:rPr lang="en-GB" sz="1600" b="1" dirty="0"/>
              <a:t> January 2019</a:t>
            </a:r>
          </a:p>
        </p:txBody>
      </p:sp>
      <p:sp>
        <p:nvSpPr>
          <p:cNvPr id="51" name="Left-Right Arrow 40">
            <a:extLst>
              <a:ext uri="{FF2B5EF4-FFF2-40B4-BE49-F238E27FC236}">
                <a16:creationId xmlns:a16="http://schemas.microsoft.com/office/drawing/2014/main" id="{30D179C2-A26E-45BC-BC3E-C5B06D5E1E37}"/>
              </a:ext>
            </a:extLst>
          </p:cNvPr>
          <p:cNvSpPr/>
          <p:nvPr/>
        </p:nvSpPr>
        <p:spPr>
          <a:xfrm>
            <a:off x="4038203" y="161269"/>
            <a:ext cx="259878" cy="16764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91467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22A2E62C8DA947A70B36AB73AF9C75" ma:contentTypeVersion="8" ma:contentTypeDescription="Create a new document." ma:contentTypeScope="" ma:versionID="636454a7e7c1d49099f022058b369723">
  <xsd:schema xmlns:xsd="http://www.w3.org/2001/XMLSchema" xmlns:xs="http://www.w3.org/2001/XMLSchema" xmlns:p="http://schemas.microsoft.com/office/2006/metadata/properties" xmlns:ns2="17246725-5d5f-45c2-b87a-dbf14c222794" xmlns:ns3="c459490b-d3ca-41f7-90d7-b54bb2428402" targetNamespace="http://schemas.microsoft.com/office/2006/metadata/properties" ma:root="true" ma:fieldsID="56b2014fa37fb4d9bb92beac7cbff2bc" ns2:_="" ns3:_="">
    <xsd:import namespace="17246725-5d5f-45c2-b87a-dbf14c222794"/>
    <xsd:import namespace="c459490b-d3ca-41f7-90d7-b54bb242840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246725-5d5f-45c2-b87a-dbf14c222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459490b-d3ca-41f7-90d7-b54bb242840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isl xmlns:xsi="http://www.w3.org/2001/XMLSchema-instance" xmlns:xsd="http://www.w3.org/2001/XMLSchema" xmlns="http://www.boldonjames.com/2008/01/sie/internal/label" sislVersion="0" policy="8270c081-d9f3-48ae-83c7-c2320a8ca25c"/>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BED7C7-05CD-412C-B539-63FF2269ED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246725-5d5f-45c2-b87a-dbf14c222794"/>
    <ds:schemaRef ds:uri="c459490b-d3ca-41f7-90d7-b54bb24284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637546-559A-48C8-AA44-2F3AC913BF7B}">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5129AC8E-9E22-447C-91D7-A79665D37E4D}">
  <ds:schemaRefs>
    <ds:schemaRef ds:uri="http://schemas.microsoft.com/sharepoint/v3/contenttype/forms"/>
  </ds:schemaRefs>
</ds:datastoreItem>
</file>

<file path=customXml/itemProps4.xml><?xml version="1.0" encoding="utf-8"?>
<ds:datastoreItem xmlns:ds="http://schemas.openxmlformats.org/officeDocument/2006/customXml" ds:itemID="{F96EAA1A-6065-4DE3-8079-A6AF5B5BF9AC}">
  <ds:schemaRefs>
    <ds:schemaRef ds:uri="http://purl.org/dc/dcmitype/"/>
    <ds:schemaRef ds:uri="http://schemas.microsoft.com/office/infopath/2007/PartnerControls"/>
    <ds:schemaRef ds:uri="17246725-5d5f-45c2-b87a-dbf14c222794"/>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c459490b-d3ca-41f7-90d7-b54bb242840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1028</TotalTime>
  <Words>1100</Words>
  <Application>Microsoft Office PowerPoint</Application>
  <PresentationFormat>A3 Paper (297x420 mm)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   ENERGY PERFORMANCE REGISTER  Highlight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McBride</dc:creator>
  <cp:lastModifiedBy>Debbie Brown</cp:lastModifiedBy>
  <cp:revision>529</cp:revision>
  <cp:lastPrinted>2018-09-04T11:15:59Z</cp:lastPrinted>
  <dcterms:created xsi:type="dcterms:W3CDTF">2006-08-16T00:00:00Z</dcterms:created>
  <dcterms:modified xsi:type="dcterms:W3CDTF">2019-01-28T15:45:35Z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599659ed-2db7-44e5-b713-6d6e93eb0cec</vt:lpwstr>
  </property>
  <property fmtid="{D5CDD505-2E9C-101B-9397-08002B2CF9AE}" pid="3" name="bjSaver">
    <vt:lpwstr>nXJiRBZhQCOB5eWo+moyOcFe6xj1BDof</vt:lpwstr>
  </property>
  <property fmtid="{D5CDD505-2E9C-101B-9397-08002B2CF9AE}" pid="4" name="bjDocumentSecurityLabel">
    <vt:lpwstr>No Marking</vt:lpwstr>
  </property>
  <property fmtid="{D5CDD505-2E9C-101B-9397-08002B2CF9AE}" pid="5" name="ContentTypeId">
    <vt:lpwstr>0x0101006C22A2E62C8DA947A70B36AB73AF9C75</vt:lpwstr>
  </property>
  <property fmtid="{D5CDD505-2E9C-101B-9397-08002B2CF9AE}" pid="6" name="Order">
    <vt:r8>100</vt:r8>
  </property>
</Properties>
</file>