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6858000" cy="9144000" type="screen4x3"/>
  <p:notesSz cx="6796088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preferSingleView="1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712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1B7F-BAB7-442B-8E95-63A297423DEB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544" y="9427075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3F171-E13B-43DB-914C-2C4C9C5C4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44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C575-D60E-455E-A658-3EF57B4AD52E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89238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4399"/>
            <a:ext cx="543687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4" y="9427075"/>
            <a:ext cx="2944971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7D57-1EBB-4C47-88B0-058FF01EB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4050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3425" y="744538"/>
            <a:ext cx="2789238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7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9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9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2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85EF-4AC0-4D98-B9A8-0479E871A937}" type="datetimeFigureOut">
              <a:rPr lang="en-GB" smtClean="0"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95537"/>
            <a:ext cx="5829300" cy="792088"/>
          </a:xfrm>
        </p:spPr>
        <p:txBody>
          <a:bodyPr>
            <a:normAutofit fontScale="90000"/>
          </a:bodyPr>
          <a:lstStyle/>
          <a:p>
            <a:r>
              <a:rPr lang="en-GB" sz="2800" b="1" dirty="0" smtClean="0"/>
              <a:t>EPB Register</a:t>
            </a:r>
            <a:br>
              <a:rPr lang="en-GB" sz="2800" b="1" dirty="0" smtClean="0"/>
            </a:br>
            <a:r>
              <a:rPr lang="en-GB" sz="2800" b="1" dirty="0" smtClean="0"/>
              <a:t>Services –Non Domestic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1475656"/>
            <a:ext cx="5832648" cy="7128792"/>
          </a:xfrm>
        </p:spPr>
        <p:txBody>
          <a:bodyPr>
            <a:normAutofit/>
          </a:bodyPr>
          <a:lstStyle/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Lodgement of Energy Documents and Model Data by Accreditation Scheme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Retrieval of current and historical Energy Documents by unregistered users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Retrieval of Energy Documents and Model Data by registered users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The invoicing of financial charges i.e. subscription (for data extracts, reporting and</a:t>
            </a:r>
          </a:p>
          <a:p>
            <a:pPr algn="l"/>
            <a:r>
              <a:rPr lang="en-GB" sz="1000" dirty="0"/>
              <a:t>lodgement fees (for energy assessments)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Lookup of active EAs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Infrastructure e.g. secure communications network providing access to database and</a:t>
            </a:r>
          </a:p>
          <a:p>
            <a:pPr algn="l"/>
            <a:r>
              <a:rPr lang="en-GB" sz="1000" dirty="0"/>
              <a:t>system facilities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Provision of a security model to protect the integrity of data and access to valid users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Disaster recovery and business continuity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All aspects of delivery and services which include development, testing, implementation &amp;</a:t>
            </a:r>
          </a:p>
          <a:p>
            <a:pPr algn="l"/>
            <a:r>
              <a:rPr lang="en-GB" sz="1000" dirty="0"/>
              <a:t>maintenance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Multi language capability to support Welsh &amp; English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Data Requirements required to support functionality: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EA Registration data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Energy Documents – in PDF format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Energy Model Input Data – in XML format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Energy Assessment data (non domestic and public buildings), including model</a:t>
            </a:r>
          </a:p>
          <a:p>
            <a:pPr algn="l"/>
            <a:r>
              <a:rPr lang="en-GB" sz="1000" dirty="0"/>
              <a:t>input and output data.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Financial Information in respect of lodgement fees &amp; subscription fees (possible</a:t>
            </a:r>
          </a:p>
          <a:p>
            <a:pPr algn="l"/>
            <a:r>
              <a:rPr lang="en-GB" sz="1000" dirty="0"/>
              <a:t>future requirement)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Accreditation Scheme data used to verify any Energy Documents or Energy Model</a:t>
            </a:r>
          </a:p>
          <a:p>
            <a:pPr algn="l"/>
            <a:r>
              <a:rPr lang="en-GB" sz="1000" dirty="0"/>
              <a:t>Input Data lodgement made by an Accreditation Scheme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Interfaces to third parties, i.e. DCLG approved Non Domestic energy software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Non Domestic energy software testing facility - to allow providers of Non Domestic energy</a:t>
            </a:r>
          </a:p>
          <a:p>
            <a:pPr algn="l"/>
            <a:r>
              <a:rPr lang="en-GB" sz="1000" dirty="0"/>
              <a:t>software to test and apply for software approval.</a:t>
            </a:r>
          </a:p>
          <a:p>
            <a:pPr algn="l"/>
            <a:r>
              <a:rPr lang="en-GB" sz="1000" dirty="0">
                <a:latin typeface="SymbolMT"/>
              </a:rPr>
              <a:t>• </a:t>
            </a:r>
            <a:r>
              <a:rPr lang="en-GB" sz="1000" dirty="0"/>
              <a:t>Transitional NDR to store DECs, Recommendation Reports and Model Data before</a:t>
            </a:r>
          </a:p>
          <a:p>
            <a:pPr algn="l"/>
            <a:r>
              <a:rPr lang="en-GB" sz="1000" dirty="0"/>
              <a:t>delivery of the final NDR. The transitional NDR data will be migrated to the final NDR by</a:t>
            </a:r>
          </a:p>
          <a:p>
            <a:pPr algn="l"/>
            <a:r>
              <a:rPr lang="en-GB" sz="1000" dirty="0"/>
              <a:t>the NDR Operator</a:t>
            </a:r>
            <a:r>
              <a:rPr lang="en-GB" sz="1000" dirty="0" smtClean="0"/>
              <a:t>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8604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611560"/>
            <a:ext cx="5829300" cy="864096"/>
          </a:xfrm>
        </p:spPr>
        <p:txBody>
          <a:bodyPr>
            <a:normAutofit fontScale="90000"/>
          </a:bodyPr>
          <a:lstStyle/>
          <a:p>
            <a:r>
              <a:rPr lang="en-GB" sz="2800" b="1" dirty="0" smtClean="0"/>
              <a:t>EPB Register</a:t>
            </a:r>
            <a:br>
              <a:rPr lang="en-GB" sz="2800" b="1" dirty="0" smtClean="0"/>
            </a:br>
            <a:r>
              <a:rPr lang="en-GB" sz="2800" b="1" dirty="0" smtClean="0"/>
              <a:t>Services - Domestic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1691680"/>
            <a:ext cx="5760640" cy="6696744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 smtClean="0"/>
              <a:t>Energy </a:t>
            </a:r>
            <a:r>
              <a:rPr lang="en-GB" sz="1000" dirty="0"/>
              <a:t>Performance Certificate </a:t>
            </a:r>
            <a:r>
              <a:rPr lang="en-GB" sz="1000" dirty="0" smtClean="0"/>
              <a:t>Registration</a:t>
            </a:r>
            <a:endParaRPr lang="en-GB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 smtClean="0"/>
              <a:t>Change </a:t>
            </a:r>
            <a:r>
              <a:rPr lang="en-GB" sz="1000" dirty="0"/>
              <a:t>Energy Performance Certificate </a:t>
            </a:r>
            <a:r>
              <a:rPr lang="en-GB" sz="1000" dirty="0" smtClean="0"/>
              <a:t>Status</a:t>
            </a:r>
            <a:endParaRPr lang="en-GB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Retrieve Energy Performance </a:t>
            </a:r>
            <a:r>
              <a:rPr lang="en-GB" sz="1000" dirty="0" smtClean="0"/>
              <a:t>Certificate</a:t>
            </a:r>
            <a:endParaRPr lang="en-GB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 smtClean="0"/>
              <a:t>Search </a:t>
            </a:r>
            <a:r>
              <a:rPr lang="en-GB" sz="1000" dirty="0"/>
              <a:t>Energy Assessor Register </a:t>
            </a:r>
            <a:r>
              <a:rPr lang="en-GB" sz="1000" dirty="0" smtClean="0"/>
              <a:t>Index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Update consolidated Energy Assessor Register.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Lookup Property UPRN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Validate Property UPRN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Add “Missing” Address or Property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EPCs for both Existing and Newly Constructed Dwellings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Welsh Language Translations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Access for Enforcement Officers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Northern Ireland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Generate EPCs at Point of Retrieval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EPBD Helpdesk</a:t>
            </a:r>
          </a:p>
          <a:p>
            <a:pPr algn="l"/>
            <a:endParaRPr lang="en-GB" sz="1000" dirty="0"/>
          </a:p>
          <a:p>
            <a:pPr algn="l"/>
            <a:r>
              <a:rPr lang="en-GB" sz="1000" dirty="0"/>
              <a:t>OTHER SERVICES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/>
              <a:t>Change Management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 smtClean="0"/>
              <a:t> </a:t>
            </a:r>
            <a:r>
              <a:rPr lang="en-GB" sz="1000" dirty="0"/>
              <a:t>Managing the issuing logging process on behalf of the Authority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 smtClean="0"/>
              <a:t>Liaison </a:t>
            </a:r>
            <a:r>
              <a:rPr lang="en-GB" sz="1000" dirty="0"/>
              <a:t>with key industry stakeholders, such as Accreditation Schemes, for impact analysis of proposed changes.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 smtClean="0"/>
              <a:t>Coordinating </a:t>
            </a:r>
            <a:r>
              <a:rPr lang="en-GB" sz="1000" dirty="0"/>
              <a:t>implementation of agreed changes.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dirty="0" smtClean="0"/>
              <a:t>Setting </a:t>
            </a:r>
            <a:r>
              <a:rPr lang="en-GB" sz="1000" dirty="0"/>
              <a:t>timescales for changes and the implementation of those changes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268662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70c081-d9f3-48ae-83c7-c2320a8ca25c"/>
</file>

<file path=customXml/itemProps1.xml><?xml version="1.0" encoding="utf-8"?>
<ds:datastoreItem xmlns:ds="http://schemas.openxmlformats.org/officeDocument/2006/customXml" ds:itemID="{C2D37717-B08F-4D5A-84A2-DC26261B813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</TotalTime>
  <Words>396</Words>
  <Application>Microsoft Office PowerPoint</Application>
  <PresentationFormat>On-screen Show (4:3)</PresentationFormat>
  <Paragraphs>54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EPB Register Services –Non Domestic</vt:lpstr>
      <vt:lpstr>EPB Register Services - Domestic</vt:lpstr>
    </vt:vector>
  </TitlesOfParts>
  <Company>Department for Communities and Local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–Non Domestic</dc:title>
  <dc:creator>NSULLIVA</dc:creator>
  <cp:lastModifiedBy>NSULLIVA</cp:lastModifiedBy>
  <cp:revision>13</cp:revision>
  <cp:lastPrinted>2016-07-06T08:20:24Z</cp:lastPrinted>
  <dcterms:created xsi:type="dcterms:W3CDTF">2016-07-05T14:14:32Z</dcterms:created>
  <dcterms:modified xsi:type="dcterms:W3CDTF">2016-07-06T08:20:35Z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a4422b1d-e930-4fd0-8e3a-d4c57838f5f9</vt:lpwstr>
  </property>
  <property fmtid="{D5CDD505-2E9C-101B-9397-08002B2CF9AE}" pid="3" name="bjSaver">
    <vt:lpwstr>XaAX9j1NZXLDZs81R6KMBo3Dt1xGeGWx</vt:lpwstr>
  </property>
  <property fmtid="{D5CDD505-2E9C-101B-9397-08002B2CF9AE}" pid="4" name="bjDocumentSecurityLabel">
    <vt:lpwstr>No Marking</vt:lpwstr>
  </property>
</Properties>
</file>