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272D-3636-AE4A-9900-3CBEFBA86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00C00-E9D6-4448-8640-82CCC51DA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BBD89-F45B-9143-8F63-DF555406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0C6C-F786-BC42-A37A-763D8E3C6566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BD67E-4A1A-0D40-96CE-F8EFE2E3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A5223-9CD5-D149-8998-EC34E7D3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4948-6AD7-0546-8303-58607B4E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5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69D5-1BA5-3744-9598-D0CBBC12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AD542-BF78-C74F-AA54-0FE037C31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871F0-0D25-E84E-ADB4-29D4FE7C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0C6C-F786-BC42-A37A-763D8E3C6566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8E8F1-A35E-9F47-8429-92274237B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E4C6E-7C3E-5240-B9F1-18BCA32E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4948-6AD7-0546-8303-58607B4E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D25DA-9D3D-F94B-97E1-FB31BEB93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D8B56-3429-584E-9A6D-EEB1F79F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17958-F587-5E41-BE48-67CFAFAE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0C6C-F786-BC42-A37A-763D8E3C6566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B6CDD-7AA8-E442-8490-52289CAD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8508D-9796-0F45-944A-A091DFBC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4948-6AD7-0546-8303-58607B4E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6AFF-276B-E643-921A-250EF53C7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8BBB9-1B7B-AE4D-B2D1-E4569D0E5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F6B4E-B402-EB47-9CBF-F70DEFFB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0C6C-F786-BC42-A37A-763D8E3C6566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D6FC5-419E-A840-A19D-DD89C8D5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0FDB-747F-E245-9D27-B43A8F7C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4948-6AD7-0546-8303-58607B4E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6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1F87-D34F-EF43-9E86-E645F3BDA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B3B58-9D26-5B4A-8E82-AF58E0D9B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402FD-3A42-4240-96F8-A82D800A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0C6C-F786-BC42-A37A-763D8E3C6566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7599E-515A-0244-8035-9E805D47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CB6EC-0D0A-8F48-AD43-62C57E2F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4948-6AD7-0546-8303-58607B4E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8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AFC6-98E0-CF4C-B610-DA0AFE4A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A6A2A-D47B-0C46-B0B1-C9495EDA2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F245F-5991-394D-B335-25CE326CE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D1D44-88C5-B448-BBFB-3F21E313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0C6C-F786-BC42-A37A-763D8E3C6566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4CD57-3386-3144-A9C7-4524526D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33699-A210-6540-B53A-5C146F3F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4948-6AD7-0546-8303-58607B4E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2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BF34-8B37-F24E-9F76-E2B1E36A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25F05-6880-3E4D-89C5-D7EA7C5D4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89C34-32CC-4643-A00E-FE5ABD58A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84BF2-9976-2E41-8BE5-EB17DE6B7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52032-C19C-F046-991B-8D6D4D64B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F1720E-F9F0-5E4D-BFEF-832372CF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0C6C-F786-BC42-A37A-763D8E3C6566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DA443-0F66-0C4B-998A-E25E1E95B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8AD0B-BCDE-224D-9D09-5C64712D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4948-6AD7-0546-8303-58607B4E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7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B3DE-CE50-2E40-9764-EC179945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1091A-B7EE-904E-AF91-224606B7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0C6C-F786-BC42-A37A-763D8E3C6566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9F523-2EB1-9040-BAAE-0FBBEF2C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6F389-41F4-4741-8C6C-2753EC99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4948-6AD7-0546-8303-58607B4E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8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5C171-F4E4-084A-9F6F-4FACA63F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0C6C-F786-BC42-A37A-763D8E3C6566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B8ABF-DB54-114B-8738-EE960576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4CBE3-67A9-8941-B383-9A19158C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4948-6AD7-0546-8303-58607B4E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6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4B4E-A3C7-5F46-9B26-A5A24D97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6EFBE-594A-5944-9F64-6DBEC344D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7D708-3DDA-B84C-ACA4-93C274652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6D8F3-B974-4641-8A6D-D2EA58E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0C6C-F786-BC42-A37A-763D8E3C6566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848F0-AF30-D34A-A66E-CC130779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8A24C-BB21-AA4D-B229-F750722D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4948-6AD7-0546-8303-58607B4E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7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40E8-6218-F64F-B6F1-6D449A600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BAF367-9DD9-5345-B221-593737B53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8B4ED-0788-8A49-8FDD-B715F22DE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44074-A2DE-4940-A2CE-DDD4E736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0C6C-F786-BC42-A37A-763D8E3C6566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12F50-CFF8-CC42-B6D8-D6169A74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CB71D-6032-CF46-A05F-8EC07F18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4948-6AD7-0546-8303-58607B4E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3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E52532-2063-804B-A228-E2CA3DCB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420AB-107C-7E4D-82C7-06B2D14A8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724DC-47E3-FB49-AAFB-87F629552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40C6C-F786-BC42-A37A-763D8E3C6566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347F3-639C-1747-8147-D5FA87FC0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457FE-8E29-5A49-85E3-59F0A2B78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94948-6AD7-0546-8303-58607B4E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2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83B3-E163-A045-BA62-2EBDBD576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86638"/>
            <a:ext cx="12192000" cy="2387600"/>
          </a:xfrm>
        </p:spPr>
        <p:txBody>
          <a:bodyPr>
            <a:normAutofit/>
          </a:bodyPr>
          <a:lstStyle/>
          <a:p>
            <a:r>
              <a:rPr lang="en-US" sz="3600" b="1" dirty="0"/>
              <a:t>Boosting </a:t>
            </a:r>
            <a:br>
              <a:rPr lang="en-US" sz="3600" b="1" dirty="0"/>
            </a:br>
            <a:r>
              <a:rPr lang="en-US" sz="3600" b="1" dirty="0"/>
              <a:t>with an emphasis on </a:t>
            </a:r>
            <a:br>
              <a:rPr lang="en-US" sz="3600" b="1" dirty="0"/>
            </a:br>
            <a:r>
              <a:rPr lang="en-US" sz="3600" b="1" dirty="0"/>
              <a:t>Adaptive Boosting:</a:t>
            </a:r>
            <a:br>
              <a:rPr lang="en-US" sz="3600" b="1" dirty="0"/>
            </a:br>
            <a:r>
              <a:rPr lang="en-US" sz="3600" b="1" dirty="0"/>
              <a:t>Theory &amp; Intuition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CCDEB-8127-2543-B7D2-A70F94BCE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0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CFF3-40C4-C446-8DA4-58E324B4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06"/>
            <a:ext cx="10515600" cy="73846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Adaptive Boosting: AdaBoost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0F2C17-F86B-AE4F-98D2-2950DFED54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733829"/>
              </p:ext>
            </p:extLst>
          </p:nvPr>
        </p:nvGraphicFramePr>
        <p:xfrm>
          <a:off x="505100" y="777767"/>
          <a:ext cx="4256088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8696">
                  <a:extLst>
                    <a:ext uri="{9D8B030D-6E8A-4147-A177-3AD203B41FA5}">
                      <a16:colId xmlns:a16="http://schemas.microsoft.com/office/drawing/2014/main" val="1967165601"/>
                    </a:ext>
                  </a:extLst>
                </a:gridCol>
                <a:gridCol w="1418696">
                  <a:extLst>
                    <a:ext uri="{9D8B030D-6E8A-4147-A177-3AD203B41FA5}">
                      <a16:colId xmlns:a16="http://schemas.microsoft.com/office/drawing/2014/main" val="4141266375"/>
                    </a:ext>
                  </a:extLst>
                </a:gridCol>
                <a:gridCol w="1418696">
                  <a:extLst>
                    <a:ext uri="{9D8B030D-6E8A-4147-A177-3AD203B41FA5}">
                      <a16:colId xmlns:a16="http://schemas.microsoft.com/office/drawing/2014/main" val="2835630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16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35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14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6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22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8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76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423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4070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7AECA39-2BCB-714F-A784-89CBBBDCA8D0}"/>
              </a:ext>
            </a:extLst>
          </p:cNvPr>
          <p:cNvSpPr txBox="1"/>
          <p:nvPr/>
        </p:nvSpPr>
        <p:spPr>
          <a:xfrm>
            <a:off x="6127531" y="914400"/>
            <a:ext cx="561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meta-model using </a:t>
            </a:r>
            <a:r>
              <a:rPr lang="en-US" dirty="0" err="1"/>
              <a:t>Adaboost</a:t>
            </a:r>
            <a:r>
              <a:rPr lang="en-US" dirty="0"/>
              <a:t> in conjunction with decision tree stumps to fit this classification problem.</a:t>
            </a:r>
          </a:p>
        </p:txBody>
      </p:sp>
    </p:spTree>
    <p:extLst>
      <p:ext uri="{BB962C8B-B14F-4D97-AF65-F5344CB8AC3E}">
        <p14:creationId xmlns:p14="http://schemas.microsoft.com/office/powerpoint/2010/main" val="400725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CFF3-40C4-C446-8DA4-58E324B4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06"/>
            <a:ext cx="10515600" cy="73846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Adaptive Boosting: AdaBoost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0F2C17-F86B-AE4F-98D2-2950DFED54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150076"/>
              </p:ext>
            </p:extLst>
          </p:nvPr>
        </p:nvGraphicFramePr>
        <p:xfrm>
          <a:off x="505100" y="777767"/>
          <a:ext cx="4256088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4022">
                  <a:extLst>
                    <a:ext uri="{9D8B030D-6E8A-4147-A177-3AD203B41FA5}">
                      <a16:colId xmlns:a16="http://schemas.microsoft.com/office/drawing/2014/main" val="1967165601"/>
                    </a:ext>
                  </a:extLst>
                </a:gridCol>
                <a:gridCol w="1064022">
                  <a:extLst>
                    <a:ext uri="{9D8B030D-6E8A-4147-A177-3AD203B41FA5}">
                      <a16:colId xmlns:a16="http://schemas.microsoft.com/office/drawing/2014/main" val="4141266375"/>
                    </a:ext>
                  </a:extLst>
                </a:gridCol>
                <a:gridCol w="1064022">
                  <a:extLst>
                    <a:ext uri="{9D8B030D-6E8A-4147-A177-3AD203B41FA5}">
                      <a16:colId xmlns:a16="http://schemas.microsoft.com/office/drawing/2014/main" val="2835630715"/>
                    </a:ext>
                  </a:extLst>
                </a:gridCol>
                <a:gridCol w="1064022">
                  <a:extLst>
                    <a:ext uri="{9D8B030D-6E8A-4147-A177-3AD203B41FA5}">
                      <a16:colId xmlns:a16="http://schemas.microsoft.com/office/drawing/2014/main" val="4086498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16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35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14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6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22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8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76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423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4070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7AECA39-2BCB-714F-A784-89CBBBDCA8D0}"/>
              </a:ext>
            </a:extLst>
          </p:cNvPr>
          <p:cNvSpPr txBox="1"/>
          <p:nvPr/>
        </p:nvSpPr>
        <p:spPr>
          <a:xfrm>
            <a:off x="6127531" y="914400"/>
            <a:ext cx="5612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meta-model using </a:t>
            </a:r>
            <a:r>
              <a:rPr lang="en-US" dirty="0" err="1"/>
              <a:t>Adaboost</a:t>
            </a:r>
            <a:r>
              <a:rPr lang="en-US" dirty="0"/>
              <a:t> in conjunction with decision tree stumps to fit this classification problem.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Step 0: Assign weights, w, to the data.</a:t>
            </a:r>
          </a:p>
        </p:txBody>
      </p:sp>
    </p:spTree>
    <p:extLst>
      <p:ext uri="{BB962C8B-B14F-4D97-AF65-F5344CB8AC3E}">
        <p14:creationId xmlns:p14="http://schemas.microsoft.com/office/powerpoint/2010/main" val="2353671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CFF3-40C4-C446-8DA4-58E324B4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06"/>
            <a:ext cx="10515600" cy="73846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Adaptive Boosting: AdaBoost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0F2C17-F86B-AE4F-98D2-2950DFED54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2180413"/>
              </p:ext>
            </p:extLst>
          </p:nvPr>
        </p:nvGraphicFramePr>
        <p:xfrm>
          <a:off x="505100" y="777767"/>
          <a:ext cx="4256088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4022">
                  <a:extLst>
                    <a:ext uri="{9D8B030D-6E8A-4147-A177-3AD203B41FA5}">
                      <a16:colId xmlns:a16="http://schemas.microsoft.com/office/drawing/2014/main" val="1967165601"/>
                    </a:ext>
                  </a:extLst>
                </a:gridCol>
                <a:gridCol w="1064022">
                  <a:extLst>
                    <a:ext uri="{9D8B030D-6E8A-4147-A177-3AD203B41FA5}">
                      <a16:colId xmlns:a16="http://schemas.microsoft.com/office/drawing/2014/main" val="4141266375"/>
                    </a:ext>
                  </a:extLst>
                </a:gridCol>
                <a:gridCol w="1064022">
                  <a:extLst>
                    <a:ext uri="{9D8B030D-6E8A-4147-A177-3AD203B41FA5}">
                      <a16:colId xmlns:a16="http://schemas.microsoft.com/office/drawing/2014/main" val="2835630715"/>
                    </a:ext>
                  </a:extLst>
                </a:gridCol>
                <a:gridCol w="1064022">
                  <a:extLst>
                    <a:ext uri="{9D8B030D-6E8A-4147-A177-3AD203B41FA5}">
                      <a16:colId xmlns:a16="http://schemas.microsoft.com/office/drawing/2014/main" val="4086498146"/>
                    </a:ext>
                  </a:extLst>
                </a:gridCol>
              </a:tblGrid>
              <a:tr h="329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164836"/>
                  </a:ext>
                </a:extLst>
              </a:tr>
              <a:tr h="329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350286"/>
                  </a:ext>
                </a:extLst>
              </a:tr>
              <a:tr h="329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141810"/>
                  </a:ext>
                </a:extLst>
              </a:tr>
              <a:tr h="329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62085"/>
                  </a:ext>
                </a:extLst>
              </a:tr>
              <a:tr h="329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229964"/>
                  </a:ext>
                </a:extLst>
              </a:tr>
              <a:tr h="329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86771"/>
                  </a:ext>
                </a:extLst>
              </a:tr>
              <a:tr h="329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769307"/>
                  </a:ext>
                </a:extLst>
              </a:tr>
              <a:tr h="329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423937"/>
                  </a:ext>
                </a:extLst>
              </a:tr>
              <a:tr h="329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4070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7AECA39-2BCB-714F-A784-89CBBBDCA8D0}"/>
              </a:ext>
            </a:extLst>
          </p:cNvPr>
          <p:cNvSpPr txBox="1"/>
          <p:nvPr/>
        </p:nvSpPr>
        <p:spPr>
          <a:xfrm>
            <a:off x="6127531" y="914400"/>
            <a:ext cx="56125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meta-model using </a:t>
            </a:r>
            <a:r>
              <a:rPr lang="en-US" dirty="0" err="1"/>
              <a:t>Adaboost</a:t>
            </a:r>
            <a:r>
              <a:rPr lang="en-US" dirty="0"/>
              <a:t> in conjunction with decision tree stumps to fit this classification problem.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Step 0: Assign weights, w, to the data.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Step 1: Train “next” model (stump) on the data.</a:t>
            </a:r>
            <a:br>
              <a:rPr lang="en-US" dirty="0"/>
            </a:b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4FBE7B-E449-164F-B71F-BBE08A89B870}"/>
              </a:ext>
            </a:extLst>
          </p:cNvPr>
          <p:cNvSpPr/>
          <p:nvPr/>
        </p:nvSpPr>
        <p:spPr>
          <a:xfrm>
            <a:off x="8623737" y="4327110"/>
            <a:ext cx="548640" cy="54864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71A58-8934-8848-81E1-F436F940756B}"/>
              </a:ext>
            </a:extLst>
          </p:cNvPr>
          <p:cNvSpPr txBox="1"/>
          <p:nvPr/>
        </p:nvSpPr>
        <p:spPr>
          <a:xfrm>
            <a:off x="8704192" y="441676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B3AD71-F4E3-3249-B483-C58FFFD18C64}"/>
              </a:ext>
            </a:extLst>
          </p:cNvPr>
          <p:cNvCxnSpPr>
            <a:stCxn id="6" idx="3"/>
          </p:cNvCxnSpPr>
          <p:nvPr/>
        </p:nvCxnSpPr>
        <p:spPr>
          <a:xfrm flipH="1">
            <a:off x="8287406" y="4795404"/>
            <a:ext cx="416677" cy="57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C56AD5-9E8D-FA4F-BBED-A04DD69D1E23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9092031" y="4795404"/>
            <a:ext cx="425086" cy="57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07760B1-DF39-9340-B7FD-E083852C3CBB}"/>
              </a:ext>
            </a:extLst>
          </p:cNvPr>
          <p:cNvSpPr/>
          <p:nvPr/>
        </p:nvSpPr>
        <p:spPr>
          <a:xfrm>
            <a:off x="7825995" y="5309827"/>
            <a:ext cx="548640" cy="5486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A38E36-FB76-7A49-A994-113D577242F5}"/>
              </a:ext>
            </a:extLst>
          </p:cNvPr>
          <p:cNvSpPr/>
          <p:nvPr/>
        </p:nvSpPr>
        <p:spPr>
          <a:xfrm>
            <a:off x="9456158" y="5277771"/>
            <a:ext cx="548640" cy="54864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4FBA32-41F7-4547-84FB-3F1F4F02ACCF}"/>
              </a:ext>
            </a:extLst>
          </p:cNvPr>
          <p:cNvSpPr txBox="1"/>
          <p:nvPr/>
        </p:nvSpPr>
        <p:spPr>
          <a:xfrm>
            <a:off x="9249103" y="4875750"/>
            <a:ext cx="755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X1=1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D0C62E-D2A7-D34F-AB3C-1BEDDABE3943}"/>
              </a:ext>
            </a:extLst>
          </p:cNvPr>
          <p:cNvSpPr txBox="1"/>
          <p:nvPr/>
        </p:nvSpPr>
        <p:spPr>
          <a:xfrm>
            <a:off x="8100315" y="4871759"/>
            <a:ext cx="755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X1=0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7F71FF-7AD5-9840-99DC-F8B13FDECC0F}"/>
              </a:ext>
            </a:extLst>
          </p:cNvPr>
          <p:cNvSpPr txBox="1"/>
          <p:nvPr/>
        </p:nvSpPr>
        <p:spPr>
          <a:xfrm>
            <a:off x="9545193" y="5428980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Y=c1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D371EF-E40F-0D48-A914-E0FA400F405F}"/>
              </a:ext>
            </a:extLst>
          </p:cNvPr>
          <p:cNvSpPr txBox="1"/>
          <p:nvPr/>
        </p:nvSpPr>
        <p:spPr>
          <a:xfrm>
            <a:off x="7884551" y="5490728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Y=c2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4CD5D5-3F8B-D547-A6BE-519A5BCD54D7}"/>
              </a:ext>
            </a:extLst>
          </p:cNvPr>
          <p:cNvSpPr/>
          <p:nvPr/>
        </p:nvSpPr>
        <p:spPr>
          <a:xfrm>
            <a:off x="409903" y="3396448"/>
            <a:ext cx="4435366" cy="282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3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CFF3-40C4-C446-8DA4-58E324B4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06"/>
            <a:ext cx="10515600" cy="73846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Adaptive Boosting: AdaBoost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0F2C17-F86B-AE4F-98D2-2950DFED54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5100" y="777767"/>
          <a:ext cx="4256088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4022">
                  <a:extLst>
                    <a:ext uri="{9D8B030D-6E8A-4147-A177-3AD203B41FA5}">
                      <a16:colId xmlns:a16="http://schemas.microsoft.com/office/drawing/2014/main" val="1967165601"/>
                    </a:ext>
                  </a:extLst>
                </a:gridCol>
                <a:gridCol w="1064022">
                  <a:extLst>
                    <a:ext uri="{9D8B030D-6E8A-4147-A177-3AD203B41FA5}">
                      <a16:colId xmlns:a16="http://schemas.microsoft.com/office/drawing/2014/main" val="4141266375"/>
                    </a:ext>
                  </a:extLst>
                </a:gridCol>
                <a:gridCol w="1064022">
                  <a:extLst>
                    <a:ext uri="{9D8B030D-6E8A-4147-A177-3AD203B41FA5}">
                      <a16:colId xmlns:a16="http://schemas.microsoft.com/office/drawing/2014/main" val="2835630715"/>
                    </a:ext>
                  </a:extLst>
                </a:gridCol>
                <a:gridCol w="1064022">
                  <a:extLst>
                    <a:ext uri="{9D8B030D-6E8A-4147-A177-3AD203B41FA5}">
                      <a16:colId xmlns:a16="http://schemas.microsoft.com/office/drawing/2014/main" val="4086498146"/>
                    </a:ext>
                  </a:extLst>
                </a:gridCol>
              </a:tblGrid>
              <a:tr h="329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164836"/>
                  </a:ext>
                </a:extLst>
              </a:tr>
              <a:tr h="329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350286"/>
                  </a:ext>
                </a:extLst>
              </a:tr>
              <a:tr h="329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141810"/>
                  </a:ext>
                </a:extLst>
              </a:tr>
              <a:tr h="329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62085"/>
                  </a:ext>
                </a:extLst>
              </a:tr>
              <a:tr h="329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229964"/>
                  </a:ext>
                </a:extLst>
              </a:tr>
              <a:tr h="329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86771"/>
                  </a:ext>
                </a:extLst>
              </a:tr>
              <a:tr h="329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769307"/>
                  </a:ext>
                </a:extLst>
              </a:tr>
              <a:tr h="329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423937"/>
                  </a:ext>
                </a:extLst>
              </a:tr>
              <a:tr h="329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4070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7AECA39-2BCB-714F-A784-89CBBBDCA8D0}"/>
              </a:ext>
            </a:extLst>
          </p:cNvPr>
          <p:cNvSpPr txBox="1"/>
          <p:nvPr/>
        </p:nvSpPr>
        <p:spPr>
          <a:xfrm>
            <a:off x="6127531" y="630622"/>
            <a:ext cx="56125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meta-model using </a:t>
            </a:r>
            <a:r>
              <a:rPr lang="en-US" dirty="0" err="1"/>
              <a:t>Adaboost</a:t>
            </a:r>
            <a:r>
              <a:rPr lang="en-US" dirty="0"/>
              <a:t> in conjunction with decision tree stumps to fit this classification problem.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Step 0: Assign weights, w, to the data.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Step 1: Train “next” model (stump) on the data.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Step 2: Total error for model </a:t>
            </a:r>
            <a:r>
              <a:rPr lang="en-US" dirty="0" err="1"/>
              <a:t>i</a:t>
            </a:r>
            <a:r>
              <a:rPr lang="en-US" dirty="0"/>
              <a:t>= Sum of weights of incorrect samples. </a:t>
            </a:r>
            <a:r>
              <a:rPr lang="en-US" dirty="0" err="1"/>
              <a:t>ei</a:t>
            </a:r>
            <a:r>
              <a:rPr lang="en-US" dirty="0"/>
              <a:t>=0.125</a:t>
            </a:r>
            <a:br>
              <a:rPr lang="en-US" dirty="0"/>
            </a:b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4FBE7B-E449-164F-B71F-BBE08A89B870}"/>
              </a:ext>
            </a:extLst>
          </p:cNvPr>
          <p:cNvSpPr/>
          <p:nvPr/>
        </p:nvSpPr>
        <p:spPr>
          <a:xfrm>
            <a:off x="8623737" y="4327110"/>
            <a:ext cx="548640" cy="54864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71A58-8934-8848-81E1-F436F940756B}"/>
              </a:ext>
            </a:extLst>
          </p:cNvPr>
          <p:cNvSpPr txBox="1"/>
          <p:nvPr/>
        </p:nvSpPr>
        <p:spPr>
          <a:xfrm>
            <a:off x="8704192" y="441676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B3AD71-F4E3-3249-B483-C58FFFD18C64}"/>
              </a:ext>
            </a:extLst>
          </p:cNvPr>
          <p:cNvCxnSpPr>
            <a:stCxn id="6" idx="3"/>
          </p:cNvCxnSpPr>
          <p:nvPr/>
        </p:nvCxnSpPr>
        <p:spPr>
          <a:xfrm flipH="1">
            <a:off x="8287406" y="4795404"/>
            <a:ext cx="416677" cy="57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C56AD5-9E8D-FA4F-BBED-A04DD69D1E23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9092031" y="4795404"/>
            <a:ext cx="425086" cy="57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07760B1-DF39-9340-B7FD-E083852C3CBB}"/>
              </a:ext>
            </a:extLst>
          </p:cNvPr>
          <p:cNvSpPr/>
          <p:nvPr/>
        </p:nvSpPr>
        <p:spPr>
          <a:xfrm>
            <a:off x="7825995" y="5309827"/>
            <a:ext cx="548640" cy="5486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A38E36-FB76-7A49-A994-113D577242F5}"/>
              </a:ext>
            </a:extLst>
          </p:cNvPr>
          <p:cNvSpPr/>
          <p:nvPr/>
        </p:nvSpPr>
        <p:spPr>
          <a:xfrm>
            <a:off x="9456158" y="5277771"/>
            <a:ext cx="548640" cy="54864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4FBA32-41F7-4547-84FB-3F1F4F02ACCF}"/>
              </a:ext>
            </a:extLst>
          </p:cNvPr>
          <p:cNvSpPr txBox="1"/>
          <p:nvPr/>
        </p:nvSpPr>
        <p:spPr>
          <a:xfrm>
            <a:off x="9249103" y="4875750"/>
            <a:ext cx="755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X1=1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D0C62E-D2A7-D34F-AB3C-1BEDDABE3943}"/>
              </a:ext>
            </a:extLst>
          </p:cNvPr>
          <p:cNvSpPr txBox="1"/>
          <p:nvPr/>
        </p:nvSpPr>
        <p:spPr>
          <a:xfrm>
            <a:off x="8100315" y="4871759"/>
            <a:ext cx="755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X1=0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7F71FF-7AD5-9840-99DC-F8B13FDECC0F}"/>
              </a:ext>
            </a:extLst>
          </p:cNvPr>
          <p:cNvSpPr txBox="1"/>
          <p:nvPr/>
        </p:nvSpPr>
        <p:spPr>
          <a:xfrm>
            <a:off x="9545193" y="5428980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Y=c1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D371EF-E40F-0D48-A914-E0FA400F405F}"/>
              </a:ext>
            </a:extLst>
          </p:cNvPr>
          <p:cNvSpPr txBox="1"/>
          <p:nvPr/>
        </p:nvSpPr>
        <p:spPr>
          <a:xfrm>
            <a:off x="7884551" y="5490728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Y=c2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4CD5D5-3F8B-D547-A6BE-519A5BCD54D7}"/>
              </a:ext>
            </a:extLst>
          </p:cNvPr>
          <p:cNvSpPr/>
          <p:nvPr/>
        </p:nvSpPr>
        <p:spPr>
          <a:xfrm>
            <a:off x="409903" y="3396448"/>
            <a:ext cx="4435366" cy="282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09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CFF3-40C4-C446-8DA4-58E324B4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06"/>
            <a:ext cx="10515600" cy="73846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Adaptive Boosting: AdaBoost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0F2C17-F86B-AE4F-98D2-2950DFED54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3131646"/>
              </p:ext>
            </p:extLst>
          </p:nvPr>
        </p:nvGraphicFramePr>
        <p:xfrm>
          <a:off x="505099" y="777767"/>
          <a:ext cx="4571395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4279">
                  <a:extLst>
                    <a:ext uri="{9D8B030D-6E8A-4147-A177-3AD203B41FA5}">
                      <a16:colId xmlns:a16="http://schemas.microsoft.com/office/drawing/2014/main" val="1967165601"/>
                    </a:ext>
                  </a:extLst>
                </a:gridCol>
                <a:gridCol w="914279">
                  <a:extLst>
                    <a:ext uri="{9D8B030D-6E8A-4147-A177-3AD203B41FA5}">
                      <a16:colId xmlns:a16="http://schemas.microsoft.com/office/drawing/2014/main" val="4141266375"/>
                    </a:ext>
                  </a:extLst>
                </a:gridCol>
                <a:gridCol w="914279">
                  <a:extLst>
                    <a:ext uri="{9D8B030D-6E8A-4147-A177-3AD203B41FA5}">
                      <a16:colId xmlns:a16="http://schemas.microsoft.com/office/drawing/2014/main" val="2835630715"/>
                    </a:ext>
                  </a:extLst>
                </a:gridCol>
                <a:gridCol w="914279">
                  <a:extLst>
                    <a:ext uri="{9D8B030D-6E8A-4147-A177-3AD203B41FA5}">
                      <a16:colId xmlns:a16="http://schemas.microsoft.com/office/drawing/2014/main" val="4086498146"/>
                    </a:ext>
                  </a:extLst>
                </a:gridCol>
                <a:gridCol w="914279">
                  <a:extLst>
                    <a:ext uri="{9D8B030D-6E8A-4147-A177-3AD203B41FA5}">
                      <a16:colId xmlns:a16="http://schemas.microsoft.com/office/drawing/2014/main" val="3406239147"/>
                    </a:ext>
                  </a:extLst>
                </a:gridCol>
              </a:tblGrid>
              <a:tr h="329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w_new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164836"/>
                  </a:ext>
                </a:extLst>
              </a:tr>
              <a:tr h="329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350286"/>
                  </a:ext>
                </a:extLst>
              </a:tr>
              <a:tr h="329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141810"/>
                  </a:ext>
                </a:extLst>
              </a:tr>
              <a:tr h="329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62085"/>
                  </a:ext>
                </a:extLst>
              </a:tr>
              <a:tr h="329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229964"/>
                  </a:ext>
                </a:extLst>
              </a:tr>
              <a:tr h="329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86771"/>
                  </a:ext>
                </a:extLst>
              </a:tr>
              <a:tr h="329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769307"/>
                  </a:ext>
                </a:extLst>
              </a:tr>
              <a:tr h="329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423937"/>
                  </a:ext>
                </a:extLst>
              </a:tr>
              <a:tr h="329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40707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ECA39-2BCB-714F-A784-89CBBBDCA8D0}"/>
                  </a:ext>
                </a:extLst>
              </p:cNvPr>
              <p:cNvSpPr txBox="1"/>
              <p:nvPr/>
            </p:nvSpPr>
            <p:spPr>
              <a:xfrm>
                <a:off x="6127531" y="630622"/>
                <a:ext cx="5612524" cy="7061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Create a meta-model using </a:t>
                </a:r>
                <a:r>
                  <a:rPr lang="en-US" dirty="0" err="1"/>
                  <a:t>Adaboost</a:t>
                </a:r>
                <a:r>
                  <a:rPr lang="en-US" dirty="0"/>
                  <a:t> in conjunction with decision tree stumps to fit this classification problem.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Step 0: Assign weights, w, to the data.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Step 1: Train “next” model (stump) on the data.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Step 2: Total error for model </a:t>
                </a:r>
                <a:r>
                  <a:rPr lang="en-US" dirty="0" err="1"/>
                  <a:t>i</a:t>
                </a:r>
                <a:r>
                  <a:rPr lang="en-US" dirty="0"/>
                  <a:t>= Sum of weights of incorrect samples. </a:t>
                </a:r>
                <a:r>
                  <a:rPr lang="en-US" dirty="0" err="1"/>
                  <a:t>ei</a:t>
                </a:r>
                <a:r>
                  <a:rPr lang="en-US" dirty="0"/>
                  <a:t>=0.125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Step 3: Calculate weight associated with model </a:t>
                </a:r>
                <a:r>
                  <a:rPr lang="en-US" dirty="0" err="1"/>
                  <a:t>i</a:t>
                </a:r>
                <a:r>
                  <a:rPr lang="en-US" dirty="0"/>
                  <a:t>:</a:t>
                </a:r>
              </a:p>
              <a:p>
                <a:br>
                  <a:rPr lang="en-US" dirty="0"/>
                </a:br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=0.97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Step 4: Adjust weights for the samples, based on the errors made by model </a:t>
                </a:r>
                <a:r>
                  <a:rPr lang="en-US" dirty="0" err="1"/>
                  <a:t>i</a:t>
                </a:r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i="1" dirty="0"/>
                  <a:t>Increase</a:t>
                </a:r>
                <a:r>
                  <a:rPr lang="en-US" dirty="0"/>
                  <a:t> weights of </a:t>
                </a:r>
                <a:r>
                  <a:rPr lang="en-US" i="1" dirty="0"/>
                  <a:t>incorrectly</a:t>
                </a:r>
                <a:r>
                  <a:rPr lang="en-US" dirty="0"/>
                  <a:t> classified samples, </a:t>
                </a:r>
                <a:r>
                  <a:rPr lang="en-US" i="1" dirty="0"/>
                  <a:t>decrease</a:t>
                </a:r>
                <a:r>
                  <a:rPr lang="en-US" dirty="0"/>
                  <a:t> weights of </a:t>
                </a:r>
                <a:r>
                  <a:rPr lang="en-US" i="1" dirty="0"/>
                  <a:t>correctly</a:t>
                </a:r>
                <a:r>
                  <a:rPr lang="en-US" dirty="0"/>
                  <a:t> classified samples.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𝑖𝑛𝑐𝑜𝑟𝑟𝑒𝑐𝑡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ECA39-2BCB-714F-A784-89CBBBDCA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531" y="630622"/>
                <a:ext cx="5612524" cy="7061805"/>
              </a:xfrm>
              <a:prstGeom prst="rect">
                <a:avLst/>
              </a:prstGeom>
              <a:blipFill>
                <a:blip r:embed="rId2"/>
                <a:stretch>
                  <a:fillRect l="-677" t="-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DF4FBE7B-E449-164F-B71F-BBE08A89B870}"/>
              </a:ext>
            </a:extLst>
          </p:cNvPr>
          <p:cNvSpPr/>
          <p:nvPr/>
        </p:nvSpPr>
        <p:spPr>
          <a:xfrm>
            <a:off x="2275489" y="4631910"/>
            <a:ext cx="548640" cy="54864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71A58-8934-8848-81E1-F436F940756B}"/>
              </a:ext>
            </a:extLst>
          </p:cNvPr>
          <p:cNvSpPr txBox="1"/>
          <p:nvPr/>
        </p:nvSpPr>
        <p:spPr>
          <a:xfrm>
            <a:off x="2355944" y="472156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B3AD71-F4E3-3249-B483-C58FFFD18C64}"/>
              </a:ext>
            </a:extLst>
          </p:cNvPr>
          <p:cNvCxnSpPr>
            <a:stCxn id="6" idx="3"/>
          </p:cNvCxnSpPr>
          <p:nvPr/>
        </p:nvCxnSpPr>
        <p:spPr>
          <a:xfrm flipH="1">
            <a:off x="1939158" y="5100204"/>
            <a:ext cx="416677" cy="57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C56AD5-9E8D-FA4F-BBED-A04DD69D1E23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2743783" y="5100204"/>
            <a:ext cx="425086" cy="57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07760B1-DF39-9340-B7FD-E083852C3CBB}"/>
              </a:ext>
            </a:extLst>
          </p:cNvPr>
          <p:cNvSpPr/>
          <p:nvPr/>
        </p:nvSpPr>
        <p:spPr>
          <a:xfrm>
            <a:off x="1477747" y="5614627"/>
            <a:ext cx="548640" cy="5486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A38E36-FB76-7A49-A994-113D577242F5}"/>
              </a:ext>
            </a:extLst>
          </p:cNvPr>
          <p:cNvSpPr/>
          <p:nvPr/>
        </p:nvSpPr>
        <p:spPr>
          <a:xfrm>
            <a:off x="3107910" y="5582571"/>
            <a:ext cx="548640" cy="54864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4FBA32-41F7-4547-84FB-3F1F4F02ACCF}"/>
              </a:ext>
            </a:extLst>
          </p:cNvPr>
          <p:cNvSpPr txBox="1"/>
          <p:nvPr/>
        </p:nvSpPr>
        <p:spPr>
          <a:xfrm>
            <a:off x="2900855" y="5180550"/>
            <a:ext cx="755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X1=1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D0C62E-D2A7-D34F-AB3C-1BEDDABE3943}"/>
              </a:ext>
            </a:extLst>
          </p:cNvPr>
          <p:cNvSpPr txBox="1"/>
          <p:nvPr/>
        </p:nvSpPr>
        <p:spPr>
          <a:xfrm>
            <a:off x="1752067" y="5176559"/>
            <a:ext cx="755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X1=0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7F71FF-7AD5-9840-99DC-F8B13FDECC0F}"/>
              </a:ext>
            </a:extLst>
          </p:cNvPr>
          <p:cNvSpPr txBox="1"/>
          <p:nvPr/>
        </p:nvSpPr>
        <p:spPr>
          <a:xfrm>
            <a:off x="3196945" y="5733780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Y=c1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D371EF-E40F-0D48-A914-E0FA400F405F}"/>
              </a:ext>
            </a:extLst>
          </p:cNvPr>
          <p:cNvSpPr txBox="1"/>
          <p:nvPr/>
        </p:nvSpPr>
        <p:spPr>
          <a:xfrm>
            <a:off x="1536303" y="5795528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Y=c2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4CD5D5-3F8B-D547-A6BE-519A5BCD54D7}"/>
              </a:ext>
            </a:extLst>
          </p:cNvPr>
          <p:cNvSpPr/>
          <p:nvPr/>
        </p:nvSpPr>
        <p:spPr>
          <a:xfrm>
            <a:off x="567557" y="3396448"/>
            <a:ext cx="4435366" cy="282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639811-E16F-934E-A0D0-5B1EFEA336EF}"/>
                  </a:ext>
                </a:extLst>
              </p:cNvPr>
              <p:cNvSpPr txBox="1"/>
              <p:nvPr/>
            </p:nvSpPr>
            <p:spPr>
              <a:xfrm>
                <a:off x="7782910" y="3678621"/>
                <a:ext cx="1809663" cy="567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639811-E16F-934E-A0D0-5B1EFEA3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910" y="3678621"/>
                <a:ext cx="1809663" cy="567271"/>
              </a:xfrm>
              <a:prstGeom prst="rect">
                <a:avLst/>
              </a:prstGeom>
              <a:blipFill>
                <a:blip r:embed="rId3"/>
                <a:stretch>
                  <a:fillRect l="-1399" t="-4444" r="-419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741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CFF3-40C4-C446-8DA4-58E324B4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06"/>
            <a:ext cx="10515600" cy="73846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Adaptive Boosting: AdaBoost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0F2C17-F86B-AE4F-98D2-2950DFED54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139398"/>
              </p:ext>
            </p:extLst>
          </p:nvPr>
        </p:nvGraphicFramePr>
        <p:xfrm>
          <a:off x="505099" y="777767"/>
          <a:ext cx="4571395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4279">
                  <a:extLst>
                    <a:ext uri="{9D8B030D-6E8A-4147-A177-3AD203B41FA5}">
                      <a16:colId xmlns:a16="http://schemas.microsoft.com/office/drawing/2014/main" val="1967165601"/>
                    </a:ext>
                  </a:extLst>
                </a:gridCol>
                <a:gridCol w="914279">
                  <a:extLst>
                    <a:ext uri="{9D8B030D-6E8A-4147-A177-3AD203B41FA5}">
                      <a16:colId xmlns:a16="http://schemas.microsoft.com/office/drawing/2014/main" val="4141266375"/>
                    </a:ext>
                  </a:extLst>
                </a:gridCol>
                <a:gridCol w="914279">
                  <a:extLst>
                    <a:ext uri="{9D8B030D-6E8A-4147-A177-3AD203B41FA5}">
                      <a16:colId xmlns:a16="http://schemas.microsoft.com/office/drawing/2014/main" val="2835630715"/>
                    </a:ext>
                  </a:extLst>
                </a:gridCol>
                <a:gridCol w="914279">
                  <a:extLst>
                    <a:ext uri="{9D8B030D-6E8A-4147-A177-3AD203B41FA5}">
                      <a16:colId xmlns:a16="http://schemas.microsoft.com/office/drawing/2014/main" val="4086498146"/>
                    </a:ext>
                  </a:extLst>
                </a:gridCol>
                <a:gridCol w="914279">
                  <a:extLst>
                    <a:ext uri="{9D8B030D-6E8A-4147-A177-3AD203B41FA5}">
                      <a16:colId xmlns:a16="http://schemas.microsoft.com/office/drawing/2014/main" val="3406239147"/>
                    </a:ext>
                  </a:extLst>
                </a:gridCol>
              </a:tblGrid>
              <a:tr h="329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w_new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164836"/>
                  </a:ext>
                </a:extLst>
              </a:tr>
              <a:tr h="329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350286"/>
                  </a:ext>
                </a:extLst>
              </a:tr>
              <a:tr h="329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141810"/>
                  </a:ext>
                </a:extLst>
              </a:tr>
              <a:tr h="329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62085"/>
                  </a:ext>
                </a:extLst>
              </a:tr>
              <a:tr h="329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229964"/>
                  </a:ext>
                </a:extLst>
              </a:tr>
              <a:tr h="329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86771"/>
                  </a:ext>
                </a:extLst>
              </a:tr>
              <a:tr h="329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769307"/>
                  </a:ext>
                </a:extLst>
              </a:tr>
              <a:tr h="329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423937"/>
                  </a:ext>
                </a:extLst>
              </a:tr>
              <a:tr h="329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40707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ECA39-2BCB-714F-A784-89CBBBDCA8D0}"/>
                  </a:ext>
                </a:extLst>
              </p:cNvPr>
              <p:cNvSpPr txBox="1"/>
              <p:nvPr/>
            </p:nvSpPr>
            <p:spPr>
              <a:xfrm>
                <a:off x="6127531" y="515012"/>
                <a:ext cx="5612524" cy="7048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Create a meta-model using </a:t>
                </a:r>
                <a:r>
                  <a:rPr lang="en-US" dirty="0" err="1"/>
                  <a:t>Adaboost</a:t>
                </a:r>
                <a:r>
                  <a:rPr lang="en-US" dirty="0"/>
                  <a:t> in conjunction with decision tree stumps to fit this classification problem.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Step 0: </a:t>
                </a:r>
                <a:r>
                  <a:rPr lang="en-US"/>
                  <a:t>Assign equal weights</a:t>
                </a:r>
                <a:r>
                  <a:rPr lang="en-US" dirty="0"/>
                  <a:t>, w, to the data.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Step 1: Train “next” model (stump) on the data.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Step 2: Total error for model </a:t>
                </a:r>
                <a:r>
                  <a:rPr lang="en-US" dirty="0" err="1"/>
                  <a:t>i</a:t>
                </a:r>
                <a:r>
                  <a:rPr lang="en-US" dirty="0"/>
                  <a:t>= Sum of weights of incorrect samples. </a:t>
                </a:r>
                <a:r>
                  <a:rPr lang="en-US" dirty="0" err="1"/>
                  <a:t>ei</a:t>
                </a:r>
                <a:r>
                  <a:rPr lang="en-US" dirty="0"/>
                  <a:t>=0.125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Step 3: Calculate weight associated with model </a:t>
                </a:r>
                <a:r>
                  <a:rPr lang="en-US" dirty="0" err="1"/>
                  <a:t>i</a:t>
                </a:r>
                <a:r>
                  <a:rPr lang="en-US" dirty="0"/>
                  <a:t>:</a:t>
                </a:r>
              </a:p>
              <a:p>
                <a:br>
                  <a:rPr lang="en-US" dirty="0"/>
                </a:br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=0.97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Step 4: Adjust weights for the samples, based on the errors made by model </a:t>
                </a:r>
                <a:r>
                  <a:rPr lang="en-US" dirty="0" err="1"/>
                  <a:t>i</a:t>
                </a:r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i="1" dirty="0"/>
                  <a:t>Increase</a:t>
                </a:r>
                <a:r>
                  <a:rPr lang="en-US" dirty="0"/>
                  <a:t> weights of </a:t>
                </a:r>
                <a:r>
                  <a:rPr lang="en-US" i="1" dirty="0"/>
                  <a:t>incorrectly</a:t>
                </a:r>
                <a:r>
                  <a:rPr lang="en-US" dirty="0"/>
                  <a:t> classified samples, </a:t>
                </a:r>
                <a:r>
                  <a:rPr lang="en-US" i="1" dirty="0"/>
                  <a:t>decrease</a:t>
                </a:r>
                <a:r>
                  <a:rPr lang="en-US" dirty="0"/>
                  <a:t> weights of </a:t>
                </a:r>
                <a:r>
                  <a:rPr lang="en-US" i="1" dirty="0"/>
                  <a:t>correctly</a:t>
                </a:r>
                <a:r>
                  <a:rPr lang="en-US" dirty="0"/>
                  <a:t> classified samples.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𝑖𝑛𝑐𝑜𝑟𝑟𝑒𝑐𝑡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br>
                  <a:rPr lang="en-US" b="0" dirty="0"/>
                </a:br>
                <a:r>
                  <a:rPr lang="en-US" b="0" dirty="0"/>
                  <a:t>Step 5: Normalize weights and </a:t>
                </a:r>
                <a:r>
                  <a:rPr lang="en-US" b="0" dirty="0" err="1"/>
                  <a:t>goto</a:t>
                </a:r>
                <a:r>
                  <a:rPr lang="en-US" b="0" dirty="0"/>
                  <a:t> step 1.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ECA39-2BCB-714F-A784-89CBBBDCA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531" y="515012"/>
                <a:ext cx="5612524" cy="7048596"/>
              </a:xfrm>
              <a:prstGeom prst="rect">
                <a:avLst/>
              </a:prstGeom>
              <a:blipFill>
                <a:blip r:embed="rId2"/>
                <a:stretch>
                  <a:fillRect l="-677" t="-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DF4FBE7B-E449-164F-B71F-BBE08A89B870}"/>
              </a:ext>
            </a:extLst>
          </p:cNvPr>
          <p:cNvSpPr/>
          <p:nvPr/>
        </p:nvSpPr>
        <p:spPr>
          <a:xfrm>
            <a:off x="2275489" y="4631910"/>
            <a:ext cx="548640" cy="54864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71A58-8934-8848-81E1-F436F940756B}"/>
              </a:ext>
            </a:extLst>
          </p:cNvPr>
          <p:cNvSpPr txBox="1"/>
          <p:nvPr/>
        </p:nvSpPr>
        <p:spPr>
          <a:xfrm>
            <a:off x="2355944" y="472156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B3AD71-F4E3-3249-B483-C58FFFD18C64}"/>
              </a:ext>
            </a:extLst>
          </p:cNvPr>
          <p:cNvCxnSpPr>
            <a:stCxn id="6" idx="3"/>
          </p:cNvCxnSpPr>
          <p:nvPr/>
        </p:nvCxnSpPr>
        <p:spPr>
          <a:xfrm flipH="1">
            <a:off x="1939158" y="5100204"/>
            <a:ext cx="416677" cy="57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C56AD5-9E8D-FA4F-BBED-A04DD69D1E23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2743783" y="5100204"/>
            <a:ext cx="425086" cy="57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07760B1-DF39-9340-B7FD-E083852C3CBB}"/>
              </a:ext>
            </a:extLst>
          </p:cNvPr>
          <p:cNvSpPr/>
          <p:nvPr/>
        </p:nvSpPr>
        <p:spPr>
          <a:xfrm>
            <a:off x="1477747" y="5614627"/>
            <a:ext cx="548640" cy="5486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A38E36-FB76-7A49-A994-113D577242F5}"/>
              </a:ext>
            </a:extLst>
          </p:cNvPr>
          <p:cNvSpPr/>
          <p:nvPr/>
        </p:nvSpPr>
        <p:spPr>
          <a:xfrm>
            <a:off x="3107910" y="5582571"/>
            <a:ext cx="548640" cy="54864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4FBA32-41F7-4547-84FB-3F1F4F02ACCF}"/>
              </a:ext>
            </a:extLst>
          </p:cNvPr>
          <p:cNvSpPr txBox="1"/>
          <p:nvPr/>
        </p:nvSpPr>
        <p:spPr>
          <a:xfrm>
            <a:off x="2900855" y="5180550"/>
            <a:ext cx="755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X1=1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D0C62E-D2A7-D34F-AB3C-1BEDDABE3943}"/>
              </a:ext>
            </a:extLst>
          </p:cNvPr>
          <p:cNvSpPr txBox="1"/>
          <p:nvPr/>
        </p:nvSpPr>
        <p:spPr>
          <a:xfrm>
            <a:off x="1752067" y="5176559"/>
            <a:ext cx="755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X1=0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7F71FF-7AD5-9840-99DC-F8B13FDECC0F}"/>
              </a:ext>
            </a:extLst>
          </p:cNvPr>
          <p:cNvSpPr txBox="1"/>
          <p:nvPr/>
        </p:nvSpPr>
        <p:spPr>
          <a:xfrm>
            <a:off x="3196945" y="5733780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Y=c1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D371EF-E40F-0D48-A914-E0FA400F405F}"/>
              </a:ext>
            </a:extLst>
          </p:cNvPr>
          <p:cNvSpPr txBox="1"/>
          <p:nvPr/>
        </p:nvSpPr>
        <p:spPr>
          <a:xfrm>
            <a:off x="1536303" y="5795528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Y=c2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4CD5D5-3F8B-D547-A6BE-519A5BCD54D7}"/>
              </a:ext>
            </a:extLst>
          </p:cNvPr>
          <p:cNvSpPr/>
          <p:nvPr/>
        </p:nvSpPr>
        <p:spPr>
          <a:xfrm>
            <a:off x="567557" y="3396448"/>
            <a:ext cx="4435366" cy="282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639811-E16F-934E-A0D0-5B1EFEA336EF}"/>
                  </a:ext>
                </a:extLst>
              </p:cNvPr>
              <p:cNvSpPr txBox="1"/>
              <p:nvPr/>
            </p:nvSpPr>
            <p:spPr>
              <a:xfrm>
                <a:off x="7782910" y="3510455"/>
                <a:ext cx="1809663" cy="567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639811-E16F-934E-A0D0-5B1EFEA3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910" y="3510455"/>
                <a:ext cx="1809663" cy="567271"/>
              </a:xfrm>
              <a:prstGeom prst="rect">
                <a:avLst/>
              </a:prstGeom>
              <a:blipFill>
                <a:blip r:embed="rId3"/>
                <a:stretch>
                  <a:fillRect l="-1399" t="-4444" r="-419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58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CFF3-40C4-C446-8DA4-58E324B4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06"/>
            <a:ext cx="10515600" cy="73846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Ensemble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7E6AE-D22D-0648-908E-0FF247739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1848"/>
            <a:ext cx="12192000" cy="5315115"/>
          </a:xfrm>
        </p:spPr>
        <p:txBody>
          <a:bodyPr/>
          <a:lstStyle/>
          <a:p>
            <a:r>
              <a:rPr lang="en-US" dirty="0"/>
              <a:t>Ensemble models are </a:t>
            </a:r>
            <a:r>
              <a:rPr lang="en-US" i="1" dirty="0"/>
              <a:t>composite</a:t>
            </a:r>
            <a:r>
              <a:rPr lang="en-US" dirty="0"/>
              <a:t> models (aka meta-models) that combine individual models with flaws in a group to create a strong(</a:t>
            </a:r>
            <a:r>
              <a:rPr lang="en-US" dirty="0" err="1"/>
              <a:t>er</a:t>
            </a:r>
            <a:r>
              <a:rPr lang="en-US" dirty="0"/>
              <a:t>) final model.</a:t>
            </a:r>
            <a:br>
              <a:rPr lang="en-US" dirty="0"/>
            </a:br>
            <a:endParaRPr lang="en-US" dirty="0"/>
          </a:p>
          <a:p>
            <a:r>
              <a:rPr lang="en-US" dirty="0"/>
              <a:t>Ensemble learning/Ensemble Methods/Ensemble Models</a:t>
            </a:r>
          </a:p>
        </p:txBody>
      </p:sp>
    </p:spTree>
    <p:extLst>
      <p:ext uri="{BB962C8B-B14F-4D97-AF65-F5344CB8AC3E}">
        <p14:creationId xmlns:p14="http://schemas.microsoft.com/office/powerpoint/2010/main" val="397188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CFF3-40C4-C446-8DA4-58E324B4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06"/>
            <a:ext cx="10515600" cy="73846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Ensemble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7E6AE-D22D-0648-908E-0FF247739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1848"/>
            <a:ext cx="12192000" cy="5315115"/>
          </a:xfrm>
        </p:spPr>
        <p:txBody>
          <a:bodyPr/>
          <a:lstStyle/>
          <a:p>
            <a:r>
              <a:rPr lang="en-US" dirty="0"/>
              <a:t>Ensemble models are </a:t>
            </a:r>
            <a:r>
              <a:rPr lang="en-US" i="1" dirty="0"/>
              <a:t>composite</a:t>
            </a:r>
            <a:r>
              <a:rPr lang="en-US" dirty="0"/>
              <a:t> models that </a:t>
            </a:r>
            <a:r>
              <a:rPr lang="en-US" b="1" dirty="0"/>
              <a:t>combine</a:t>
            </a:r>
            <a:r>
              <a:rPr lang="en-US" dirty="0"/>
              <a:t> individual models with flaws in a group to create a strong(</a:t>
            </a:r>
            <a:r>
              <a:rPr lang="en-US" dirty="0" err="1"/>
              <a:t>er</a:t>
            </a:r>
            <a:r>
              <a:rPr lang="en-US" dirty="0"/>
              <a:t>) final model.</a:t>
            </a:r>
          </a:p>
          <a:p>
            <a:endParaRPr lang="en-US" dirty="0"/>
          </a:p>
          <a:p>
            <a:r>
              <a:rPr lang="en-US" dirty="0"/>
              <a:t>There are different approaches to combining individual models ➢ different flavors of </a:t>
            </a:r>
            <a:r>
              <a:rPr lang="en-US" dirty="0" err="1"/>
              <a:t>ensembling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/>
              <a:t>Based on the characteristics of the individual models and the desired characteristics of the meta-model.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8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CFF3-40C4-C446-8DA4-58E324B4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06"/>
            <a:ext cx="10515600" cy="73846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Ensemble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7E6AE-D22D-0648-908E-0FF247739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1848"/>
            <a:ext cx="12192000" cy="5315115"/>
          </a:xfrm>
        </p:spPr>
        <p:txBody>
          <a:bodyPr/>
          <a:lstStyle/>
          <a:p>
            <a:r>
              <a:rPr lang="en-US" b="1" dirty="0"/>
              <a:t>Bagging</a:t>
            </a:r>
            <a:r>
              <a:rPr lang="en-US" dirty="0"/>
              <a:t>: Individual models have low bias, but high variance (</a:t>
            </a:r>
            <a:r>
              <a:rPr lang="en-US" dirty="0" err="1"/>
              <a:t>ie</a:t>
            </a:r>
            <a:r>
              <a:rPr lang="en-US" dirty="0"/>
              <a:t>, overfitted). We create an </a:t>
            </a:r>
            <a:r>
              <a:rPr lang="en-US" i="1" dirty="0"/>
              <a:t>equal</a:t>
            </a:r>
            <a:r>
              <a:rPr lang="en-US" dirty="0"/>
              <a:t> voting group by bootstrapping our dataset. </a:t>
            </a:r>
            <a:r>
              <a:rPr lang="en-US" dirty="0" err="1"/>
              <a:t>Eg</a:t>
            </a:r>
            <a:r>
              <a:rPr lang="en-US" dirty="0"/>
              <a:t> Random Forests.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Boosting</a:t>
            </a:r>
            <a:r>
              <a:rPr lang="en-US" dirty="0"/>
              <a:t>: Individual models have high bias, but low variance (</a:t>
            </a:r>
            <a:r>
              <a:rPr lang="en-US" dirty="0" err="1"/>
              <a:t>ie</a:t>
            </a:r>
            <a:r>
              <a:rPr lang="en-US" dirty="0"/>
              <a:t>, underfitted). We create a sequence of </a:t>
            </a:r>
            <a:r>
              <a:rPr lang="en-US" i="1" dirty="0"/>
              <a:t>weighed</a:t>
            </a:r>
            <a:r>
              <a:rPr lang="en-US" dirty="0"/>
              <a:t> individual models.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Stacking</a:t>
            </a:r>
            <a:r>
              <a:rPr lang="en-US" dirty="0"/>
              <a:t>: Individual models are well fitted, and may be of different types. We use another model to determine how to determine the contribution of each model.</a:t>
            </a:r>
          </a:p>
        </p:txBody>
      </p:sp>
    </p:spTree>
    <p:extLst>
      <p:ext uri="{BB962C8B-B14F-4D97-AF65-F5344CB8AC3E}">
        <p14:creationId xmlns:p14="http://schemas.microsoft.com/office/powerpoint/2010/main" val="237548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CFF3-40C4-C446-8DA4-58E324B4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06"/>
            <a:ext cx="10515600" cy="73846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Bagging Versus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7E6AE-D22D-0648-908E-0FF247739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1848"/>
            <a:ext cx="12192000" cy="5315115"/>
          </a:xfrm>
        </p:spPr>
        <p:txBody>
          <a:bodyPr/>
          <a:lstStyle/>
          <a:p>
            <a:r>
              <a:rPr lang="en-US" dirty="0"/>
              <a:t>Imagine that you are participating in the annual Nathan’s Famous Hot Dog Eating Contest. Your team has to eat 30 hot dogs in 5 minutes. How do you go about getting a team together?</a:t>
            </a:r>
          </a:p>
        </p:txBody>
      </p:sp>
    </p:spTree>
    <p:extLst>
      <p:ext uri="{BB962C8B-B14F-4D97-AF65-F5344CB8AC3E}">
        <p14:creationId xmlns:p14="http://schemas.microsoft.com/office/powerpoint/2010/main" val="265049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CFF3-40C4-C446-8DA4-58E324B4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06"/>
            <a:ext cx="10515600" cy="73846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Bagging Versus Boosting: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7E6AE-D22D-0648-908E-0FF247739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8274"/>
            <a:ext cx="12192000" cy="2175133"/>
          </a:xfrm>
        </p:spPr>
        <p:txBody>
          <a:bodyPr/>
          <a:lstStyle/>
          <a:p>
            <a:r>
              <a:rPr lang="en-US" dirty="0"/>
              <a:t>Bagging (think random forests) relies on individual models having low bias and high variance. So, the decision trees are (usually) as deep as need be.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Boosting relies on individual models having high bias and low variance. So, the decision trees are just </a:t>
            </a:r>
            <a:r>
              <a:rPr lang="en-US" i="1" dirty="0"/>
              <a:t>stumps</a:t>
            </a:r>
            <a:r>
              <a:rPr lang="en-US" dirty="0"/>
              <a:t>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8FD3DC-F2D8-B046-8217-E310BB385D92}"/>
              </a:ext>
            </a:extLst>
          </p:cNvPr>
          <p:cNvSpPr/>
          <p:nvPr/>
        </p:nvSpPr>
        <p:spPr>
          <a:xfrm>
            <a:off x="2270234" y="3161512"/>
            <a:ext cx="548640" cy="54864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BE377-E748-B742-92A2-86F7CD2352AF}"/>
              </a:ext>
            </a:extLst>
          </p:cNvPr>
          <p:cNvSpPr txBox="1"/>
          <p:nvPr/>
        </p:nvSpPr>
        <p:spPr>
          <a:xfrm>
            <a:off x="2413749" y="325116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0D36E8-302D-0F4A-BFBA-2C9E74A97381}"/>
              </a:ext>
            </a:extLst>
          </p:cNvPr>
          <p:cNvCxnSpPr>
            <a:stCxn id="4" idx="3"/>
          </p:cNvCxnSpPr>
          <p:nvPr/>
        </p:nvCxnSpPr>
        <p:spPr>
          <a:xfrm flipH="1">
            <a:off x="1933903" y="3629806"/>
            <a:ext cx="416677" cy="57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5B3040-1FDD-2043-A3C9-8C9596E6654B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2738528" y="3629806"/>
            <a:ext cx="425086" cy="57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5E94FE8-2FD2-7B46-96DA-322816BF5916}"/>
              </a:ext>
            </a:extLst>
          </p:cNvPr>
          <p:cNvSpPr/>
          <p:nvPr/>
        </p:nvSpPr>
        <p:spPr>
          <a:xfrm>
            <a:off x="1472492" y="4144229"/>
            <a:ext cx="548640" cy="5486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D96503-809E-7541-9E0A-ECDEDBA9FEEB}"/>
              </a:ext>
            </a:extLst>
          </p:cNvPr>
          <p:cNvSpPr/>
          <p:nvPr/>
        </p:nvSpPr>
        <p:spPr>
          <a:xfrm>
            <a:off x="3102655" y="4112173"/>
            <a:ext cx="548640" cy="54864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31018A-9C86-1943-87E9-BE56EDBA438A}"/>
              </a:ext>
            </a:extLst>
          </p:cNvPr>
          <p:cNvCxnSpPr/>
          <p:nvPr/>
        </p:nvCxnSpPr>
        <p:spPr>
          <a:xfrm flipH="1">
            <a:off x="1188122" y="4660813"/>
            <a:ext cx="416677" cy="57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7DE3705-951C-3440-B1CD-2BE59098F0BE}"/>
              </a:ext>
            </a:extLst>
          </p:cNvPr>
          <p:cNvSpPr/>
          <p:nvPr/>
        </p:nvSpPr>
        <p:spPr>
          <a:xfrm>
            <a:off x="726711" y="5175236"/>
            <a:ext cx="548640" cy="5486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8A1713-8BA3-364A-B828-259253F7BD84}"/>
              </a:ext>
            </a:extLst>
          </p:cNvPr>
          <p:cNvCxnSpPr>
            <a:cxnSpLocks/>
          </p:cNvCxnSpPr>
          <p:nvPr/>
        </p:nvCxnSpPr>
        <p:spPr>
          <a:xfrm>
            <a:off x="1968926" y="4671849"/>
            <a:ext cx="399361" cy="48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F205902-11DD-094A-B566-9866DB0CDEAB}"/>
              </a:ext>
            </a:extLst>
          </p:cNvPr>
          <p:cNvSpPr/>
          <p:nvPr/>
        </p:nvSpPr>
        <p:spPr>
          <a:xfrm>
            <a:off x="2189153" y="5141619"/>
            <a:ext cx="548640" cy="54864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9A7CEF-1CC0-2C4E-9A42-7C7F8329C9CD}"/>
              </a:ext>
            </a:extLst>
          </p:cNvPr>
          <p:cNvCxnSpPr/>
          <p:nvPr/>
        </p:nvCxnSpPr>
        <p:spPr>
          <a:xfrm flipH="1">
            <a:off x="461847" y="5723876"/>
            <a:ext cx="416677" cy="57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65A054D-2437-144C-8737-A6006129E500}"/>
              </a:ext>
            </a:extLst>
          </p:cNvPr>
          <p:cNvSpPr/>
          <p:nvPr/>
        </p:nvSpPr>
        <p:spPr>
          <a:xfrm>
            <a:off x="436" y="6238299"/>
            <a:ext cx="548640" cy="5486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16B371-B90F-4941-81F4-460CCFCBAE64}"/>
              </a:ext>
            </a:extLst>
          </p:cNvPr>
          <p:cNvSpPr/>
          <p:nvPr/>
        </p:nvSpPr>
        <p:spPr>
          <a:xfrm>
            <a:off x="8655268" y="2887192"/>
            <a:ext cx="548640" cy="54864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634B22-3BA9-B447-8886-86DB6173041B}"/>
              </a:ext>
            </a:extLst>
          </p:cNvPr>
          <p:cNvSpPr txBox="1"/>
          <p:nvPr/>
        </p:nvSpPr>
        <p:spPr>
          <a:xfrm>
            <a:off x="8798783" y="297684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4C109E-CC74-9D41-99EA-6245449E9117}"/>
              </a:ext>
            </a:extLst>
          </p:cNvPr>
          <p:cNvCxnSpPr>
            <a:stCxn id="19" idx="3"/>
          </p:cNvCxnSpPr>
          <p:nvPr/>
        </p:nvCxnSpPr>
        <p:spPr>
          <a:xfrm flipH="1">
            <a:off x="8318937" y="3355486"/>
            <a:ext cx="416677" cy="57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3F6BD37-2375-304C-9E34-500B50C7C0D5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9123562" y="3355486"/>
            <a:ext cx="425086" cy="57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7DB27338-3ACC-1D48-A089-8CD98A0EBC65}"/>
              </a:ext>
            </a:extLst>
          </p:cNvPr>
          <p:cNvSpPr/>
          <p:nvPr/>
        </p:nvSpPr>
        <p:spPr>
          <a:xfrm>
            <a:off x="7857526" y="3869909"/>
            <a:ext cx="548640" cy="5486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16EC64-7D0C-F441-A343-D7888E6B1738}"/>
              </a:ext>
            </a:extLst>
          </p:cNvPr>
          <p:cNvSpPr/>
          <p:nvPr/>
        </p:nvSpPr>
        <p:spPr>
          <a:xfrm>
            <a:off x="9487689" y="3837853"/>
            <a:ext cx="548640" cy="54864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F7E755-D019-CD42-B600-7704ED9DC19F}"/>
              </a:ext>
            </a:extLst>
          </p:cNvPr>
          <p:cNvCxnSpPr>
            <a:cxnSpLocks/>
          </p:cNvCxnSpPr>
          <p:nvPr/>
        </p:nvCxnSpPr>
        <p:spPr>
          <a:xfrm>
            <a:off x="1201670" y="5690259"/>
            <a:ext cx="425086" cy="57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A6667A4-38EC-D843-8B94-3CF5DA8AF759}"/>
              </a:ext>
            </a:extLst>
          </p:cNvPr>
          <p:cNvSpPr/>
          <p:nvPr/>
        </p:nvSpPr>
        <p:spPr>
          <a:xfrm>
            <a:off x="1565797" y="6172626"/>
            <a:ext cx="548640" cy="54864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F97B5A-DC31-EB42-A802-0A8B522C7A3E}"/>
              </a:ext>
            </a:extLst>
          </p:cNvPr>
          <p:cNvCxnSpPr>
            <a:cxnSpLocks/>
          </p:cNvCxnSpPr>
          <p:nvPr/>
        </p:nvCxnSpPr>
        <p:spPr>
          <a:xfrm>
            <a:off x="3563032" y="4582511"/>
            <a:ext cx="399361" cy="48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EF885A8-3163-2045-A475-C55D0D3CAB13}"/>
              </a:ext>
            </a:extLst>
          </p:cNvPr>
          <p:cNvSpPr/>
          <p:nvPr/>
        </p:nvSpPr>
        <p:spPr>
          <a:xfrm>
            <a:off x="3783259" y="5052281"/>
            <a:ext cx="548640" cy="54864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6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CFF3-40C4-C446-8DA4-58E324B4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06"/>
            <a:ext cx="10515600" cy="73846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Bagging Versus Boosting: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7E6AE-D22D-0648-908E-0FF247739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1848"/>
            <a:ext cx="12192000" cy="2165131"/>
          </a:xfrm>
        </p:spPr>
        <p:txBody>
          <a:bodyPr/>
          <a:lstStyle/>
          <a:p>
            <a:r>
              <a:rPr lang="en-US" dirty="0"/>
              <a:t>In Bagging approaches, all individual models have an equal vote in the final decision.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Boosting approaches, different trees have different weights associated with their contributions…based on their accuracy.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E19FD12-D1AC-F249-8A7B-A7CF31AC730F}"/>
              </a:ext>
            </a:extLst>
          </p:cNvPr>
          <p:cNvSpPr/>
          <p:nvPr/>
        </p:nvSpPr>
        <p:spPr>
          <a:xfrm>
            <a:off x="8655268" y="3213013"/>
            <a:ext cx="548640" cy="54864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EEA612-CF8C-CB4E-91C1-A04BFEB862FE}"/>
              </a:ext>
            </a:extLst>
          </p:cNvPr>
          <p:cNvCxnSpPr>
            <a:stCxn id="4" idx="3"/>
          </p:cNvCxnSpPr>
          <p:nvPr/>
        </p:nvCxnSpPr>
        <p:spPr>
          <a:xfrm flipH="1">
            <a:off x="8318937" y="3681307"/>
            <a:ext cx="416677" cy="57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8EE884-69F7-204E-8254-179B532FB1FF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9123562" y="3681307"/>
            <a:ext cx="425086" cy="57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0257734-B475-2D4E-A56B-AC2F5C9CBB54}"/>
              </a:ext>
            </a:extLst>
          </p:cNvPr>
          <p:cNvSpPr/>
          <p:nvPr/>
        </p:nvSpPr>
        <p:spPr>
          <a:xfrm>
            <a:off x="7857526" y="4195730"/>
            <a:ext cx="548640" cy="5486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F502F7-A7AD-684A-905F-D0B73A57B6B6}"/>
              </a:ext>
            </a:extLst>
          </p:cNvPr>
          <p:cNvSpPr/>
          <p:nvPr/>
        </p:nvSpPr>
        <p:spPr>
          <a:xfrm>
            <a:off x="9487689" y="4163674"/>
            <a:ext cx="548640" cy="54864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54DCB5-94FA-5542-8BDA-F03917AB977E}"/>
              </a:ext>
            </a:extLst>
          </p:cNvPr>
          <p:cNvSpPr/>
          <p:nvPr/>
        </p:nvSpPr>
        <p:spPr>
          <a:xfrm>
            <a:off x="5205000" y="3153629"/>
            <a:ext cx="182880" cy="18288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6B0C77-9737-E64A-A46A-AFA5200CC06F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5031650" y="3309727"/>
            <a:ext cx="200132" cy="36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F916F3-DCC3-5148-85BA-32C8854C5E26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5361098" y="3309727"/>
            <a:ext cx="198902" cy="36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CA891D1-9618-3247-B6F5-890310539433}"/>
              </a:ext>
            </a:extLst>
          </p:cNvPr>
          <p:cNvSpPr/>
          <p:nvPr/>
        </p:nvSpPr>
        <p:spPr>
          <a:xfrm>
            <a:off x="4900432" y="3645217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48BCDC-9A58-B945-94B1-01EC57DD29C3}"/>
              </a:ext>
            </a:extLst>
          </p:cNvPr>
          <p:cNvSpPr/>
          <p:nvPr/>
        </p:nvSpPr>
        <p:spPr>
          <a:xfrm>
            <a:off x="5523780" y="3645217"/>
            <a:ext cx="182880" cy="18288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CDCF1F-F3EF-714E-B236-74453A478EA3}"/>
              </a:ext>
            </a:extLst>
          </p:cNvPr>
          <p:cNvSpPr/>
          <p:nvPr/>
        </p:nvSpPr>
        <p:spPr>
          <a:xfrm>
            <a:off x="5489090" y="4465483"/>
            <a:ext cx="365760" cy="36576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07ADEB-24B9-3548-8994-2B8DD5573113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5231782" y="4777679"/>
            <a:ext cx="310872" cy="488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DDBE0C-D429-7640-B291-79345AF9E5EA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5801286" y="4777679"/>
            <a:ext cx="310872" cy="488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3451E4D-60C9-894E-BABA-E35D030EE401}"/>
              </a:ext>
            </a:extLst>
          </p:cNvPr>
          <p:cNvSpPr/>
          <p:nvPr/>
        </p:nvSpPr>
        <p:spPr>
          <a:xfrm>
            <a:off x="4930680" y="5236762"/>
            <a:ext cx="365760" cy="36576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2F3C1D3-5EC2-6645-8B4A-34F98B158960}"/>
              </a:ext>
            </a:extLst>
          </p:cNvPr>
          <p:cNvSpPr/>
          <p:nvPr/>
        </p:nvSpPr>
        <p:spPr>
          <a:xfrm>
            <a:off x="6090283" y="5213037"/>
            <a:ext cx="365760" cy="36576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234817-7193-A441-87A7-E475DDCB631E}"/>
              </a:ext>
            </a:extLst>
          </p:cNvPr>
          <p:cNvSpPr/>
          <p:nvPr/>
        </p:nvSpPr>
        <p:spPr>
          <a:xfrm>
            <a:off x="8828618" y="4929367"/>
            <a:ext cx="91440" cy="9144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8AF7696-B0AB-B44B-842F-85BFE7828DCD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8692931" y="5007416"/>
            <a:ext cx="149078" cy="20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718B35-6577-2E4B-8937-26CD6EBAE412}"/>
              </a:ext>
            </a:extLst>
          </p:cNvPr>
          <p:cNvCxnSpPr>
            <a:cxnSpLocks/>
            <a:stCxn id="26" idx="5"/>
          </p:cNvCxnSpPr>
          <p:nvPr/>
        </p:nvCxnSpPr>
        <p:spPr>
          <a:xfrm>
            <a:off x="8906667" y="5007416"/>
            <a:ext cx="130149" cy="20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5571739-F4D5-824A-9DA8-A3AE41E65E1E}"/>
              </a:ext>
            </a:extLst>
          </p:cNvPr>
          <p:cNvSpPr/>
          <p:nvPr/>
        </p:nvSpPr>
        <p:spPr>
          <a:xfrm>
            <a:off x="8618911" y="5199646"/>
            <a:ext cx="91440" cy="914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770CCD8-0171-3541-84F3-0D60121AABED}"/>
              </a:ext>
            </a:extLst>
          </p:cNvPr>
          <p:cNvSpPr/>
          <p:nvPr/>
        </p:nvSpPr>
        <p:spPr>
          <a:xfrm>
            <a:off x="9032122" y="5175161"/>
            <a:ext cx="91440" cy="9144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1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CFF3-40C4-C446-8DA4-58E324B4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06"/>
            <a:ext cx="10515600" cy="73846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Bagging Versus Boosting: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7E6AE-D22D-0648-908E-0FF247739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1848"/>
            <a:ext cx="12192000" cy="2165131"/>
          </a:xfrm>
        </p:spPr>
        <p:txBody>
          <a:bodyPr/>
          <a:lstStyle/>
          <a:p>
            <a:r>
              <a:rPr lang="en-US" dirty="0"/>
              <a:t>In Bagging approaches, all individual models are trained independently.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Boosting approaches, the models are trained in sequence…one after the other. The errors of prior models affect the subsequent models’ training.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E19FD12-D1AC-F249-8A7B-A7CF31AC730F}"/>
              </a:ext>
            </a:extLst>
          </p:cNvPr>
          <p:cNvSpPr/>
          <p:nvPr/>
        </p:nvSpPr>
        <p:spPr>
          <a:xfrm>
            <a:off x="8655268" y="3213013"/>
            <a:ext cx="548640" cy="54864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EEA612-CF8C-CB4E-91C1-A04BFEB862FE}"/>
              </a:ext>
            </a:extLst>
          </p:cNvPr>
          <p:cNvCxnSpPr>
            <a:stCxn id="4" idx="3"/>
          </p:cNvCxnSpPr>
          <p:nvPr/>
        </p:nvCxnSpPr>
        <p:spPr>
          <a:xfrm flipH="1">
            <a:off x="8318937" y="3681307"/>
            <a:ext cx="416677" cy="57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8EE884-69F7-204E-8254-179B532FB1FF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9123562" y="3681307"/>
            <a:ext cx="425086" cy="57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0257734-B475-2D4E-A56B-AC2F5C9CBB54}"/>
              </a:ext>
            </a:extLst>
          </p:cNvPr>
          <p:cNvSpPr/>
          <p:nvPr/>
        </p:nvSpPr>
        <p:spPr>
          <a:xfrm>
            <a:off x="7857526" y="4195730"/>
            <a:ext cx="548640" cy="5486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F502F7-A7AD-684A-905F-D0B73A57B6B6}"/>
              </a:ext>
            </a:extLst>
          </p:cNvPr>
          <p:cNvSpPr/>
          <p:nvPr/>
        </p:nvSpPr>
        <p:spPr>
          <a:xfrm>
            <a:off x="9487689" y="4163674"/>
            <a:ext cx="548640" cy="54864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54DCB5-94FA-5542-8BDA-F03917AB977E}"/>
              </a:ext>
            </a:extLst>
          </p:cNvPr>
          <p:cNvSpPr/>
          <p:nvPr/>
        </p:nvSpPr>
        <p:spPr>
          <a:xfrm>
            <a:off x="5205000" y="3153629"/>
            <a:ext cx="182880" cy="18288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6B0C77-9737-E64A-A46A-AFA5200CC06F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5031650" y="3309727"/>
            <a:ext cx="200132" cy="36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F916F3-DCC3-5148-85BA-32C8854C5E26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5361098" y="3309727"/>
            <a:ext cx="198902" cy="36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CA891D1-9618-3247-B6F5-890310539433}"/>
              </a:ext>
            </a:extLst>
          </p:cNvPr>
          <p:cNvSpPr/>
          <p:nvPr/>
        </p:nvSpPr>
        <p:spPr>
          <a:xfrm>
            <a:off x="4900432" y="3645217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48BCDC-9A58-B945-94B1-01EC57DD29C3}"/>
              </a:ext>
            </a:extLst>
          </p:cNvPr>
          <p:cNvSpPr/>
          <p:nvPr/>
        </p:nvSpPr>
        <p:spPr>
          <a:xfrm>
            <a:off x="5523780" y="3645217"/>
            <a:ext cx="182880" cy="18288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CDCF1F-F3EF-714E-B236-74453A478EA3}"/>
              </a:ext>
            </a:extLst>
          </p:cNvPr>
          <p:cNvSpPr/>
          <p:nvPr/>
        </p:nvSpPr>
        <p:spPr>
          <a:xfrm>
            <a:off x="5489090" y="4465483"/>
            <a:ext cx="365760" cy="36576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07ADEB-24B9-3548-8994-2B8DD5573113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5231782" y="4777679"/>
            <a:ext cx="310872" cy="488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DDBE0C-D429-7640-B291-79345AF9E5EA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5801286" y="4777679"/>
            <a:ext cx="310872" cy="488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3451E4D-60C9-894E-BABA-E35D030EE401}"/>
              </a:ext>
            </a:extLst>
          </p:cNvPr>
          <p:cNvSpPr/>
          <p:nvPr/>
        </p:nvSpPr>
        <p:spPr>
          <a:xfrm>
            <a:off x="4930680" y="5236762"/>
            <a:ext cx="365760" cy="36576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2F3C1D3-5EC2-6645-8B4A-34F98B158960}"/>
              </a:ext>
            </a:extLst>
          </p:cNvPr>
          <p:cNvSpPr/>
          <p:nvPr/>
        </p:nvSpPr>
        <p:spPr>
          <a:xfrm>
            <a:off x="6090283" y="5213037"/>
            <a:ext cx="365760" cy="36576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234817-7193-A441-87A7-E475DDCB631E}"/>
              </a:ext>
            </a:extLst>
          </p:cNvPr>
          <p:cNvSpPr/>
          <p:nvPr/>
        </p:nvSpPr>
        <p:spPr>
          <a:xfrm>
            <a:off x="8828618" y="4929367"/>
            <a:ext cx="91440" cy="9144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8AF7696-B0AB-B44B-842F-85BFE7828DCD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8692931" y="5007416"/>
            <a:ext cx="149078" cy="20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718B35-6577-2E4B-8937-26CD6EBAE412}"/>
              </a:ext>
            </a:extLst>
          </p:cNvPr>
          <p:cNvCxnSpPr>
            <a:cxnSpLocks/>
            <a:stCxn id="26" idx="5"/>
          </p:cNvCxnSpPr>
          <p:nvPr/>
        </p:nvCxnSpPr>
        <p:spPr>
          <a:xfrm>
            <a:off x="8906667" y="5007416"/>
            <a:ext cx="130149" cy="20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5571739-F4D5-824A-9DA8-A3AE41E65E1E}"/>
              </a:ext>
            </a:extLst>
          </p:cNvPr>
          <p:cNvSpPr/>
          <p:nvPr/>
        </p:nvSpPr>
        <p:spPr>
          <a:xfrm>
            <a:off x="8618911" y="5199646"/>
            <a:ext cx="91440" cy="914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770CCD8-0171-3541-84F3-0D60121AABED}"/>
              </a:ext>
            </a:extLst>
          </p:cNvPr>
          <p:cNvSpPr/>
          <p:nvPr/>
        </p:nvSpPr>
        <p:spPr>
          <a:xfrm>
            <a:off x="9032122" y="5175161"/>
            <a:ext cx="91440" cy="9144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5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CFF3-40C4-C446-8DA4-58E324B4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06"/>
            <a:ext cx="10515600" cy="73846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Adaptive Boosting: AdaBoost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7E6AE-D22D-0648-908E-0FF247739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1848"/>
            <a:ext cx="12192000" cy="531511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02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1128</Words>
  <Application>Microsoft Macintosh PowerPoint</Application>
  <PresentationFormat>Widescreen</PresentationFormat>
  <Paragraphs>313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Boosting  with an emphasis on  Adaptive Boosting: Theory &amp; Intuition</vt:lpstr>
      <vt:lpstr>Ensemble Learning</vt:lpstr>
      <vt:lpstr>Ensemble Learning</vt:lpstr>
      <vt:lpstr>Ensemble Learning</vt:lpstr>
      <vt:lpstr>Bagging Versus Boosting</vt:lpstr>
      <vt:lpstr>Bagging Versus Boosting: Differences</vt:lpstr>
      <vt:lpstr>Bagging Versus Boosting: Differences</vt:lpstr>
      <vt:lpstr>Bagging Versus Boosting: Differences</vt:lpstr>
      <vt:lpstr>Adaptive Boosting: AdaBoost</vt:lpstr>
      <vt:lpstr>Adaptive Boosting: AdaBoost</vt:lpstr>
      <vt:lpstr>Adaptive Boosting: AdaBoost</vt:lpstr>
      <vt:lpstr>Adaptive Boosting: AdaBoost</vt:lpstr>
      <vt:lpstr>Adaptive Boosting: AdaBoost</vt:lpstr>
      <vt:lpstr>Adaptive Boosting: AdaBoost</vt:lpstr>
      <vt:lpstr>Adaptive Boosting: AdaBoost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 with an emphasis on  Adaptive Boosting: Theory &amp; Intuition</dc:title>
  <dc:creator>Microsoft Office User</dc:creator>
  <cp:lastModifiedBy>Microsoft Office User</cp:lastModifiedBy>
  <cp:revision>9</cp:revision>
  <dcterms:created xsi:type="dcterms:W3CDTF">2020-10-12T02:35:38Z</dcterms:created>
  <dcterms:modified xsi:type="dcterms:W3CDTF">2020-10-12T04:45:03Z</dcterms:modified>
</cp:coreProperties>
</file>