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Roboto Slab"/>
      <p:regular r:id="rId47"/>
      <p:bold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  <p:embeddedFont>
      <p:font typeface="Source Sans Pr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1DC2EA-06DF-4EDD-A937-97CAB3344743}">
  <a:tblStyle styleId="{721DC2EA-06DF-4EDD-A937-97CAB33447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Slab-bold.fntdata"/><Relationship Id="rId47" Type="http://schemas.openxmlformats.org/officeDocument/2006/relationships/font" Target="fonts/RobotoSlab-regular.fntdata"/><Relationship Id="rId49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SourceSansPr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Lato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57" Type="http://schemas.openxmlformats.org/officeDocument/2006/relationships/font" Target="fonts/SourceSansPro-regular.fntdata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59" Type="http://schemas.openxmlformats.org/officeDocument/2006/relationships/font" Target="fonts/SourceSansPro-italic.fntdata"/><Relationship Id="rId14" Type="http://schemas.openxmlformats.org/officeDocument/2006/relationships/slide" Target="slides/slide8.xml"/><Relationship Id="rId58" Type="http://schemas.openxmlformats.org/officeDocument/2006/relationships/font" Target="fonts/SourceSans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157" name="Shape 1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159" name="Shape 159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160" name="Shape 160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3" name="Shape 163"/>
          <p:cNvCxnSpPr>
            <a:endCxn id="161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Shape 1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LQ-BC8Juc58" TargetMode="External"/><Relationship Id="rId4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MZHWmk2ng3A" TargetMode="External"/><Relationship Id="rId4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youtube.com/watch?v=T396VaRHlZ4" TargetMode="External"/><Relationship Id="rId4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youtube.com/watch?v=6XAavGodexw" TargetMode="External"/><Relationship Id="rId4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youtube.com/watch?v=7EARQdVfIgg" TargetMode="External"/><Relationship Id="rId4" Type="http://schemas.openxmlformats.org/officeDocument/2006/relationships/image" Target="../media/image2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TC9T83Y2kj0" TargetMode="External"/><Relationship Id="rId4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Relationship Id="rId8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json.org/" TargetMode="External"/><Relationship Id="rId4" Type="http://schemas.openxmlformats.org/officeDocument/2006/relationships/hyperlink" Target="https://github.com/FasterXML/jackson" TargetMode="External"/><Relationship Id="rId5" Type="http://schemas.openxmlformats.org/officeDocument/2006/relationships/hyperlink" Target="https://ovito.org/" TargetMode="External"/><Relationship Id="rId6" Type="http://schemas.openxmlformats.org/officeDocument/2006/relationships/hyperlink" Target="https://products.office.com/en/excel" TargetMode="External"/><Relationship Id="rId7" Type="http://schemas.openxmlformats.org/officeDocument/2006/relationships/hyperlink" Target="https://www.draw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53238" l="0" r="0" t="0"/>
          <a:stretch/>
        </p:blipFill>
        <p:spPr>
          <a:xfrm>
            <a:off x="2056050" y="2738325"/>
            <a:ext cx="5143475" cy="24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type="ctrTitle"/>
          </p:nvPr>
        </p:nvSpPr>
        <p:spPr>
          <a:xfrm>
            <a:off x="1133550" y="916600"/>
            <a:ext cx="6876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TP N° 6: Crowd Simulation</a:t>
            </a:r>
            <a:endParaRPr sz="4200"/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1133550" y="1822486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Grupo N° 5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01" name="Shape 201"/>
          <p:cNvSpPr txBox="1"/>
          <p:nvPr/>
        </p:nvSpPr>
        <p:spPr>
          <a:xfrm>
            <a:off x="2955300" y="3119850"/>
            <a:ext cx="3233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Daniel Lobo </a:t>
            </a:r>
            <a:r>
              <a:rPr b="1" lang="en-GB" sz="1800">
                <a:solidFill>
                  <a:srgbClr val="0091EA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Agustín Golmar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786150" y="308127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Campos de Fuerza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(ForceField&lt;T&gt; Interface)</a:t>
            </a:r>
            <a:endParaRPr b="1" sz="1400">
              <a:solidFill>
                <a:srgbClr val="434343"/>
              </a:solidFill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786125" y="1524800"/>
            <a:ext cx="37989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Consolas"/>
              <a:buChar char="●"/>
            </a:pPr>
            <a:r>
              <a:rPr b="1" lang="en-GB" sz="2400">
                <a:latin typeface="Consolas"/>
                <a:ea typeface="Consolas"/>
                <a:cs typeface="Consolas"/>
                <a:sym typeface="Consolas"/>
              </a:rPr>
              <a:t>CrowdForce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Consolas"/>
              <a:buChar char="○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DrivenForce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Consolas"/>
              <a:buChar char="○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SocialForce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Consolas"/>
              <a:buChar char="○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ContactForce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Consolas"/>
              <a:buChar char="○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DryFrictionForce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625" y="1123827"/>
            <a:ext cx="4111610" cy="324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786150" y="308127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Configuración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(JSON Input)</a:t>
            </a:r>
            <a:endParaRPr b="1" sz="1400">
              <a:solidFill>
                <a:srgbClr val="434343"/>
              </a:solidFill>
            </a:endParaRP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65750" y="1348750"/>
            <a:ext cx="40803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Char char="●"/>
            </a:pPr>
            <a:r>
              <a:rPr lang="en-GB" sz="2400"/>
              <a:t>Paso temporal (</a:t>
            </a:r>
            <a:r>
              <a:rPr b="1" lang="en-GB" sz="2400"/>
              <a:t>10⁻⁴</a:t>
            </a:r>
            <a:r>
              <a:rPr lang="en-GB" sz="2400"/>
              <a:t>)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Char char="●"/>
            </a:pPr>
            <a:r>
              <a:rPr lang="en-GB" sz="2400"/>
              <a:t>Paper de </a:t>
            </a:r>
            <a:r>
              <a:rPr i="1" lang="en-GB" sz="2400"/>
              <a:t>Vicsek</a:t>
            </a:r>
            <a:r>
              <a:rPr lang="en-GB" sz="2400"/>
              <a:t>¹</a:t>
            </a:r>
            <a:r>
              <a:rPr i="1" lang="en-GB" sz="2400"/>
              <a:t> et. al.</a:t>
            </a:r>
            <a:endParaRPr i="1"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Char char="●"/>
            </a:pPr>
            <a:r>
              <a:rPr lang="en-GB" sz="2400"/>
              <a:t>Amortiguación </a:t>
            </a:r>
            <a:r>
              <a:rPr b="1" lang="en-GB" sz="2400"/>
              <a:t>crítica</a:t>
            </a:r>
            <a:endParaRPr b="1" sz="2400"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625" y="1842650"/>
            <a:ext cx="1251950" cy="7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526" y="3550550"/>
            <a:ext cx="184124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402525" y="4238050"/>
            <a:ext cx="4440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¹</a:t>
            </a:r>
            <a:r>
              <a:rPr lang="en-GB" sz="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-GB" sz="800">
                <a:solidFill>
                  <a:srgbClr val="24292E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"Simulating Dynamical Features of Escape Panic"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. Dirk Helbing, Illés Farkas and Tamás Vicsek.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rgbClr val="24292E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Nature, Vol. 407. 28th September, 2000. Macmillan Magazine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4842825" y="308125"/>
            <a:ext cx="3714000" cy="46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"output"            : "res/data/output",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"delta"             : "0.0001",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"time"              : "120.0",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"fps"               : "50",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"playbackSpeed"     : "1.0",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"samplesPerSecond"  : "200",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"integrator"        : "BeemanIntegrator",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"reportEnergy"      : "false",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"reportTime"        : "true",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"radius"            : ["0.25", "0.29"],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"mass"              : "80.0",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"elasticNormal"     : "1.2E+5",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"elasticTangent"    : "2.4E+5",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"viscousDamping"    : "6196.773354",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"siloDamping"       : "6196.773354",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"a"                 : "2000.0",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"b"                 : "0.08",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"tau"               : "0.5",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"desiredSpeed"      : "5.0",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"breakRange"        : "2.5",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"target"            : ["10.0", "0.0"],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"targetWidth"       : "0.42",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"generator"         : "73604268647601935",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"n"                 : "200",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"height"            : "20.0",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"width"             : "20.0",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"drain"             : "1.2",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"window"            : "5.0",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"flowRate"          : "0.01"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786150" y="308127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Formato de Archivos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(Output)</a:t>
            </a:r>
            <a:endParaRPr b="1" sz="1400">
              <a:solidFill>
                <a:srgbClr val="434343"/>
              </a:solidFill>
            </a:endParaRP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65750" y="1200025"/>
            <a:ext cx="7692000" cy="3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/>
              <a:t>Formato </a:t>
            </a:r>
            <a:r>
              <a:rPr i="1" lang="en-GB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*.static</a:t>
            </a:r>
            <a:r>
              <a:rPr lang="en-GB" sz="1600"/>
              <a:t>, propiedades estáticas del sistema:</a:t>
            </a:r>
            <a:endParaRPr i="1"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&lt;radius&gt; &lt;mass&gt;</a:t>
            </a:r>
            <a:endParaRPr b="1" i="1"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Char char="●"/>
            </a:pPr>
            <a:r>
              <a:rPr lang="en-GB" sz="1600"/>
              <a:t>Formato </a:t>
            </a:r>
            <a:r>
              <a:rPr i="1" lang="en-GB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*.state</a:t>
            </a:r>
            <a:r>
              <a:rPr lang="en-GB" sz="1600"/>
              <a:t>, para el estado del sistema (propiedades dinámicas):</a:t>
            </a:r>
            <a:endParaRPr i="1"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&lt;x&gt; &lt;y&gt; &lt;vx&gt; &lt;vy&gt;</a:t>
            </a:r>
            <a:endParaRPr b="1" i="1"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Char char="●"/>
            </a:pPr>
            <a:r>
              <a:rPr lang="en-GB" sz="1600"/>
              <a:t>Formato </a:t>
            </a:r>
            <a:r>
              <a:rPr i="1" lang="en-GB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*.pressure</a:t>
            </a:r>
            <a:r>
              <a:rPr lang="en-GB" sz="1600"/>
              <a:t>, para almacenar la presión:</a:t>
            </a:r>
            <a:endParaRPr i="1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&lt;pressure&gt;</a:t>
            </a:r>
            <a:endParaRPr b="1" i="1"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/>
              <a:t>Formato </a:t>
            </a:r>
            <a:r>
              <a:rPr b="1" i="1" lang="en-GB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*.xyz</a:t>
            </a:r>
            <a:r>
              <a:rPr lang="en-GB" sz="1600"/>
              <a:t> (para </a:t>
            </a:r>
            <a:r>
              <a:rPr i="1" lang="en-GB" sz="1600"/>
              <a:t>Ovito</a:t>
            </a:r>
            <a:r>
              <a:rPr lang="en-GB" sz="1600"/>
              <a:t>):</a:t>
            </a:r>
            <a:endParaRPr sz="16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&lt;n&gt;</a:t>
            </a:r>
            <a:endParaRPr b="1" i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&lt;time&gt;</a:t>
            </a:r>
            <a:endParaRPr b="1" i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&lt;x&gt; &lt;y&gt; &lt;radius&gt; &lt;speed&gt; &lt;pressure&gt;</a:t>
            </a:r>
            <a:endParaRPr b="1" i="1"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/>
              <a:t>Formato </a:t>
            </a:r>
            <a:r>
              <a:rPr i="1" lang="en-GB" sz="1600">
                <a:solidFill>
                  <a:srgbClr val="0091EA"/>
                </a:solidFill>
                <a:latin typeface="Consolas"/>
                <a:ea typeface="Consolas"/>
                <a:cs typeface="Consolas"/>
                <a:sym typeface="Consolas"/>
              </a:rPr>
              <a:t>*.drain</a:t>
            </a:r>
            <a:r>
              <a:rPr lang="en-GB" sz="1600"/>
              <a:t> (eventos de egreso):</a:t>
            </a:r>
            <a:endParaRPr sz="16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&lt;time&gt; &lt;id&gt;</a:t>
            </a:r>
            <a:endParaRPr b="1"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/>
              <a:t>Formato </a:t>
            </a:r>
            <a:r>
              <a:rPr i="1" lang="en-GB" sz="1600">
                <a:solidFill>
                  <a:srgbClr val="0091EA"/>
                </a:solidFill>
                <a:latin typeface="Consolas"/>
                <a:ea typeface="Consolas"/>
                <a:cs typeface="Consolas"/>
                <a:sym typeface="Consolas"/>
              </a:rPr>
              <a:t>*.flow</a:t>
            </a:r>
            <a:r>
              <a:rPr lang="en-GB" sz="1600"/>
              <a:t> (caudal, con </a:t>
            </a:r>
            <a:r>
              <a:rPr b="1" lang="en-GB" sz="1600"/>
              <a:t>sliding-window</a:t>
            </a:r>
            <a:r>
              <a:rPr lang="en-GB" sz="1600"/>
              <a:t>):</a:t>
            </a:r>
            <a:endParaRPr sz="16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&lt;time&gt; &lt;flow&gt;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Simulación</a:t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Consideraciones</a:t>
            </a:r>
            <a:endParaRPr b="1" sz="3600"/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524850" y="1200150"/>
            <a:ext cx="7914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Se colorean las partículas según la </a:t>
            </a:r>
            <a:r>
              <a:rPr b="1" lang="en-GB"/>
              <a:t>presión</a:t>
            </a:r>
            <a:r>
              <a:rPr lang="en-GB"/>
              <a:t>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La fuerza social </a:t>
            </a:r>
            <a:r>
              <a:rPr b="1" lang="en-GB"/>
              <a:t>no aplica contra las paredes</a:t>
            </a:r>
            <a:r>
              <a:rPr lang="en-GB"/>
              <a:t>, como en </a:t>
            </a:r>
            <a:r>
              <a:rPr i="1" lang="en-GB"/>
              <a:t>Vicsek et. al</a:t>
            </a:r>
            <a:r>
              <a:rPr lang="en-GB"/>
              <a:t>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No hay reingreso de partículas.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Todos los </a:t>
            </a:r>
            <a:r>
              <a:rPr i="1" lang="en-GB"/>
              <a:t>peatones</a:t>
            </a:r>
            <a:r>
              <a:rPr lang="en-GB"/>
              <a:t> poseen la misma masa (</a:t>
            </a:r>
            <a:r>
              <a:rPr b="1" i="1" lang="en-GB"/>
              <a:t>80 kg</a:t>
            </a:r>
            <a:r>
              <a:rPr lang="en-GB"/>
              <a:t>).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Se utiliza </a:t>
            </a:r>
            <a:r>
              <a:rPr b="1" lang="en-GB"/>
              <a:t>sliding-window</a:t>
            </a:r>
            <a:r>
              <a:rPr lang="en-GB"/>
              <a:t> para computar la evolución del caudal (ventana de </a:t>
            </a:r>
            <a:r>
              <a:rPr b="1" i="1" lang="en-GB"/>
              <a:t>5 s</a:t>
            </a:r>
            <a:r>
              <a:rPr lang="en-GB"/>
              <a:t> y </a:t>
            </a:r>
            <a:r>
              <a:rPr i="1" lang="en-GB"/>
              <a:t>sliding</a:t>
            </a:r>
            <a:r>
              <a:rPr lang="en-GB"/>
              <a:t> de </a:t>
            </a:r>
            <a:r>
              <a:rPr b="1" i="1" lang="en-GB"/>
              <a:t>0.01 s</a:t>
            </a:r>
            <a:r>
              <a:rPr lang="en-GB"/>
              <a:t>).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El valor promediado en la ventana </a:t>
            </a:r>
            <a:r>
              <a:rPr i="1" lang="en-GB"/>
              <a:t>(Tn, Tn+1)</a:t>
            </a:r>
            <a:r>
              <a:rPr lang="en-GB"/>
              <a:t>, se asigna a </a:t>
            </a:r>
            <a:r>
              <a:rPr b="1" i="1" lang="en-GB"/>
              <a:t>Tn+1</a:t>
            </a:r>
            <a:r>
              <a:rPr lang="en-GB"/>
              <a:t>.</a:t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1753663"/>
            <a:ext cx="40957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786150" y="308127"/>
            <a:ext cx="7571700" cy="8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Sliding-window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(Cálculo del Caudal)</a:t>
            </a:r>
            <a:endParaRPr b="1" sz="3600"/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524850" y="1119525"/>
            <a:ext cx="79146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Sea </a:t>
            </a:r>
            <a:r>
              <a:rPr b="1" i="1" lang="en-GB"/>
              <a:t>E = T(0), …, T(n)</a:t>
            </a:r>
            <a:r>
              <a:rPr lang="en-GB"/>
              <a:t> una lista de tiempos de egreso.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Sea </a:t>
            </a:r>
            <a:r>
              <a:rPr b="1" i="1" lang="en-GB"/>
              <a:t>W</a:t>
            </a:r>
            <a:r>
              <a:rPr lang="en-GB"/>
              <a:t> el ancho de la ventana.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Sea </a:t>
            </a:r>
            <a:r>
              <a:rPr b="1" i="1" lang="en-GB"/>
              <a:t>S</a:t>
            </a:r>
            <a:r>
              <a:rPr lang="en-GB"/>
              <a:t> el </a:t>
            </a:r>
            <a:r>
              <a:rPr i="1" lang="en-GB"/>
              <a:t>sliding</a:t>
            </a:r>
            <a:r>
              <a:rPr lang="en-GB"/>
              <a:t>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Sea </a:t>
            </a:r>
            <a:r>
              <a:rPr b="1" i="1" lang="en-GB"/>
              <a:t>T</a:t>
            </a:r>
            <a:r>
              <a:rPr lang="en-GB"/>
              <a:t> el tiempo máximo muestreado.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Sea </a:t>
            </a:r>
            <a:r>
              <a:rPr b="1" i="1" lang="en-GB"/>
              <a:t>Q(e) = e/W</a:t>
            </a:r>
            <a:r>
              <a:rPr lang="en-GB"/>
              <a:t> el caudal, siendo </a:t>
            </a:r>
            <a:r>
              <a:rPr b="1" i="1" lang="en-GB"/>
              <a:t>e</a:t>
            </a:r>
            <a:r>
              <a:rPr lang="en-GB"/>
              <a:t> los egresos en el tiempo </a:t>
            </a:r>
            <a:r>
              <a:rPr b="1" i="1" lang="en-GB"/>
              <a:t>t</a:t>
            </a:r>
            <a:r>
              <a:rPr lang="en-GB"/>
              <a:t>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Aplicar el siguiente algoritmo: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AutoNum type="arabicPeriod"/>
            </a:pPr>
            <a:r>
              <a:rPr lang="en-GB"/>
              <a:t>Sea </a:t>
            </a:r>
            <a:r>
              <a:rPr b="1" i="1" lang="en-GB"/>
              <a:t>k</a:t>
            </a:r>
            <a:r>
              <a:rPr lang="en-GB"/>
              <a:t> entero entre </a:t>
            </a:r>
            <a:r>
              <a:rPr b="1" i="1" lang="en-GB"/>
              <a:t>0</a:t>
            </a:r>
            <a:r>
              <a:rPr lang="en-GB"/>
              <a:t> y </a:t>
            </a:r>
            <a:r>
              <a:rPr b="1" i="1" lang="en-GB"/>
              <a:t>ceil((T - W)/S)</a:t>
            </a:r>
            <a:r>
              <a:rPr lang="en-GB"/>
              <a:t> (ambos, inclusive)</a:t>
            </a:r>
            <a:r>
              <a:rPr lang="en-GB"/>
              <a:t>.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AutoNum type="arabicPeriod"/>
            </a:pPr>
            <a:r>
              <a:rPr lang="en-GB"/>
              <a:t>Se</a:t>
            </a:r>
            <a:r>
              <a:rPr lang="en-GB"/>
              <a:t>a </a:t>
            </a:r>
            <a:r>
              <a:rPr b="1" i="1" lang="en-GB">
                <a:solidFill>
                  <a:srgbClr val="24292E"/>
                </a:solidFill>
                <a:highlight>
                  <a:srgbClr val="FFFFFF"/>
                </a:highlight>
              </a:rPr>
              <a:t>Δt</a:t>
            </a:r>
            <a:r>
              <a:rPr b="1" i="1" lang="en-GB"/>
              <a:t> = kS</a:t>
            </a:r>
            <a:r>
              <a:rPr lang="en-GB"/>
              <a:t> y </a:t>
            </a:r>
            <a:r>
              <a:rPr b="1" i="1" lang="en-GB"/>
              <a:t>t = W + </a:t>
            </a:r>
            <a:r>
              <a:rPr b="1" i="1" lang="en-GB">
                <a:solidFill>
                  <a:srgbClr val="24292E"/>
                </a:solidFill>
                <a:highlight>
                  <a:srgbClr val="FFFFFF"/>
                </a:highlight>
              </a:rPr>
              <a:t>Δt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AutoNum type="arabicPeriod"/>
            </a:pP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Definir </a:t>
            </a:r>
            <a:r>
              <a:rPr b="1" i="1" lang="en-GB">
                <a:solidFill>
                  <a:srgbClr val="24292E"/>
                </a:solidFill>
                <a:highlight>
                  <a:srgbClr val="FFFFFF"/>
                </a:highlight>
              </a:rPr>
              <a:t>e = #{t’ en E | Δt ≤ t’ &lt; t}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AutoNum type="arabicPeriod"/>
            </a:pP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Definir el caudal en el tiempo </a:t>
            </a:r>
            <a:r>
              <a:rPr b="1" i="1" lang="en-GB">
                <a:solidFill>
                  <a:srgbClr val="24292E"/>
                </a:solidFill>
                <a:highlight>
                  <a:srgbClr val="FFFFFF"/>
                </a:highlight>
              </a:rPr>
              <a:t>t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 como </a:t>
            </a:r>
            <a:r>
              <a:rPr b="1" i="1" lang="en-GB">
                <a:solidFill>
                  <a:srgbClr val="24292E"/>
                </a:solidFill>
                <a:highlight>
                  <a:srgbClr val="FFFFFF"/>
                </a:highlight>
              </a:rPr>
              <a:t>Q(e)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AutoNum type="arabicPeriod"/>
            </a:pP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Repetir para el siguiente </a:t>
            </a:r>
            <a:r>
              <a:rPr b="1" i="1" lang="en-GB">
                <a:solidFill>
                  <a:srgbClr val="24292E"/>
                </a:solidFill>
                <a:highlight>
                  <a:srgbClr val="FFFFFF"/>
                </a:highlight>
              </a:rPr>
              <a:t>k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- 1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x1.0 | 720p)</a:t>
            </a:r>
            <a:endParaRPr b="1" sz="3600"/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21475" y="1282225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"0.002",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"0.5"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0" name="Shape 340" title="System Simulation - ITBA - 100n - 0-5dS - 180s - dt0-0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0250" y="1200026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- 2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x1.0 | 720p)</a:t>
            </a:r>
            <a:endParaRPr b="1" sz="3600"/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239400" y="1323275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"75",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"1.0"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8" name="Shape 348" title="System Simulation - ITBA - 100n - 1dS - 75s - dt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075" y="1080701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- 3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x1.0 | 720p)</a:t>
            </a:r>
            <a:endParaRPr b="1" sz="3600"/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10375" y="1352425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"40",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"0.0003",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"2.0"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6" name="Shape 356" title="System Simulation - ITBA - 100n - 2dS - 40s - dt0-000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375" y="1200026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- 4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x1.0 | 720p)</a:t>
            </a:r>
            <a:endParaRPr b="1" sz="3600"/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35150" y="1352425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"30",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"0.0001",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"3.0"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4" name="Shape 364" title="System Simulation - ITBA - 100n - 3dS - 30s - dt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925" y="1162751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Fundamentos</a:t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- 5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x1.0 | 720p)</a:t>
            </a:r>
            <a:endParaRPr b="1" sz="3600"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595075" y="129590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"4.0"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2" name="Shape 372" title="System Simulation - ITBA - 100n - 4dS - 40s - dt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525" y="1149076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- 6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x1.0 | 720p)</a:t>
            </a:r>
            <a:endParaRPr b="1" sz="3600"/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595075" y="129590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"4.0"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"A" 		 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0" name="Shape 380" title="System Simulation - ITBA - 100n - 4.0dS - 80s - dt5 - A=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075" y="1087501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</a:t>
            </a:r>
            <a:endParaRPr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2938"/>
            <a:ext cx="6183152" cy="356056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"0.002",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"0.5"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Shape 394"/>
          <p:cNvSpPr txBox="1"/>
          <p:nvPr>
            <p:ph idx="4294967295" type="title"/>
          </p:nvPr>
        </p:nvSpPr>
        <p:spPr>
          <a:xfrm>
            <a:off x="0" y="8803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Tiempo en f. Del número de peatones</a:t>
            </a:r>
            <a:endParaRPr b="1" sz="2400" u="sng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231"/>
            <a:ext cx="6183149" cy="421626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"75",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"1.0"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Shape 402"/>
          <p:cNvSpPr txBox="1"/>
          <p:nvPr>
            <p:ph idx="4294967295" type="title"/>
          </p:nvPr>
        </p:nvSpPr>
        <p:spPr>
          <a:xfrm>
            <a:off x="47875" y="2246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Tiempo en f. Del número de peatones</a:t>
            </a:r>
            <a:endParaRPr b="1" sz="2400" u="sn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236"/>
            <a:ext cx="6183149" cy="421626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"40",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"0.0003",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"2.0"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Shape 410"/>
          <p:cNvSpPr txBox="1"/>
          <p:nvPr>
            <p:ph idx="4294967295" type="title"/>
          </p:nvPr>
        </p:nvSpPr>
        <p:spPr>
          <a:xfrm>
            <a:off x="0" y="2246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Tiempo en f. Del número de peatones</a:t>
            </a:r>
            <a:endParaRPr b="1" sz="2400" u="sn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222"/>
            <a:ext cx="6183149" cy="4216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"30",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"0.0001",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"3.0"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Shape 418"/>
          <p:cNvSpPr txBox="1"/>
          <p:nvPr>
            <p:ph idx="4294967295" type="title"/>
          </p:nvPr>
        </p:nvSpPr>
        <p:spPr>
          <a:xfrm>
            <a:off x="0" y="2246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Tiempo en f. Del número de peatones</a:t>
            </a:r>
            <a:endParaRPr b="1" sz="2400" u="sn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210"/>
            <a:ext cx="6183149" cy="421629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"4.0"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Shape 426"/>
          <p:cNvSpPr txBox="1"/>
          <p:nvPr>
            <p:ph idx="4294967295" type="title"/>
          </p:nvPr>
        </p:nvSpPr>
        <p:spPr>
          <a:xfrm>
            <a:off x="0" y="2246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Tiempo en f. Del número de peatones</a:t>
            </a:r>
            <a:endParaRPr b="1" sz="2400"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2" name="Shape 432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"4.0"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"A" 		 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182"/>
            <a:ext cx="6183149" cy="42162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>
            <p:ph idx="4294967295" type="title"/>
          </p:nvPr>
        </p:nvSpPr>
        <p:spPr>
          <a:xfrm>
            <a:off x="0" y="2246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Tiempo en f. Del número de peatones</a:t>
            </a:r>
            <a:endParaRPr b="1" sz="2400" u="sng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0" name="Shape 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900" y="1076600"/>
            <a:ext cx="6183152" cy="40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 txBox="1"/>
          <p:nvPr>
            <p:ph idx="4294967295" type="title"/>
          </p:nvPr>
        </p:nvSpPr>
        <p:spPr>
          <a:xfrm>
            <a:off x="0" y="328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Caudal en función del tiempo</a:t>
            </a:r>
            <a:endParaRPr b="1" sz="2400" u="sng"/>
          </a:p>
        </p:txBody>
      </p:sp>
      <p:sp>
        <p:nvSpPr>
          <p:cNvPr id="442" name="Shape 442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180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"0.002",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Sistema Físico</a:t>
            </a:r>
            <a:endParaRPr b="1" sz="3600"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786150" y="1183025"/>
            <a:ext cx="3675300" cy="31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300"/>
              <a:t>“Comportamiento de una </a:t>
            </a:r>
            <a:r>
              <a:rPr b="1" i="1" lang="en-GB" sz="2300"/>
              <a:t>multitud</a:t>
            </a:r>
            <a:r>
              <a:rPr i="1" lang="en-GB" sz="2300"/>
              <a:t> intentando evacuar una sala cuadrada.”</a:t>
            </a:r>
            <a:endParaRPr i="1" sz="2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300"/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300"/>
              <a:t>“La sala posee lado </a:t>
            </a:r>
            <a:r>
              <a:rPr b="1" i="1" lang="en-GB" sz="2300"/>
              <a:t>L</a:t>
            </a:r>
            <a:r>
              <a:rPr i="1" lang="en-GB" sz="2300"/>
              <a:t>, y una puerta de ancho </a:t>
            </a:r>
            <a:r>
              <a:rPr b="1" i="1" lang="en-GB" sz="2300"/>
              <a:t>d</a:t>
            </a:r>
            <a:r>
              <a:rPr i="1" lang="en-GB" sz="2300"/>
              <a:t>.</a:t>
            </a:r>
            <a:r>
              <a:rPr i="1" lang="en-GB" sz="2300"/>
              <a:t>”</a:t>
            </a:r>
            <a:endParaRPr i="1" sz="2300"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135064" y="1653861"/>
            <a:ext cx="3293801" cy="200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/>
          <p:nvPr/>
        </p:nvCxnSpPr>
        <p:spPr>
          <a:xfrm>
            <a:off x="5527650" y="1130325"/>
            <a:ext cx="0" cy="1814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17" name="Shape 217"/>
          <p:cNvGrpSpPr/>
          <p:nvPr/>
        </p:nvGrpSpPr>
        <p:grpSpPr>
          <a:xfrm>
            <a:off x="6345750" y="3045150"/>
            <a:ext cx="872413" cy="217800"/>
            <a:chOff x="4780375" y="3121350"/>
            <a:chExt cx="872413" cy="217800"/>
          </a:xfrm>
        </p:grpSpPr>
        <p:cxnSp>
          <p:nvCxnSpPr>
            <p:cNvPr id="218" name="Shape 218"/>
            <p:cNvCxnSpPr/>
            <p:nvPr/>
          </p:nvCxnSpPr>
          <p:spPr>
            <a:xfrm rot="10800000">
              <a:off x="5279288" y="3273850"/>
              <a:ext cx="3735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4780375" y="3273850"/>
              <a:ext cx="3735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5153875" y="3121350"/>
              <a:ext cx="0" cy="217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5295925" y="3121350"/>
              <a:ext cx="0" cy="217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2" name="Shape 222"/>
          <p:cNvSpPr txBox="1"/>
          <p:nvPr/>
        </p:nvSpPr>
        <p:spPr>
          <a:xfrm>
            <a:off x="5031750" y="1804425"/>
            <a:ext cx="495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300">
                <a:latin typeface="Source Sans Pro"/>
                <a:ea typeface="Source Sans Pro"/>
                <a:cs typeface="Source Sans Pro"/>
                <a:sym typeface="Source Sans Pro"/>
              </a:rPr>
              <a:t>L</a:t>
            </a:r>
            <a:endParaRPr b="1" i="1" sz="2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6096700" y="3118250"/>
            <a:ext cx="495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endParaRPr b="1" i="1" sz="23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5775"/>
            <a:ext cx="6053201" cy="4127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>
            <p:ph idx="4294967295" type="title"/>
          </p:nvPr>
        </p:nvSpPr>
        <p:spPr>
          <a:xfrm>
            <a:off x="0" y="328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Caudal en función del tiempo</a:t>
            </a:r>
            <a:endParaRPr b="1" sz="2400" u="sng"/>
          </a:p>
        </p:txBody>
      </p:sp>
      <p:sp>
        <p:nvSpPr>
          <p:cNvPr id="450" name="Shape 450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"75",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"1.0"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209"/>
            <a:ext cx="6183149" cy="421629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/>
          <p:nvPr>
            <p:ph idx="4294967295" type="title"/>
          </p:nvPr>
        </p:nvSpPr>
        <p:spPr>
          <a:xfrm>
            <a:off x="0" y="328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Caudal en función del tiempo</a:t>
            </a:r>
            <a:endParaRPr b="1" sz="2400" u="sng"/>
          </a:p>
        </p:txBody>
      </p:sp>
      <p:sp>
        <p:nvSpPr>
          <p:cNvPr id="458" name="Shape 458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"40",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"0.0003",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"2.0"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146"/>
            <a:ext cx="6183149" cy="421630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 txBox="1"/>
          <p:nvPr>
            <p:ph idx="4294967295" type="title"/>
          </p:nvPr>
        </p:nvSpPr>
        <p:spPr>
          <a:xfrm>
            <a:off x="0" y="328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Caudal en función del tiempo</a:t>
            </a:r>
            <a:endParaRPr b="1" sz="2400" u="sng"/>
          </a:p>
        </p:txBody>
      </p:sp>
      <p:sp>
        <p:nvSpPr>
          <p:cNvPr id="466" name="Shape 466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"30",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"0.0001",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"3.0"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1175"/>
            <a:ext cx="6162626" cy="42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>
            <p:ph idx="4294967295" type="title"/>
          </p:nvPr>
        </p:nvSpPr>
        <p:spPr>
          <a:xfrm>
            <a:off x="0" y="328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Caudal en función del tiempo</a:t>
            </a:r>
            <a:endParaRPr b="1" sz="2400" u="sng"/>
          </a:p>
        </p:txBody>
      </p:sp>
      <p:sp>
        <p:nvSpPr>
          <p:cNvPr id="474" name="Shape 474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"4.0"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0" name="Shape 480"/>
          <p:cNvSpPr txBox="1"/>
          <p:nvPr>
            <p:ph idx="4294967295" type="title"/>
          </p:nvPr>
        </p:nvSpPr>
        <p:spPr>
          <a:xfrm>
            <a:off x="0" y="328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Caudal en función del tiempo</a:t>
            </a:r>
            <a:endParaRPr b="1" sz="2400" u="sng"/>
          </a:p>
        </p:txBody>
      </p:sp>
      <p:sp>
        <p:nvSpPr>
          <p:cNvPr id="481" name="Shape 481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"4.0"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"A"           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1275"/>
            <a:ext cx="6030490" cy="41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graphicFrame>
        <p:nvGraphicFramePr>
          <p:cNvPr id="488" name="Shape 488"/>
          <p:cNvGraphicFramePr/>
          <p:nvPr/>
        </p:nvGraphicFramePr>
        <p:xfrm>
          <a:off x="122700" y="798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{721DC2EA-06DF-4EDD-A937-97CAB3344743}</a:tableStyleId>
              </a:tblPr>
              <a:tblGrid>
                <a:gridCol w="1270400"/>
                <a:gridCol w="1420875"/>
                <a:gridCol w="955750"/>
                <a:gridCol w="1215675"/>
                <a:gridCol w="1215675"/>
                <a:gridCol w="1215675"/>
                <a:gridCol w="1215675"/>
              </a:tblGrid>
              <a:tr h="7016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d</a:t>
                      </a:r>
                      <a:r>
                        <a:rPr b="1" lang="en-GB" sz="800" u="sng"/>
                        <a:t>eltat (s)</a:t>
                      </a:r>
                      <a:endParaRPr b="1" sz="800" u="sng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Generator</a:t>
                      </a:r>
                      <a:endParaRPr b="1" sz="800" u="sng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N</a:t>
                      </a:r>
                      <a:endParaRPr b="1" sz="800" u="sng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desiredSpeed (m/s)</a:t>
                      </a:r>
                      <a:endParaRPr b="1" sz="800" u="sng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Total time (s)</a:t>
                      </a:r>
                      <a:endParaRPr b="1" sz="800" u="sng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800" u="sng">
                          <a:solidFill>
                            <a:schemeClr val="dk1"/>
                          </a:solidFill>
                        </a:rPr>
                        <a:t>Tiempo de última partícula (s)</a:t>
                      </a:r>
                      <a:endParaRPr b="1" sz="800" u="sng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>
                          <a:solidFill>
                            <a:schemeClr val="dk1"/>
                          </a:solidFill>
                        </a:rPr>
                        <a:t>Promedio de tiempos de última partícula</a:t>
                      </a:r>
                      <a:endParaRPr b="1" sz="8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15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0.0005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12304268647601935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100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r>
                        <a:rPr lang="en-GB" sz="800"/>
                        <a:t>0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22.76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23.66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1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73604261247601935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23.23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521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25.01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5215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0.0001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12304268647601935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r>
                        <a:rPr lang="en-GB" sz="800"/>
                        <a:t>0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26.05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25.37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21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73604261247601935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26.05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521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24.02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  <p:sp>
        <p:nvSpPr>
          <p:cNvPr id="489" name="Shape 489"/>
          <p:cNvSpPr txBox="1"/>
          <p:nvPr>
            <p:ph type="title"/>
          </p:nvPr>
        </p:nvSpPr>
        <p:spPr>
          <a:xfrm>
            <a:off x="122700" y="-8173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Tiempo de evacuación</a:t>
            </a:r>
            <a:endParaRPr b="1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0" y="-9543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Tiempo de evacuación</a:t>
            </a:r>
            <a:endParaRPr b="1" sz="2400"/>
          </a:p>
        </p:txBody>
      </p:sp>
      <p:sp>
        <p:nvSpPr>
          <p:cNvPr id="495" name="Shape 4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96" name="Shape 496"/>
          <p:cNvGraphicFramePr/>
          <p:nvPr/>
        </p:nvGraphicFramePr>
        <p:xfrm>
          <a:off x="220600" y="577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{721DC2EA-06DF-4EDD-A937-97CAB3344743}</a:tableStyleId>
              </a:tblPr>
              <a:tblGrid>
                <a:gridCol w="1215675"/>
                <a:gridCol w="1468750"/>
                <a:gridCol w="962600"/>
                <a:gridCol w="1215675"/>
                <a:gridCol w="1215675"/>
                <a:gridCol w="1215675"/>
                <a:gridCol w="1215675"/>
              </a:tblGrid>
              <a:tr h="39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deltat</a:t>
                      </a:r>
                      <a:endParaRPr b="1" sz="8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Generator</a:t>
                      </a:r>
                      <a:endParaRPr b="1" sz="8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N</a:t>
                      </a:r>
                      <a:endParaRPr b="1" sz="8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desiredSpeed</a:t>
                      </a:r>
                      <a:endParaRPr b="1" sz="800" u="sng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Total time</a:t>
                      </a:r>
                      <a:endParaRPr b="1" sz="800" u="sng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>
                          <a:solidFill>
                            <a:schemeClr val="dk1"/>
                          </a:solidFill>
                        </a:rPr>
                        <a:t>Tiempo de última partícula </a:t>
                      </a:r>
                      <a:endParaRPr b="1" sz="800" u="sng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>
                          <a:solidFill>
                            <a:schemeClr val="dk1"/>
                          </a:solidFill>
                        </a:rPr>
                        <a:t>Promedio de tiempos de última partícula</a:t>
                      </a:r>
                      <a:endParaRPr b="1" sz="8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0.0003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12304268647601935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40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33.04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35.53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03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73604261247601935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36.22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3903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37.33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3903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0.0005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12304268647601935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75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72.68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70.87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903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73604261247601935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70.76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3903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69.19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3903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0.002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12304268647601935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180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165.44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160.37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903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73604261247601935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155.89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3857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159.8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325"/>
            <a:ext cx="8563172" cy="49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>
            <p:ph type="title"/>
          </p:nvPr>
        </p:nvSpPr>
        <p:spPr>
          <a:xfrm>
            <a:off x="0" y="-9543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Tiempo de evacuación</a:t>
            </a:r>
            <a:endParaRPr b="1" sz="2400"/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Conclusiones</a:t>
            </a:r>
            <a:endParaRPr/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Conclusiones</a:t>
            </a:r>
            <a:endParaRPr b="1" sz="3000"/>
          </a:p>
        </p:txBody>
      </p:sp>
      <p:sp>
        <p:nvSpPr>
          <p:cNvPr id="515" name="Shape 5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/>
              <a:t>A mayor </a:t>
            </a:r>
            <a:r>
              <a:rPr i="1" lang="en-GB" sz="2400"/>
              <a:t>desiredSpeed</a:t>
            </a:r>
            <a:r>
              <a:rPr lang="en-GB" sz="2400"/>
              <a:t>, menor es el tiempo de evacuación.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/>
              <a:t>A = 0 hace que aumente </a:t>
            </a:r>
            <a:r>
              <a:rPr lang="en-GB" sz="2400"/>
              <a:t>el tiempo de evacuación.</a:t>
            </a:r>
            <a:endParaRPr sz="2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375" y="2358426"/>
            <a:ext cx="2429550" cy="6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786300" y="2018750"/>
            <a:ext cx="75717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Fuerza de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Deseo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Fuerza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Social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Fuerza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</a:t>
            </a: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i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choque</a:t>
            </a: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), y de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Fricción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786150" y="308126"/>
            <a:ext cx="7571700" cy="8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Modelo Matemático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(Social Force Model)</a:t>
            </a:r>
            <a:endParaRPr b="1" sz="3600"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334" y="3995213"/>
            <a:ext cx="260525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1662" y="1109575"/>
            <a:ext cx="6840677" cy="8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1624" y="3995225"/>
            <a:ext cx="29110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8300" y="3027000"/>
            <a:ext cx="1827400" cy="5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Shape 521"/>
          <p:cNvPicPr preferRelativeResize="0"/>
          <p:nvPr/>
        </p:nvPicPr>
        <p:blipFill rotWithShape="1">
          <a:blip r:embed="rId3">
            <a:alphaModFix/>
          </a:blip>
          <a:srcRect b="53238" l="0" r="0" t="0"/>
          <a:stretch/>
        </p:blipFill>
        <p:spPr>
          <a:xfrm>
            <a:off x="2056050" y="2738325"/>
            <a:ext cx="5143475" cy="24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 txBox="1"/>
          <p:nvPr>
            <p:ph type="ctrTitle"/>
          </p:nvPr>
        </p:nvSpPr>
        <p:spPr>
          <a:xfrm>
            <a:off x="1133550" y="916600"/>
            <a:ext cx="6876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Gracias!</a:t>
            </a:r>
            <a:endParaRPr sz="4200"/>
          </a:p>
        </p:txBody>
      </p:sp>
      <p:sp>
        <p:nvSpPr>
          <p:cNvPr id="523" name="Shape 523"/>
          <p:cNvSpPr txBox="1"/>
          <p:nvPr>
            <p:ph idx="1" type="subTitle"/>
          </p:nvPr>
        </p:nvSpPr>
        <p:spPr>
          <a:xfrm>
            <a:off x="1607813" y="1822486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Grupo N° 5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525" name="Shape 525"/>
          <p:cNvSpPr txBox="1"/>
          <p:nvPr/>
        </p:nvSpPr>
        <p:spPr>
          <a:xfrm>
            <a:off x="3011100" y="3126700"/>
            <a:ext cx="3233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Daniel Lobo </a:t>
            </a:r>
            <a:r>
              <a:rPr b="1" lang="en-GB" sz="1800">
                <a:solidFill>
                  <a:srgbClr val="0091EA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Agustín Golmar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786300" y="1604525"/>
            <a:ext cx="7571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Dirección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</a:t>
            </a: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tangencial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Superposición</a:t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Velocidad de superposición y relativa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Modelo Matemático</a:t>
            </a:r>
            <a:endParaRPr b="1" sz="3600"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42607" l="0" r="0" t="0"/>
          <a:stretch/>
        </p:blipFill>
        <p:spPr>
          <a:xfrm>
            <a:off x="2986286" y="2094949"/>
            <a:ext cx="1330629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671" y="3141488"/>
            <a:ext cx="252665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8632" y="3971160"/>
            <a:ext cx="1605936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5691" y="1073340"/>
            <a:ext cx="3465317" cy="4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2599" y="1073352"/>
            <a:ext cx="3101376" cy="4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70553"/>
          <a:stretch/>
        </p:blipFill>
        <p:spPr>
          <a:xfrm>
            <a:off x="5126950" y="2147191"/>
            <a:ext cx="1605950" cy="43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6077" y="4094350"/>
            <a:ext cx="1447695" cy="4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876" y="3513675"/>
            <a:ext cx="682350" cy="2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786300" y="2018750"/>
            <a:ext cx="75717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Dirección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</a:t>
            </a: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hacia el objetivo (</a:t>
            </a:r>
            <a:r>
              <a:rPr i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target</a:t>
            </a: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Target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ancho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Target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dinámico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525" y="2926674"/>
            <a:ext cx="3233049" cy="9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Modelo Matemático</a:t>
            </a:r>
            <a:endParaRPr b="1" sz="3600"/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259" name="Shape 2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164" y="1010725"/>
            <a:ext cx="3601672" cy="10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4300" y="3187548"/>
            <a:ext cx="287569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03886" y="2126807"/>
            <a:ext cx="1449515" cy="70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14625" y="3984950"/>
            <a:ext cx="37147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786300" y="2018750"/>
            <a:ext cx="75717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Dirección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</a:t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Radio de acción (</a:t>
            </a:r>
            <a:r>
              <a:rPr b="1" i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2.5 m</a:t>
            </a: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máximo)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Modelo Matemático</a:t>
            </a:r>
            <a:endParaRPr b="1" sz="3600"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670" y="1163438"/>
            <a:ext cx="2554960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188" y="3378391"/>
            <a:ext cx="6833625" cy="34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ctrTitle"/>
          </p:nvPr>
        </p:nvSpPr>
        <p:spPr>
          <a:xfrm>
            <a:off x="1413299" y="1991850"/>
            <a:ext cx="631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Implementación</a:t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Modelo Computacional</a:t>
            </a:r>
            <a:endParaRPr b="1" sz="3600"/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786137" y="10477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Java 8 SE Release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J</a:t>
            </a:r>
            <a:r>
              <a:rPr lang="en-GB"/>
              <a:t>SON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</a:t>
            </a:r>
            <a:r>
              <a:rPr b="1" lang="en-GB" sz="1300">
                <a:solidFill>
                  <a:srgbClr val="0091EA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https://www.json.org/</a:t>
            </a:r>
            <a:r>
              <a:rPr lang="en-GB" sz="1300"/>
              <a:t>)</a:t>
            </a:r>
            <a:endParaRPr sz="13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Jackson 2.9.5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</a:t>
            </a:r>
            <a:r>
              <a:rPr b="1" lang="en-GB" sz="1300">
                <a:solidFill>
                  <a:srgbClr val="0091EA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https://github.com/FasterXML/jackson</a:t>
            </a:r>
            <a:r>
              <a:rPr lang="en-GB" sz="1300"/>
              <a:t>)</a:t>
            </a:r>
            <a:endParaRPr sz="13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Ovito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</a:t>
            </a:r>
            <a:r>
              <a:rPr b="1" lang="en-GB" sz="1300">
                <a:solidFill>
                  <a:srgbClr val="0091EA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https://ovito.org/</a:t>
            </a:r>
            <a:r>
              <a:rPr lang="en-GB" sz="1300"/>
              <a:t>)</a:t>
            </a:r>
            <a:endParaRPr sz="13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Microsoft Excel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(</a:t>
            </a:r>
            <a:r>
              <a:rPr b="1" lang="en-GB" sz="1300">
                <a:solidFill>
                  <a:srgbClr val="0091EA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https://products.office.com/en/excel</a:t>
            </a:r>
            <a:r>
              <a:rPr lang="en-GB" sz="1300"/>
              <a:t>)</a:t>
            </a:r>
            <a:endParaRPr sz="13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Draw.io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(</a:t>
            </a:r>
            <a:r>
              <a:rPr b="1" lang="en-GB" sz="1300">
                <a:solidFill>
                  <a:srgbClr val="0091EA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7"/>
              </a:rPr>
              <a:t>https://www.draw.io/</a:t>
            </a:r>
            <a:r>
              <a:rPr lang="en-GB" sz="1300"/>
              <a:t>)</a:t>
            </a:r>
            <a:endParaRPr sz="13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4682659" y="10477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600"/>
              <a:buChar char="●"/>
            </a:pPr>
            <a:r>
              <a:rPr lang="en-GB"/>
              <a:t>Reutilización de: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/>
              <a:t>Todo el </a:t>
            </a:r>
            <a:r>
              <a:rPr b="1" lang="en-GB" sz="1800"/>
              <a:t>TP N° 5 </a:t>
            </a:r>
            <a:r>
              <a:rPr lang="en-GB" sz="1800"/>
              <a:t>!!!</a:t>
            </a:r>
            <a:endParaRPr sz="1800"/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600"/>
              <a:buChar char="●"/>
            </a:pPr>
            <a:r>
              <a:rPr lang="en-GB"/>
              <a:t>Integrador </a:t>
            </a:r>
            <a:r>
              <a:rPr b="1" lang="en-GB"/>
              <a:t>Beeman</a:t>
            </a:r>
            <a:endParaRPr b="1"/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600"/>
              <a:buChar char="●"/>
            </a:pPr>
            <a:r>
              <a:rPr lang="en-GB"/>
              <a:t>Doble caché </a:t>
            </a:r>
            <a:r>
              <a:rPr i="1" lang="en-GB" sz="1800"/>
              <a:t>(Cell Index)</a:t>
            </a:r>
            <a:endParaRPr i="1" sz="1800"/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600"/>
              <a:buChar char="●"/>
            </a:pPr>
            <a:r>
              <a:rPr lang="en-GB"/>
              <a:t>Solo se agregan 2 fuerzas: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DrivenForce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SocialForce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