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79" r:id="rId5"/>
    <p:sldId id="278" r:id="rId6"/>
    <p:sldId id="280" r:id="rId7"/>
    <p:sldId id="281" r:id="rId8"/>
    <p:sldId id="284" r:id="rId9"/>
    <p:sldId id="291" r:id="rId10"/>
    <p:sldId id="290" r:id="rId11"/>
    <p:sldId id="282" r:id="rId12"/>
    <p:sldId id="283" r:id="rId13"/>
    <p:sldId id="289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5F98F9-817C-454E-A9A6-F7BFD53B8E53}">
          <p14:sldIdLst>
            <p14:sldId id="256"/>
          </p14:sldIdLst>
        </p14:section>
        <p14:section name="Set Up" id="{EC51156C-7305-441C-978B-283BE87B16E5}">
          <p14:sldIdLst>
            <p14:sldId id="274"/>
            <p14:sldId id="275"/>
            <p14:sldId id="279"/>
          </p14:sldIdLst>
        </p14:section>
        <p14:section name="Meet Meadow" id="{76F5B9AA-1CEE-4E18-B996-E0ADCFC15501}">
          <p14:sldIdLst>
            <p14:sldId id="278"/>
            <p14:sldId id="280"/>
            <p14:sldId id="281"/>
            <p14:sldId id="284"/>
            <p14:sldId id="291"/>
            <p14:sldId id="290"/>
          </p14:sldIdLst>
        </p14:section>
        <p14:section name="Q&amp;A + References" id="{AA588E12-1098-4267-9A8B-F0245139C161}">
          <p14:sldIdLst>
            <p14:sldId id="282"/>
            <p14:sldId id="283"/>
            <p14:sldId id="289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0"/>
    <a:srgbClr val="00B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13ED0-9899-45D2-AE81-D934DC1C828B}" v="87" dt="2019-04-07T14:28:0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4084" autoAdjust="0"/>
  </p:normalViewPr>
  <p:slideViewPr>
    <p:cSldViewPr snapToGrid="0">
      <p:cViewPr varScale="1">
        <p:scale>
          <a:sx n="90" d="100"/>
          <a:sy n="9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1369-D42E-4572-9631-11A54AA43EE6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F16D7-D135-4FD7-889D-98ADFFC5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than 6% of insured drivers file an insurance claim each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2017, $167 million dollars of claims were filed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 claims can take anywhere from 5-8 days for a roadside assistance claim or glass replacement claim, or up to a month for a total loss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Automobile accident claims with hurt individuals can take even longer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Factors that can impact how long a claim takes to process include: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Poor communication / availability to connect with parties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Coverage discrepancies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happy with repairs to vehicles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Related to a nature disaster claim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is forecasted to cost property and casualty insurance carriers around the globe $9billion on IT to support claims from 2011 to 2015.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is estimated to be between $588-$734 million on call centers for personal claims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One study, done by Accenture, stated that claims adjudicators spent 44–49% of their time on non-core activities.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same study showed that field adjusters spent 41% of their time on non-core activities.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**Timelines, resources, quantify, how much as a firm we are paying to support  (white paper about insurance facts – </a:t>
            </a:r>
            <a:r>
              <a:rPr lang="en-US" dirty="0" err="1"/>
              <a:t>gartner</a:t>
            </a:r>
            <a:r>
              <a:rPr lang="en-US" dirty="0"/>
              <a:t>, Marsh)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FILING A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Whether by phone, email, online form or fax, there are multiple conversations happening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Insured individual A needs to contact their carrier; the same for insured individual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there carriers may handle in-house with a claims rep, hire a third party administrator and outsource the claim, or have an in-house (or hired) claims adjuster sort out the details for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Throughout the process communications are happening among parties to figure out the value of damages and who is paying for what damages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FILING AN INSURANCE CLAIM IS INEFFICIENT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time consuming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very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Efforts are duplicated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Stress is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technology has the opportunity to reshape the insurance claims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make it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MEADOW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mobile-friendly chat bot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Powered by block chain and artificial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Whose only priority is streamlining your next insurance claim with the touch of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MEADOW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mobile-friendly chat bot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Powered by block chain and artificial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Whose only priority is streamlining your next insurance claim with the touch of a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insured doesn’t have to talk to a claim representative.</a:t>
            </a:r>
          </a:p>
          <a:p>
            <a:r>
              <a:rPr lang="en-US" dirty="0"/>
              <a:t>Enter it once into the ledger.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insurance company doesn’t have to waste effort reaching out to each party involved to receive all the information needed to process the claim.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insured doesn’t have to talk to a claim representative.</a:t>
            </a:r>
          </a:p>
          <a:p>
            <a:r>
              <a:rPr lang="en-US" dirty="0"/>
              <a:t>Enter it once into the ledger.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insurance company doesn’t have to waste effort reaching out to each party involved to receive all the information needed to process the claim.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F16D7-D135-4FD7-889D-98ADFFC54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0EFF-0C20-4FA6-9416-E2D8C8789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3816-C8D5-483D-AE2E-CFE2B0FE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B032-6DB3-49F0-9DDB-705A5B6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DA87-F82E-466E-96F1-85A8A33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CFDF-66F2-48A2-AE05-DD1045B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0BCC-476C-4FE1-95DC-4146A500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E2A4D-F497-453D-8C38-7DB479B4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461E-CAA6-4606-9D89-FE33DB6B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8D52-F193-4F96-9854-378FB6E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7257-1DB6-4D15-A27C-DFDB92BB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A6430AD-EA5E-4F9D-8A91-AD6DAB961B86}"/>
              </a:ext>
            </a:extLst>
          </p:cNvPr>
          <p:cNvSpPr/>
          <p:nvPr userDrawn="1"/>
        </p:nvSpPr>
        <p:spPr>
          <a:xfrm>
            <a:off x="0" y="6262256"/>
            <a:ext cx="12192000" cy="623454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A28B6-2705-4357-B2A2-C219E3DA0F6C}"/>
              </a:ext>
            </a:extLst>
          </p:cNvPr>
          <p:cNvSpPr txBox="1"/>
          <p:nvPr userDrawn="1"/>
        </p:nvSpPr>
        <p:spPr>
          <a:xfrm>
            <a:off x="243839" y="6367658"/>
            <a:ext cx="538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T3 – V2K | Karen Bennett 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•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Vivian Chen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•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Kelly Rainey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CEC8-F151-42DD-9397-24D19D9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891" y="63647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F4724E-D050-44C6-8472-ECDFD4973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A6430AD-EA5E-4F9D-8A91-AD6DAB961B86}"/>
              </a:ext>
            </a:extLst>
          </p:cNvPr>
          <p:cNvSpPr/>
          <p:nvPr userDrawn="1"/>
        </p:nvSpPr>
        <p:spPr>
          <a:xfrm>
            <a:off x="0" y="6262256"/>
            <a:ext cx="12192000" cy="623454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CEC8-F151-42DD-9397-24D19D9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891" y="63647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F4724E-D050-44C6-8472-ECDFD4973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57C-04F6-41FF-8038-42616151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52B6-82C4-4246-AA78-A98C349D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5B4E-E48C-4344-A7AE-FAFD5625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D1D1-0D2C-47E8-AA8F-A6BCD5CB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841-3259-4BDB-8072-A33BB1BD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C477-7E1D-44A6-91A5-54F65167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35CE-94B6-4A62-ADE3-3DAAA6A82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EE65-9F39-4FF8-87A4-157298E7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2C77-1C6E-4AF7-8B28-414D99F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A62D-9565-4DE8-A7F7-4DD5F709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90C-3311-4C67-B822-419F3E90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87C6-AA9F-4FD9-B7AA-503EDFC93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FC1-4091-4E91-BEC2-D971D574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971FF-0D27-42A3-A341-A9B9BEB6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B2B2-698E-4ED3-B87E-B9F621C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37EA7-4230-4C1B-A40B-26E9D99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8BC5-8FEF-40EE-A5FC-A9E171AD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43C2-0AA9-4992-A83A-5DD1F8AD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BCC4-BC31-47F2-9E53-F3B9E580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1AED-D213-4ED7-90F9-4DD51FE53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910E-E5A5-47B8-ADB3-8002C2DB6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EB862-5988-4DC5-9D93-941ACBD1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525B8-633A-4288-AAAE-F06FB055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CBF4-1128-411A-864E-567FB47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0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DBAD-E50C-4EB5-AFA6-502ABA8E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FCE1A-0274-4912-9F16-2F1B6498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B8DDC-6829-4BB6-B384-F19B27D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579DB-907E-4E24-8454-B662BFC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1C863-1B4A-48C3-9BBB-017924C3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27A88-88A9-4C53-A8F1-A41C2E4E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E68CD-4668-4307-B13D-F72FF142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596-77F8-4F3F-BB71-54D297F1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052D-94C0-40FD-82EE-55D21300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C564-3DA1-44A7-8B55-BAC158962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E9356-A8D6-4E54-823C-6A1A0028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DA40-E89A-43E9-B435-9DD94FF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7D00-44E4-4161-B456-50CD3A48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8B2-0346-423F-82D7-5117F030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4F55D-A78A-4CAB-B0D4-48636F48B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2F837-7C19-4E16-854D-0F9EA899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DC5A-8359-4BAC-A583-DAA15123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F502-81D3-46B3-8429-C8747013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05D62-2214-468C-9555-36E399F6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83F95-7E15-45C5-B4F3-E47E8EB9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BC4F-AB37-4C2B-B104-43170FE2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72A9-8DF3-4218-B122-3F4D72F36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0F05-7B56-46B0-AA2B-557FED9D60BF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CEAB-8FAA-4ADE-BEB4-216F19C50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5FF3-587C-4404-9621-082358899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24E-D050-44C6-8472-ECDFD497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sco.com/c/dam/en/us/solutions/collateral/collaboration/ClaimsManagementWhitepaper.pdf" TargetMode="External"/><Relationship Id="rId3" Type="http://schemas.openxmlformats.org/officeDocument/2006/relationships/hyperlink" Target="https://www.nerdwallet.com/blog/insurance/auto-home-insurance-claims-reports/" TargetMode="External"/><Relationship Id="rId7" Type="http://schemas.openxmlformats.org/officeDocument/2006/relationships/hyperlink" Target="https://www.thebalance.com/how-long-does-an-insurance-claim-take-5270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heatlantic.com/national/archive/2011/07/the-geography-of-how-we-get-to-work/240258/" TargetMode="External"/><Relationship Id="rId11" Type="http://schemas.openxmlformats.org/officeDocument/2006/relationships/hyperlink" Target="https://www.esurance.com/info/claims/third-party-car-insurance-claims" TargetMode="External"/><Relationship Id="rId5" Type="http://schemas.openxmlformats.org/officeDocument/2006/relationships/hyperlink" Target="https://www.nerdwallet.com/blog/insurance/whose-auto-insurance-provider-to-use-after-accident-2/" TargetMode="External"/><Relationship Id="rId10" Type="http://schemas.openxmlformats.org/officeDocument/2006/relationships/hyperlink" Target="https://risk.lexisnexis.com/insights-resources/white-paper/2019-future-of-claims-study" TargetMode="External"/><Relationship Id="rId4" Type="http://schemas.openxmlformats.org/officeDocument/2006/relationships/hyperlink" Target="https://www.consumerreports.org/cro/2012/04/insurance-claims/index.htm" TargetMode="External"/><Relationship Id="rId9" Type="http://schemas.openxmlformats.org/officeDocument/2006/relationships/hyperlink" Target="https://www.citrix.com/content/dam/citrix/en_us/documents/white-paper/insurance-wp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4972-4DD4-4802-98EC-829E3508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6" y="6018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6600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#ReWRITE</a:t>
            </a:r>
            <a:endParaRPr lang="en-US" dirty="0">
              <a:solidFill>
                <a:srgbClr val="0042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C4261-E431-4281-9E9D-F0534455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26" y="3494905"/>
            <a:ext cx="3417615" cy="888975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4DFC927-6F78-4D77-8912-F81502C70F99}"/>
              </a:ext>
            </a:extLst>
          </p:cNvPr>
          <p:cNvSpPr/>
          <p:nvPr/>
        </p:nvSpPr>
        <p:spPr>
          <a:xfrm>
            <a:off x="0" y="4429919"/>
            <a:ext cx="12192000" cy="2428081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0BBC4-3129-4064-BF34-CAD7F4D011F2}"/>
              </a:ext>
            </a:extLst>
          </p:cNvPr>
          <p:cNvSpPr txBox="1"/>
          <p:nvPr/>
        </p:nvSpPr>
        <p:spPr>
          <a:xfrm>
            <a:off x="243839" y="6367658"/>
            <a:ext cx="538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T3 – V2K | Karen Bennett 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•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Vivian Chen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•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Kelly Rainey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F20A6F-C7C8-46E3-A563-56A9AD667AFC}"/>
              </a:ext>
            </a:extLst>
          </p:cNvPr>
          <p:cNvSpPr txBox="1">
            <a:spLocks/>
          </p:cNvSpPr>
          <p:nvPr/>
        </p:nvSpPr>
        <p:spPr>
          <a:xfrm>
            <a:off x="1014264" y="2923628"/>
            <a:ext cx="7549662" cy="944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b="1" dirty="0">
                <a:solidFill>
                  <a:srgbClr val="00B0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 York</a:t>
            </a:r>
          </a:p>
          <a:p>
            <a:r>
              <a:rPr lang="en-US" dirty="0"/>
              <a:t>April 7, 2019</a:t>
            </a:r>
          </a:p>
        </p:txBody>
      </p:sp>
    </p:spTree>
    <p:extLst>
      <p:ext uri="{BB962C8B-B14F-4D97-AF65-F5344CB8AC3E}">
        <p14:creationId xmlns:p14="http://schemas.microsoft.com/office/powerpoint/2010/main" val="63634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nyTake by MangoApps-07-04-2019-07-14-35">
            <a:hlinkClick r:id="" action="ppaction://media"/>
            <a:extLst>
              <a:ext uri="{FF2B5EF4-FFF2-40B4-BE49-F238E27FC236}">
                <a16:creationId xmlns:a16="http://schemas.microsoft.com/office/drawing/2014/main" id="{379FBE55-8CC3-49A3-A99B-1DD65DB4ED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5666" y="1206203"/>
            <a:ext cx="2636837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78F670-3274-43A2-8B52-A81AD6B3B88B}"/>
              </a:ext>
            </a:extLst>
          </p:cNvPr>
          <p:cNvSpPr txBox="1">
            <a:spLocks/>
          </p:cNvSpPr>
          <p:nvPr/>
        </p:nvSpPr>
        <p:spPr>
          <a:xfrm>
            <a:off x="291249" y="5594754"/>
            <a:ext cx="39353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Each Insured Party Inputs their claim Information.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4B214-6F76-4372-854C-B09401B76FCD}"/>
              </a:ext>
            </a:extLst>
          </p:cNvPr>
          <p:cNvCxnSpPr>
            <a:stCxn id="8" idx="3"/>
          </p:cNvCxnSpPr>
          <p:nvPr/>
        </p:nvCxnSpPr>
        <p:spPr>
          <a:xfrm>
            <a:off x="3962503" y="3381872"/>
            <a:ext cx="860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80D73-97DD-410E-A13F-2ED2EEAF58AD}"/>
              </a:ext>
            </a:extLst>
          </p:cNvPr>
          <p:cNvSpPr/>
          <p:nvPr/>
        </p:nvSpPr>
        <p:spPr>
          <a:xfrm>
            <a:off x="4822723" y="1091381"/>
            <a:ext cx="2738285" cy="4466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[Demo]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51477C-E76B-449D-946E-BB12F7D55FA4}"/>
              </a:ext>
            </a:extLst>
          </p:cNvPr>
          <p:cNvSpPr txBox="1">
            <a:spLocks/>
          </p:cNvSpPr>
          <p:nvPr/>
        </p:nvSpPr>
        <p:spPr>
          <a:xfrm>
            <a:off x="4323344" y="5611132"/>
            <a:ext cx="3706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Information captured in the distributed ledger, shared to all relevant participants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31F39-0933-4F9E-9EF8-E1ABBEE476F9}"/>
              </a:ext>
            </a:extLst>
          </p:cNvPr>
          <p:cNvSpPr/>
          <p:nvPr/>
        </p:nvSpPr>
        <p:spPr>
          <a:xfrm>
            <a:off x="8615515" y="1091380"/>
            <a:ext cx="2738285" cy="446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claim info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86B208-029C-42F0-9749-9DA22FC69A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561008" y="3319116"/>
            <a:ext cx="1054507" cy="5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9EB91BF-4AF9-4CD7-BFB6-E56759A9828E}"/>
              </a:ext>
            </a:extLst>
          </p:cNvPr>
          <p:cNvSpPr txBox="1">
            <a:spLocks/>
          </p:cNvSpPr>
          <p:nvPr/>
        </p:nvSpPr>
        <p:spPr>
          <a:xfrm>
            <a:off x="8104303" y="5552369"/>
            <a:ext cx="3706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Insurance company accesses all 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 needed.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AF6325-AEF5-4CE4-B87B-450A4546B87F}"/>
              </a:ext>
            </a:extLst>
          </p:cNvPr>
          <p:cNvSpPr/>
          <p:nvPr/>
        </p:nvSpPr>
        <p:spPr>
          <a:xfrm>
            <a:off x="695632" y="1351476"/>
            <a:ext cx="630034" cy="6858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CE19DC-FC9B-42BE-AD79-8DAE33ECC948}"/>
              </a:ext>
            </a:extLst>
          </p:cNvPr>
          <p:cNvSpPr/>
          <p:nvPr/>
        </p:nvSpPr>
        <p:spPr>
          <a:xfrm>
            <a:off x="4008327" y="1263246"/>
            <a:ext cx="630034" cy="6858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2CC2AD-6AF7-4D80-930D-C39E4E9689E2}"/>
              </a:ext>
            </a:extLst>
          </p:cNvPr>
          <p:cNvSpPr/>
          <p:nvPr/>
        </p:nvSpPr>
        <p:spPr>
          <a:xfrm>
            <a:off x="7890005" y="1190161"/>
            <a:ext cx="630034" cy="6858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74085D-D03B-43D3-84CE-76BC6B90B162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Meadow® Demo</a:t>
            </a:r>
            <a:endParaRPr lang="en-US" sz="1400" dirty="0">
              <a:solidFill>
                <a:srgbClr val="004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94EC2EE-2D6F-4CE8-A3F8-0616B2D78FAA}"/>
              </a:ext>
            </a:extLst>
          </p:cNvPr>
          <p:cNvSpPr/>
          <p:nvPr/>
        </p:nvSpPr>
        <p:spPr>
          <a:xfrm>
            <a:off x="2207172" y="1895406"/>
            <a:ext cx="7637523" cy="1431376"/>
          </a:xfrm>
          <a:custGeom>
            <a:avLst/>
            <a:gdLst>
              <a:gd name="connsiteX0" fmla="*/ 0 w 6939899"/>
              <a:gd name="connsiteY0" fmla="*/ 185642 h 1431376"/>
              <a:gd name="connsiteX1" fmla="*/ 252249 w 6939899"/>
              <a:gd name="connsiteY1" fmla="*/ 27987 h 1431376"/>
              <a:gd name="connsiteX2" fmla="*/ 378373 w 6939899"/>
              <a:gd name="connsiteY2" fmla="*/ 690139 h 1431376"/>
              <a:gd name="connsiteX3" fmla="*/ 1150883 w 6939899"/>
              <a:gd name="connsiteY3" fmla="*/ 217173 h 1431376"/>
              <a:gd name="connsiteX4" fmla="*/ 1434662 w 6939899"/>
              <a:gd name="connsiteY4" fmla="*/ 1399587 h 1431376"/>
              <a:gd name="connsiteX5" fmla="*/ 2412125 w 6939899"/>
              <a:gd name="connsiteY5" fmla="*/ 280235 h 1431376"/>
              <a:gd name="connsiteX6" fmla="*/ 3216166 w 6939899"/>
              <a:gd name="connsiteY6" fmla="*/ 1352291 h 1431376"/>
              <a:gd name="connsiteX7" fmla="*/ 3909849 w 6939899"/>
              <a:gd name="connsiteY7" fmla="*/ 169877 h 1431376"/>
              <a:gd name="connsiteX8" fmla="*/ 4650828 w 6939899"/>
              <a:gd name="connsiteY8" fmla="*/ 1431118 h 1431376"/>
              <a:gd name="connsiteX9" fmla="*/ 5486400 w 6939899"/>
              <a:gd name="connsiteY9" fmla="*/ 43753 h 1431376"/>
              <a:gd name="connsiteX10" fmla="*/ 6148552 w 6939899"/>
              <a:gd name="connsiteY10" fmla="*/ 800497 h 1431376"/>
              <a:gd name="connsiteX11" fmla="*/ 6416566 w 6939899"/>
              <a:gd name="connsiteY11" fmla="*/ 832028 h 1431376"/>
              <a:gd name="connsiteX0" fmla="*/ 0 w 7637523"/>
              <a:gd name="connsiteY0" fmla="*/ 185642 h 1431376"/>
              <a:gd name="connsiteX1" fmla="*/ 252249 w 7637523"/>
              <a:gd name="connsiteY1" fmla="*/ 27987 h 1431376"/>
              <a:gd name="connsiteX2" fmla="*/ 378373 w 7637523"/>
              <a:gd name="connsiteY2" fmla="*/ 690139 h 1431376"/>
              <a:gd name="connsiteX3" fmla="*/ 1150883 w 7637523"/>
              <a:gd name="connsiteY3" fmla="*/ 217173 h 1431376"/>
              <a:gd name="connsiteX4" fmla="*/ 1434662 w 7637523"/>
              <a:gd name="connsiteY4" fmla="*/ 1399587 h 1431376"/>
              <a:gd name="connsiteX5" fmla="*/ 2412125 w 7637523"/>
              <a:gd name="connsiteY5" fmla="*/ 280235 h 1431376"/>
              <a:gd name="connsiteX6" fmla="*/ 3216166 w 7637523"/>
              <a:gd name="connsiteY6" fmla="*/ 1352291 h 1431376"/>
              <a:gd name="connsiteX7" fmla="*/ 3909849 w 7637523"/>
              <a:gd name="connsiteY7" fmla="*/ 169877 h 1431376"/>
              <a:gd name="connsiteX8" fmla="*/ 4650828 w 7637523"/>
              <a:gd name="connsiteY8" fmla="*/ 1431118 h 1431376"/>
              <a:gd name="connsiteX9" fmla="*/ 5486400 w 7637523"/>
              <a:gd name="connsiteY9" fmla="*/ 43753 h 1431376"/>
              <a:gd name="connsiteX10" fmla="*/ 6148552 w 7637523"/>
              <a:gd name="connsiteY10" fmla="*/ 800497 h 1431376"/>
              <a:gd name="connsiteX11" fmla="*/ 7236373 w 7637523"/>
              <a:gd name="connsiteY11" fmla="*/ 485187 h 14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37523" h="1431376">
                <a:moveTo>
                  <a:pt x="0" y="185642"/>
                </a:moveTo>
                <a:cubicBezTo>
                  <a:pt x="94593" y="64773"/>
                  <a:pt x="189187" y="-56096"/>
                  <a:pt x="252249" y="27987"/>
                </a:cubicBezTo>
                <a:cubicBezTo>
                  <a:pt x="315311" y="112070"/>
                  <a:pt x="228601" y="658608"/>
                  <a:pt x="378373" y="690139"/>
                </a:cubicBezTo>
                <a:cubicBezTo>
                  <a:pt x="528145" y="721670"/>
                  <a:pt x="974835" y="98932"/>
                  <a:pt x="1150883" y="217173"/>
                </a:cubicBezTo>
                <a:cubicBezTo>
                  <a:pt x="1326931" y="335414"/>
                  <a:pt x="1224455" y="1389077"/>
                  <a:pt x="1434662" y="1399587"/>
                </a:cubicBezTo>
                <a:cubicBezTo>
                  <a:pt x="1644869" y="1410097"/>
                  <a:pt x="2115208" y="288118"/>
                  <a:pt x="2412125" y="280235"/>
                </a:cubicBezTo>
                <a:cubicBezTo>
                  <a:pt x="2709042" y="272352"/>
                  <a:pt x="2966545" y="1370684"/>
                  <a:pt x="3216166" y="1352291"/>
                </a:cubicBezTo>
                <a:cubicBezTo>
                  <a:pt x="3465787" y="1333898"/>
                  <a:pt x="3670739" y="156739"/>
                  <a:pt x="3909849" y="169877"/>
                </a:cubicBezTo>
                <a:cubicBezTo>
                  <a:pt x="4148959" y="183015"/>
                  <a:pt x="4388070" y="1452139"/>
                  <a:pt x="4650828" y="1431118"/>
                </a:cubicBezTo>
                <a:cubicBezTo>
                  <a:pt x="4913586" y="1410097"/>
                  <a:pt x="5236779" y="148857"/>
                  <a:pt x="5486400" y="43753"/>
                </a:cubicBezTo>
                <a:cubicBezTo>
                  <a:pt x="5736021" y="-61351"/>
                  <a:pt x="5856890" y="726925"/>
                  <a:pt x="6148552" y="800497"/>
                </a:cubicBezTo>
                <a:cubicBezTo>
                  <a:pt x="6440214" y="874069"/>
                  <a:pt x="8487104" y="1189380"/>
                  <a:pt x="7236373" y="48518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C9533F8-4DA6-46B6-BEB4-C17F4865FEFA}"/>
              </a:ext>
            </a:extLst>
          </p:cNvPr>
          <p:cNvSpPr/>
          <p:nvPr/>
        </p:nvSpPr>
        <p:spPr>
          <a:xfrm>
            <a:off x="2826736" y="2519297"/>
            <a:ext cx="7351455" cy="9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Before and After Workflow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8A03C734-8C53-4244-BC1A-591095588B1A}"/>
              </a:ext>
            </a:extLst>
          </p:cNvPr>
          <p:cNvSpPr/>
          <p:nvPr/>
        </p:nvSpPr>
        <p:spPr>
          <a:xfrm>
            <a:off x="480646" y="1330339"/>
            <a:ext cx="1876096" cy="122971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Incident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0A1A6-1071-432C-9B17-91673EF8A833}"/>
              </a:ext>
            </a:extLst>
          </p:cNvPr>
          <p:cNvGrpSpPr/>
          <p:nvPr/>
        </p:nvGrpSpPr>
        <p:grpSpPr>
          <a:xfrm>
            <a:off x="2384337" y="4034991"/>
            <a:ext cx="2254834" cy="2135598"/>
            <a:chOff x="8005350" y="2461961"/>
            <a:chExt cx="2254834" cy="2135598"/>
          </a:xfrm>
        </p:grpSpPr>
        <p:pic>
          <p:nvPicPr>
            <p:cNvPr id="6" name="Picture 2" descr="Image result for icons of people">
              <a:extLst>
                <a:ext uri="{FF2B5EF4-FFF2-40B4-BE49-F238E27FC236}">
                  <a16:creationId xmlns:a16="http://schemas.microsoft.com/office/drawing/2014/main" id="{06E35EF0-F4D0-4CF5-9FDB-B00D90E25D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15" t="5897" r="26529" b="51817"/>
            <a:stretch/>
          </p:blipFill>
          <p:spPr bwMode="auto">
            <a:xfrm>
              <a:off x="8818966" y="2520677"/>
              <a:ext cx="691687" cy="95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icons of people">
              <a:extLst>
                <a:ext uri="{FF2B5EF4-FFF2-40B4-BE49-F238E27FC236}">
                  <a16:creationId xmlns:a16="http://schemas.microsoft.com/office/drawing/2014/main" id="{DDEDAB8A-F396-48E2-92FE-030C8DE45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63" t="5575" r="5028" b="51568"/>
            <a:stretch/>
          </p:blipFill>
          <p:spPr bwMode="auto">
            <a:xfrm>
              <a:off x="8781938" y="3610587"/>
              <a:ext cx="678136" cy="97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icons of people">
              <a:extLst>
                <a:ext uri="{FF2B5EF4-FFF2-40B4-BE49-F238E27FC236}">
                  <a16:creationId xmlns:a16="http://schemas.microsoft.com/office/drawing/2014/main" id="{53F9F995-A815-4DA4-AFD8-B7D5C0BE6A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0" t="7411" r="50315" b="52512"/>
            <a:stretch/>
          </p:blipFill>
          <p:spPr bwMode="auto">
            <a:xfrm>
              <a:off x="8005350" y="2578530"/>
              <a:ext cx="660434" cy="90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icons of people">
              <a:extLst>
                <a:ext uri="{FF2B5EF4-FFF2-40B4-BE49-F238E27FC236}">
                  <a16:creationId xmlns:a16="http://schemas.microsoft.com/office/drawing/2014/main" id="{BDB915AD-7A55-40B1-98BB-CC438D190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51266" r="72373" b="3715"/>
            <a:stretch/>
          </p:blipFill>
          <p:spPr bwMode="auto">
            <a:xfrm>
              <a:off x="8005350" y="3575806"/>
              <a:ext cx="714972" cy="1021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icons of people">
              <a:extLst>
                <a:ext uri="{FF2B5EF4-FFF2-40B4-BE49-F238E27FC236}">
                  <a16:creationId xmlns:a16="http://schemas.microsoft.com/office/drawing/2014/main" id="{229DF812-47DA-42D1-B776-38EFCD1684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t="51230" r="27654" b="4154"/>
            <a:stretch/>
          </p:blipFill>
          <p:spPr bwMode="auto">
            <a:xfrm>
              <a:off x="9585790" y="2461961"/>
              <a:ext cx="674394" cy="101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Image result for icons of people">
            <a:extLst>
              <a:ext uri="{FF2B5EF4-FFF2-40B4-BE49-F238E27FC236}">
                <a16:creationId xmlns:a16="http://schemas.microsoft.com/office/drawing/2014/main" id="{CF1BE9EE-38CD-4F91-9FAE-886883D94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4820" r="72572" b="50000"/>
          <a:stretch/>
        </p:blipFill>
        <p:spPr bwMode="auto">
          <a:xfrm>
            <a:off x="3138556" y="1503114"/>
            <a:ext cx="734917" cy="102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icons of people">
            <a:extLst>
              <a:ext uri="{FF2B5EF4-FFF2-40B4-BE49-F238E27FC236}">
                <a16:creationId xmlns:a16="http://schemas.microsoft.com/office/drawing/2014/main" id="{18D9E57E-4BBC-4C16-B394-366DE952C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5" t="5897" r="26529" b="51817"/>
          <a:stretch/>
        </p:blipFill>
        <p:spPr bwMode="auto">
          <a:xfrm>
            <a:off x="3517377" y="2745779"/>
            <a:ext cx="691687" cy="9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icons of people">
            <a:extLst>
              <a:ext uri="{FF2B5EF4-FFF2-40B4-BE49-F238E27FC236}">
                <a16:creationId xmlns:a16="http://schemas.microsoft.com/office/drawing/2014/main" id="{50127784-C507-4FF2-AE35-7C74CF45D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3" t="5575" r="5028" b="51568"/>
          <a:stretch/>
        </p:blipFill>
        <p:spPr bwMode="auto">
          <a:xfrm>
            <a:off x="7523320" y="1448760"/>
            <a:ext cx="678136" cy="9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icons of people">
            <a:extLst>
              <a:ext uri="{FF2B5EF4-FFF2-40B4-BE49-F238E27FC236}">
                <a16:creationId xmlns:a16="http://schemas.microsoft.com/office/drawing/2014/main" id="{B5F1ED20-FA02-4073-8B46-F3373ABCD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t="7411" r="50315" b="52512"/>
          <a:stretch/>
        </p:blipFill>
        <p:spPr bwMode="auto">
          <a:xfrm>
            <a:off x="4459072" y="1558556"/>
            <a:ext cx="660434" cy="90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cons of people">
            <a:extLst>
              <a:ext uri="{FF2B5EF4-FFF2-40B4-BE49-F238E27FC236}">
                <a16:creationId xmlns:a16="http://schemas.microsoft.com/office/drawing/2014/main" id="{65A8D908-0C35-42DB-9B54-6247699B7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1266" r="72373" b="3715"/>
          <a:stretch/>
        </p:blipFill>
        <p:spPr bwMode="auto">
          <a:xfrm>
            <a:off x="5175523" y="2679975"/>
            <a:ext cx="714972" cy="10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cons of people">
            <a:extLst>
              <a:ext uri="{FF2B5EF4-FFF2-40B4-BE49-F238E27FC236}">
                <a16:creationId xmlns:a16="http://schemas.microsoft.com/office/drawing/2014/main" id="{973A7794-60A0-4C9F-B211-0C6DD292F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0" t="51230" r="27654" b="4154"/>
          <a:stretch/>
        </p:blipFill>
        <p:spPr bwMode="auto">
          <a:xfrm>
            <a:off x="6527189" y="2679975"/>
            <a:ext cx="674394" cy="10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police logo">
            <a:extLst>
              <a:ext uri="{FF2B5EF4-FFF2-40B4-BE49-F238E27FC236}">
                <a16:creationId xmlns:a16="http://schemas.microsoft.com/office/drawing/2014/main" id="{AE56F2F2-E998-46B3-87D0-0FFA7E39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25" y="2278636"/>
            <a:ext cx="890312" cy="89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hospital logo">
            <a:extLst>
              <a:ext uri="{FF2B5EF4-FFF2-40B4-BE49-F238E27FC236}">
                <a16:creationId xmlns:a16="http://schemas.microsoft.com/office/drawing/2014/main" id="{ECBE318E-CF04-46B2-B4CB-A00EF381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07" y="14689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E33C4F-0785-442A-8827-AAFE9585E453}"/>
              </a:ext>
            </a:extLst>
          </p:cNvPr>
          <p:cNvSpPr txBox="1"/>
          <p:nvPr/>
        </p:nvSpPr>
        <p:spPr>
          <a:xfrm>
            <a:off x="10178191" y="2006052"/>
            <a:ext cx="813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899D59A5-AE5A-4152-8C87-7CABF77A6CD3}"/>
              </a:ext>
            </a:extLst>
          </p:cNvPr>
          <p:cNvSpPr/>
          <p:nvPr/>
        </p:nvSpPr>
        <p:spPr>
          <a:xfrm>
            <a:off x="415326" y="4172703"/>
            <a:ext cx="1876096" cy="122971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Incident</a:t>
            </a:r>
          </a:p>
        </p:txBody>
      </p:sp>
      <p:pic>
        <p:nvPicPr>
          <p:cNvPr id="24" name="Picture 2" descr="Image result for police logo">
            <a:extLst>
              <a:ext uri="{FF2B5EF4-FFF2-40B4-BE49-F238E27FC236}">
                <a16:creationId xmlns:a16="http://schemas.microsoft.com/office/drawing/2014/main" id="{AB7CC236-6BA0-4F69-959C-1EE08853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68" y="5247811"/>
            <a:ext cx="890312" cy="89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ospital logo">
            <a:extLst>
              <a:ext uri="{FF2B5EF4-FFF2-40B4-BE49-F238E27FC236}">
                <a16:creationId xmlns:a16="http://schemas.microsoft.com/office/drawing/2014/main" id="{15F89C2E-E4DA-464E-BE22-6CBDF65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89" y="524652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70D92F-64D2-4A19-8BC5-82BBDF17E3CA}"/>
              </a:ext>
            </a:extLst>
          </p:cNvPr>
          <p:cNvSpPr txBox="1"/>
          <p:nvPr/>
        </p:nvSpPr>
        <p:spPr>
          <a:xfrm>
            <a:off x="7574004" y="4541283"/>
            <a:ext cx="813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088363D-B413-4C7C-9C68-3543C1324AF2}"/>
              </a:ext>
            </a:extLst>
          </p:cNvPr>
          <p:cNvSpPr/>
          <p:nvPr/>
        </p:nvSpPr>
        <p:spPr>
          <a:xfrm>
            <a:off x="2214768" y="5114961"/>
            <a:ext cx="3527022" cy="88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FFA371-6535-4EE7-B197-0BABBDCCD179}"/>
              </a:ext>
            </a:extLst>
          </p:cNvPr>
          <p:cNvSpPr/>
          <p:nvPr/>
        </p:nvSpPr>
        <p:spPr>
          <a:xfrm>
            <a:off x="5654958" y="4867184"/>
            <a:ext cx="1976735" cy="4955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Reimbursement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FDED6D4-5F33-445A-809B-E02933A455A0}"/>
              </a:ext>
            </a:extLst>
          </p:cNvPr>
          <p:cNvSpPr/>
          <p:nvPr/>
        </p:nvSpPr>
        <p:spPr>
          <a:xfrm>
            <a:off x="8239281" y="2321118"/>
            <a:ext cx="1976735" cy="4955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Reimbursement</a:t>
            </a:r>
          </a:p>
        </p:txBody>
      </p:sp>
    </p:spTree>
    <p:extLst>
      <p:ext uri="{BB962C8B-B14F-4D97-AF65-F5344CB8AC3E}">
        <p14:creationId xmlns:p14="http://schemas.microsoft.com/office/powerpoint/2010/main" val="423670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Can Meadow® Scale?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3F8F2-ADE1-4FEE-AE29-F4A696ED6A98}"/>
              </a:ext>
            </a:extLst>
          </p:cNvPr>
          <p:cNvSpPr/>
          <p:nvPr/>
        </p:nvSpPr>
        <p:spPr>
          <a:xfrm>
            <a:off x="767371" y="1578403"/>
            <a:ext cx="110880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Commercial use cases (ex: property management / leasing)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National and global integration of blockchain data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Applications in healthcare / merging with EMR data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Incorporating databases (ex: police) for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5223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to Roll </a:t>
            </a:r>
            <a:r>
              <a:rPr lang="en-US" b="1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 Meadow®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3F8F2-ADE1-4FEE-AE29-F4A696ED6A98}"/>
              </a:ext>
            </a:extLst>
          </p:cNvPr>
          <p:cNvSpPr/>
          <p:nvPr/>
        </p:nvSpPr>
        <p:spPr>
          <a:xfrm>
            <a:off x="767371" y="1578403"/>
            <a:ext cx="1080135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Incentivize use of Meadow® among policy holders in exchange for reductions in policy premiums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Disrupt the marketplace and make Meadow the new norm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Invite iOS and Android to build into emergency mobile functionality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Educate carriers that Meadow® will minimize the number of claims reps handling administrative tasks and refocus them on assignments requiring strategy</a:t>
            </a:r>
          </a:p>
          <a:p>
            <a:pPr>
              <a:spcAft>
                <a:spcPts val="2400"/>
              </a:spcAft>
            </a:pPr>
            <a:endParaRPr lang="en-US" sz="2800" dirty="0">
              <a:solidFill>
                <a:srgbClr val="00428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04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4945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 Links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30327-5B7A-4853-99E6-D8FDEE6AE838}"/>
              </a:ext>
            </a:extLst>
          </p:cNvPr>
          <p:cNvSpPr/>
          <p:nvPr/>
        </p:nvSpPr>
        <p:spPr>
          <a:xfrm>
            <a:off x="480646" y="1319080"/>
            <a:ext cx="115499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https://www.nerdwallet.com/blog/insurance/auto-home-insurance-claims-reports/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https://www.consumerreports.org/cro/2012/04/insurance-claims/index.htm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https://www.nerdwallet.com/blog/insurance/whose-auto-insurance-provider-to-use-after-accident-2/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https://www.theatlantic.com/national/archive/2011/07/the-geography-of-how-we-get-to-work/240258/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https://www.thebalance.com/how-long-does-an-insurance-claim-take-527095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https://www.cisco.com/c/dam/en/us/solutions/collateral/collaboration/ClaimsManagementWhitepaper.pdf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https://www.citrix.com/content/dam/citrix/en_us/documents/white-paper/insurance-wp.pdf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https://risk.lexisnexis.com/insights-resources/white-paper/2019-future-of-claims-study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1"/>
              </a:rPr>
              <a:t>https://www.esurance.com/info/claims/third-party-car-insurance-claims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7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4945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 Charts</a:t>
            </a:r>
            <a:endParaRPr lang="en-US" sz="1400" dirty="0">
              <a:solidFill>
                <a:srgbClr val="0042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9BBC6-5EA8-44D5-9CB2-A462ED01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96" y="1332030"/>
            <a:ext cx="4506643" cy="209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D404B-72DC-48DC-AAF6-04106555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691" y="3124057"/>
            <a:ext cx="4812514" cy="312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A4CA4-B2CD-4475-B285-80329693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690" y="1197937"/>
            <a:ext cx="4087139" cy="159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A4797-3910-4D5C-A3E2-DB202D091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46" y="3829015"/>
            <a:ext cx="5621600" cy="16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4945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 Charts</a:t>
            </a:r>
            <a:endParaRPr lang="en-US" sz="1400" dirty="0">
              <a:solidFill>
                <a:srgbClr val="00428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74F5F-FA42-4DCE-A581-1B13EAC2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" y="1184035"/>
            <a:ext cx="5955394" cy="2244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19234-2F98-4F3F-920F-674A6ED9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40" y="2723237"/>
            <a:ext cx="5553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nsurance claims">
            <a:extLst>
              <a:ext uri="{FF2B5EF4-FFF2-40B4-BE49-F238E27FC236}">
                <a16:creationId xmlns:a16="http://schemas.microsoft.com/office/drawing/2014/main" id="{9ABE5819-D22F-4AEC-BD5B-4DBBCB70F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9" b="38768"/>
          <a:stretch/>
        </p:blipFill>
        <p:spPr bwMode="auto">
          <a:xfrm>
            <a:off x="0" y="4678736"/>
            <a:ext cx="482599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 Accident Lawyers in Richardson">
            <a:extLst>
              <a:ext uri="{FF2B5EF4-FFF2-40B4-BE49-F238E27FC236}">
                <a16:creationId xmlns:a16="http://schemas.microsoft.com/office/drawing/2014/main" id="{C7B0C7F3-78AB-490E-98DF-C091D950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684"/>
            <a:ext cx="4825998" cy="32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8E492-13CA-40E6-8AAF-6B678BB0FA82}"/>
              </a:ext>
            </a:extLst>
          </p:cNvPr>
          <p:cNvSpPr txBox="1"/>
          <p:nvPr/>
        </p:nvSpPr>
        <p:spPr>
          <a:xfrm>
            <a:off x="5022574" y="1420748"/>
            <a:ext cx="65461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Aharoni" panose="02010803020104030203" pitchFamily="2" charset="-79"/>
              </a:rPr>
              <a:t>More than 6% of insured drivers file an insurance claim each year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Aharoni" panose="02010803020104030203" pitchFamily="2" charset="-79"/>
              </a:rPr>
              <a:t>Auto insurance claims can take anywhere from 5-8 days for smaller claims, or up to a month if someone was hurt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Aharoni" panose="02010803020104030203" pitchFamily="2" charset="-79"/>
              </a:rPr>
              <a:t>Many factors can contribute to delayed resolutions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3A7029-88EA-49FA-BF40-37BEF135B672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Are We Here Today?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4E5B4-4288-47BD-8988-1D9BFEDC2DB4}"/>
              </a:ext>
            </a:extLst>
          </p:cNvPr>
          <p:cNvSpPr/>
          <p:nvPr/>
        </p:nvSpPr>
        <p:spPr>
          <a:xfrm>
            <a:off x="4661003" y="5114693"/>
            <a:ext cx="72692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37831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29B618-2459-4EEE-BAF5-51A0DB4FE725}"/>
              </a:ext>
            </a:extLst>
          </p:cNvPr>
          <p:cNvSpPr txBox="1">
            <a:spLocks/>
          </p:cNvSpPr>
          <p:nvPr/>
        </p:nvSpPr>
        <p:spPr>
          <a:xfrm>
            <a:off x="328246" y="2674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>
              <a:solidFill>
                <a:srgbClr val="00428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BC8586-49BB-4953-8AED-A6EC2624B17D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Filing A Claim Involves A Lot of People</a:t>
            </a:r>
            <a:endParaRPr lang="en-US" sz="1400" dirty="0">
              <a:solidFill>
                <a:srgbClr val="004280"/>
              </a:solidFill>
            </a:endParaRPr>
          </a:p>
        </p:txBody>
      </p:sp>
      <p:pic>
        <p:nvPicPr>
          <p:cNvPr id="2054" name="Picture 6" descr="Image result for icon of phone">
            <a:extLst>
              <a:ext uri="{FF2B5EF4-FFF2-40B4-BE49-F238E27FC236}">
                <a16:creationId xmlns:a16="http://schemas.microsoft.com/office/drawing/2014/main" id="{44A506D8-381C-4DC2-B255-127126E66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68257" r="4911"/>
          <a:stretch/>
        </p:blipFill>
        <p:spPr bwMode="auto">
          <a:xfrm>
            <a:off x="1495523" y="1924429"/>
            <a:ext cx="1328128" cy="1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icon of phone">
            <a:extLst>
              <a:ext uri="{FF2B5EF4-FFF2-40B4-BE49-F238E27FC236}">
                <a16:creationId xmlns:a16="http://schemas.microsoft.com/office/drawing/2014/main" id="{2D1B4A5E-A10F-429B-97AC-FC6749377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35416" r="4911" b="32841"/>
          <a:stretch/>
        </p:blipFill>
        <p:spPr bwMode="auto">
          <a:xfrm>
            <a:off x="131323" y="3943974"/>
            <a:ext cx="1328128" cy="1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icons of people">
            <a:extLst>
              <a:ext uri="{FF2B5EF4-FFF2-40B4-BE49-F238E27FC236}">
                <a16:creationId xmlns:a16="http://schemas.microsoft.com/office/drawing/2014/main" id="{7B752D6D-31AA-4B08-9005-2E3ADB10E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4820" r="72572" b="50000"/>
          <a:stretch/>
        </p:blipFill>
        <p:spPr bwMode="auto">
          <a:xfrm>
            <a:off x="56189" y="1835868"/>
            <a:ext cx="1439334" cy="20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icons of people">
            <a:extLst>
              <a:ext uri="{FF2B5EF4-FFF2-40B4-BE49-F238E27FC236}">
                <a16:creationId xmlns:a16="http://schemas.microsoft.com/office/drawing/2014/main" id="{6EA7460A-2D0F-4202-AFC6-EE9F2392F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5" t="5897" r="26529" b="51817"/>
          <a:stretch/>
        </p:blipFill>
        <p:spPr bwMode="auto">
          <a:xfrm>
            <a:off x="3213721" y="1835868"/>
            <a:ext cx="1354667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icons of people">
            <a:extLst>
              <a:ext uri="{FF2B5EF4-FFF2-40B4-BE49-F238E27FC236}">
                <a16:creationId xmlns:a16="http://schemas.microsoft.com/office/drawing/2014/main" id="{FDA6D5EB-95DB-4BC3-BE25-705FB3DCF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3" t="5575" r="5028" b="51568"/>
          <a:stretch/>
        </p:blipFill>
        <p:spPr bwMode="auto">
          <a:xfrm>
            <a:off x="4519762" y="3802919"/>
            <a:ext cx="132812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 for icon of phone">
            <a:extLst>
              <a:ext uri="{FF2B5EF4-FFF2-40B4-BE49-F238E27FC236}">
                <a16:creationId xmlns:a16="http://schemas.microsoft.com/office/drawing/2014/main" id="{0CE2BAE2-214A-4350-9768-A896E04DB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68257" r="4911"/>
          <a:stretch/>
        </p:blipFill>
        <p:spPr bwMode="auto">
          <a:xfrm>
            <a:off x="4519762" y="1883228"/>
            <a:ext cx="1328128" cy="1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icon of phone">
            <a:extLst>
              <a:ext uri="{FF2B5EF4-FFF2-40B4-BE49-F238E27FC236}">
                <a16:creationId xmlns:a16="http://schemas.microsoft.com/office/drawing/2014/main" id="{B646B439-6453-41B9-AF20-040DE2F97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35416" r="4911" b="32841"/>
          <a:stretch/>
        </p:blipFill>
        <p:spPr bwMode="auto">
          <a:xfrm>
            <a:off x="3155562" y="3902773"/>
            <a:ext cx="1328128" cy="1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icons of people">
            <a:extLst>
              <a:ext uri="{FF2B5EF4-FFF2-40B4-BE49-F238E27FC236}">
                <a16:creationId xmlns:a16="http://schemas.microsoft.com/office/drawing/2014/main" id="{5D775EB3-5CC4-47D0-B960-054B17EFB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t="7411" r="50315" b="52512"/>
          <a:stretch/>
        </p:blipFill>
        <p:spPr bwMode="auto">
          <a:xfrm>
            <a:off x="1512858" y="3844120"/>
            <a:ext cx="1293458" cy="17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Image result for icon of phone">
            <a:extLst>
              <a:ext uri="{FF2B5EF4-FFF2-40B4-BE49-F238E27FC236}">
                <a16:creationId xmlns:a16="http://schemas.microsoft.com/office/drawing/2014/main" id="{9D01B827-8B90-4204-AB68-E4DCFA695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35416" r="4911" b="32841"/>
          <a:stretch/>
        </p:blipFill>
        <p:spPr bwMode="auto">
          <a:xfrm>
            <a:off x="6188433" y="1880935"/>
            <a:ext cx="1328128" cy="1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cons of people">
            <a:extLst>
              <a:ext uri="{FF2B5EF4-FFF2-40B4-BE49-F238E27FC236}">
                <a16:creationId xmlns:a16="http://schemas.microsoft.com/office/drawing/2014/main" id="{30479BDF-78CB-45FC-B660-CA42AFD96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t="7411" r="50315" b="52512"/>
          <a:stretch/>
        </p:blipFill>
        <p:spPr bwMode="auto">
          <a:xfrm>
            <a:off x="7569968" y="1781081"/>
            <a:ext cx="1293458" cy="17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icons of people">
            <a:extLst>
              <a:ext uri="{FF2B5EF4-FFF2-40B4-BE49-F238E27FC236}">
                <a16:creationId xmlns:a16="http://schemas.microsoft.com/office/drawing/2014/main" id="{F7E30ECC-110E-4B41-BCCA-BE36B219E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3" t="5575" r="5028" b="51568"/>
          <a:stretch/>
        </p:blipFill>
        <p:spPr bwMode="auto">
          <a:xfrm>
            <a:off x="10672713" y="3844120"/>
            <a:ext cx="132812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icon of phone">
            <a:extLst>
              <a:ext uri="{FF2B5EF4-FFF2-40B4-BE49-F238E27FC236}">
                <a16:creationId xmlns:a16="http://schemas.microsoft.com/office/drawing/2014/main" id="{7A94F464-4F3F-47E5-9069-CAA7DC161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35416" r="4911" b="32841"/>
          <a:stretch/>
        </p:blipFill>
        <p:spPr bwMode="auto">
          <a:xfrm>
            <a:off x="9308513" y="3943974"/>
            <a:ext cx="1328128" cy="1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icons of people">
            <a:extLst>
              <a:ext uri="{FF2B5EF4-FFF2-40B4-BE49-F238E27FC236}">
                <a16:creationId xmlns:a16="http://schemas.microsoft.com/office/drawing/2014/main" id="{1B9BA06B-015E-44FA-A9C2-EB87653BB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1266" r="72373" b="3715"/>
          <a:stretch/>
        </p:blipFill>
        <p:spPr bwMode="auto">
          <a:xfrm>
            <a:off x="6226467" y="3706817"/>
            <a:ext cx="1400271" cy="200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mage result for icon of phone">
            <a:extLst>
              <a:ext uri="{FF2B5EF4-FFF2-40B4-BE49-F238E27FC236}">
                <a16:creationId xmlns:a16="http://schemas.microsoft.com/office/drawing/2014/main" id="{DDE40729-A37D-4A17-B2AD-A7E3BE9DC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3740" r="64827" b="69450"/>
          <a:stretch/>
        </p:blipFill>
        <p:spPr bwMode="auto">
          <a:xfrm>
            <a:off x="7389950" y="4022733"/>
            <a:ext cx="1884385" cy="14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cons of people">
            <a:extLst>
              <a:ext uri="{FF2B5EF4-FFF2-40B4-BE49-F238E27FC236}">
                <a16:creationId xmlns:a16="http://schemas.microsoft.com/office/drawing/2014/main" id="{AA90280B-874C-46F2-9803-DB0D9D6AA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0" t="51230" r="27654" b="4154"/>
          <a:stretch/>
        </p:blipFill>
        <p:spPr bwMode="auto">
          <a:xfrm>
            <a:off x="9375677" y="1723673"/>
            <a:ext cx="1320800" cy="19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icon of phone">
            <a:extLst>
              <a:ext uri="{FF2B5EF4-FFF2-40B4-BE49-F238E27FC236}">
                <a16:creationId xmlns:a16="http://schemas.microsoft.com/office/drawing/2014/main" id="{5EAC0BFC-9C3C-409A-8BA6-45FF10D03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t="69853" r="72269" b="3337"/>
          <a:stretch/>
        </p:blipFill>
        <p:spPr bwMode="auto">
          <a:xfrm>
            <a:off x="10497724" y="1962217"/>
            <a:ext cx="1422007" cy="14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3E1E4F-6835-48EE-B3B6-6CBEE367292E}"/>
              </a:ext>
            </a:extLst>
          </p:cNvPr>
          <p:cNvCxnSpPr/>
          <p:nvPr/>
        </p:nvCxnSpPr>
        <p:spPr>
          <a:xfrm>
            <a:off x="2419350" y="4800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4DFC927-6F78-4D77-8912-F81502C70F99}"/>
              </a:ext>
            </a:extLst>
          </p:cNvPr>
          <p:cNvSpPr/>
          <p:nvPr/>
        </p:nvSpPr>
        <p:spPr>
          <a:xfrm>
            <a:off x="0" y="4429918"/>
            <a:ext cx="12192000" cy="2428081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859A4-6670-4F76-BAF9-3553AF77F813}"/>
              </a:ext>
            </a:extLst>
          </p:cNvPr>
          <p:cNvSpPr/>
          <p:nvPr/>
        </p:nvSpPr>
        <p:spPr>
          <a:xfrm>
            <a:off x="857250" y="1720840"/>
            <a:ext cx="1080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is time-consuming.  It is very manual.  </a:t>
            </a:r>
          </a:p>
          <a:p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Efforts are duplicated and stress is high for insured individuals.  </a:t>
            </a:r>
          </a:p>
          <a:p>
            <a:endParaRPr lang="en-US" sz="2800" dirty="0">
              <a:solidFill>
                <a:srgbClr val="00428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technology has the opportunity to reshape the insurance claims process.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Filing An Insurance Claim Is Inefficient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7EEF2-683C-4276-83AF-36457F1F273C}"/>
              </a:ext>
            </a:extLst>
          </p:cNvPr>
          <p:cNvSpPr/>
          <p:nvPr/>
        </p:nvSpPr>
        <p:spPr>
          <a:xfrm>
            <a:off x="628650" y="5103860"/>
            <a:ext cx="10934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Can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4223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 result for mobile phone icon">
            <a:extLst>
              <a:ext uri="{FF2B5EF4-FFF2-40B4-BE49-F238E27FC236}">
                <a16:creationId xmlns:a16="http://schemas.microsoft.com/office/drawing/2014/main" id="{D9BEDD9C-31F8-48EE-8197-BB7275299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r="15891"/>
          <a:stretch/>
        </p:blipFill>
        <p:spPr bwMode="auto">
          <a:xfrm rot="20507558">
            <a:off x="607559" y="331628"/>
            <a:ext cx="3001563" cy="436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4DFC927-6F78-4D77-8912-F81502C70F99}"/>
              </a:ext>
            </a:extLst>
          </p:cNvPr>
          <p:cNvSpPr/>
          <p:nvPr/>
        </p:nvSpPr>
        <p:spPr>
          <a:xfrm>
            <a:off x="0" y="4429918"/>
            <a:ext cx="12192000" cy="2428081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859A4-6670-4F76-BAF9-3553AF77F813}"/>
              </a:ext>
            </a:extLst>
          </p:cNvPr>
          <p:cNvSpPr/>
          <p:nvPr/>
        </p:nvSpPr>
        <p:spPr>
          <a:xfrm>
            <a:off x="628650" y="4951460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mobile-friendly chat bot, powered by blockchain, computer vision, and artificial intelligence, whose only priority is streamlining your next insurance claim with the touch of a button.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2980267" y="706211"/>
            <a:ext cx="9211733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0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Meet Meadow® by Marsh</a:t>
            </a:r>
            <a:endParaRPr lang="en-US" sz="10000" dirty="0">
              <a:solidFill>
                <a:srgbClr val="004280"/>
              </a:solidFill>
            </a:endParaRPr>
          </a:p>
        </p:txBody>
      </p:sp>
      <p:pic>
        <p:nvPicPr>
          <p:cNvPr id="6" name="TinyTake by MangoApps-07-04-2019-07-14-35">
            <a:hlinkClick r:id="" action="ppaction://media"/>
            <a:extLst>
              <a:ext uri="{FF2B5EF4-FFF2-40B4-BE49-F238E27FC236}">
                <a16:creationId xmlns:a16="http://schemas.microsoft.com/office/drawing/2014/main" id="{8AE3F5B8-CBF3-4345-994B-32BB706F36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rot="20471085">
            <a:off x="1225900" y="848385"/>
            <a:ext cx="1639425" cy="27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Meadow® Functionality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2BA88-1D3A-4736-8C97-D32B3B97C46D}"/>
              </a:ext>
            </a:extLst>
          </p:cNvPr>
          <p:cNvSpPr/>
          <p:nvPr/>
        </p:nvSpPr>
        <p:spPr>
          <a:xfrm>
            <a:off x="4532947" y="2025681"/>
            <a:ext cx="703577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app is free</a:t>
            </a:r>
          </a:p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Scan the other person’s information</a:t>
            </a:r>
          </a:p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Record statements </a:t>
            </a:r>
          </a:p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 for assistance or to start your claim</a:t>
            </a:r>
          </a:p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Relies on block chain, computer vision and AI</a:t>
            </a:r>
          </a:p>
          <a:p>
            <a:pPr marL="171450" indent="-171450"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428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42" name="Picture 2" descr="Image result for mobile phone icon">
            <a:extLst>
              <a:ext uri="{FF2B5EF4-FFF2-40B4-BE49-F238E27FC236}">
                <a16:creationId xmlns:a16="http://schemas.microsoft.com/office/drawing/2014/main" id="{B4260758-4136-4181-A410-53819360E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r="15891"/>
          <a:stretch/>
        </p:blipFill>
        <p:spPr bwMode="auto">
          <a:xfrm>
            <a:off x="528770" y="1525628"/>
            <a:ext cx="2912259" cy="423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inyTake by MangoApps-07-04-2019-07-14-35">
            <a:hlinkClick r:id="" action="ppaction://media"/>
            <a:extLst>
              <a:ext uri="{FF2B5EF4-FFF2-40B4-BE49-F238E27FC236}">
                <a16:creationId xmlns:a16="http://schemas.microsoft.com/office/drawing/2014/main" id="{A4329305-BF94-4941-9DE9-571C74CBD0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5186" y="2076301"/>
            <a:ext cx="1639425" cy="27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Meadow® Benefits for the Policy Holder</a:t>
            </a:r>
            <a:endParaRPr lang="en-US" sz="1400" dirty="0">
              <a:solidFill>
                <a:srgbClr val="00428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62B8C-B14E-426F-8C6E-CB2A2697B508}"/>
              </a:ext>
            </a:extLst>
          </p:cNvPr>
          <p:cNvSpPr/>
          <p:nvPr/>
        </p:nvSpPr>
        <p:spPr>
          <a:xfrm>
            <a:off x="767372" y="1578403"/>
            <a:ext cx="108013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Self-service anytime and anywhere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Easy-to-use interface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Faster claims submissions / settlement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repository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Upload images and documents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Accesses secure data via blockchain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073EED-D177-47E5-B3DA-8073B5705110}"/>
              </a:ext>
            </a:extLst>
          </p:cNvPr>
          <p:cNvGrpSpPr/>
          <p:nvPr/>
        </p:nvGrpSpPr>
        <p:grpSpPr>
          <a:xfrm>
            <a:off x="8255640" y="1736748"/>
            <a:ext cx="3486503" cy="3384503"/>
            <a:chOff x="8082219" y="1337718"/>
            <a:chExt cx="4416088" cy="4286892"/>
          </a:xfrm>
        </p:grpSpPr>
        <p:pic>
          <p:nvPicPr>
            <p:cNvPr id="6" name="Picture 2" descr="Image result for icons of people">
              <a:extLst>
                <a:ext uri="{FF2B5EF4-FFF2-40B4-BE49-F238E27FC236}">
                  <a16:creationId xmlns:a16="http://schemas.microsoft.com/office/drawing/2014/main" id="{9C1C0793-F175-424F-AF08-EF36A22D1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3" t="4820" r="72572" b="50000"/>
            <a:stretch/>
          </p:blipFill>
          <p:spPr bwMode="auto">
            <a:xfrm>
              <a:off x="9512506" y="3616358"/>
              <a:ext cx="1439334" cy="200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icons of people">
              <a:extLst>
                <a:ext uri="{FF2B5EF4-FFF2-40B4-BE49-F238E27FC236}">
                  <a16:creationId xmlns:a16="http://schemas.microsoft.com/office/drawing/2014/main" id="{4004185F-5231-4321-B828-B146A532C8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15" t="5897" r="26529" b="51817"/>
            <a:stretch/>
          </p:blipFill>
          <p:spPr bwMode="auto">
            <a:xfrm>
              <a:off x="9675685" y="1452713"/>
              <a:ext cx="1354667" cy="18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icons of people">
              <a:extLst>
                <a:ext uri="{FF2B5EF4-FFF2-40B4-BE49-F238E27FC236}">
                  <a16:creationId xmlns:a16="http://schemas.microsoft.com/office/drawing/2014/main" id="{AFB05918-1CDE-430A-BE3D-D368172E6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63" t="5575" r="5028" b="51568"/>
            <a:stretch/>
          </p:blipFill>
          <p:spPr bwMode="auto">
            <a:xfrm>
              <a:off x="11170179" y="3615282"/>
              <a:ext cx="1328128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icons of people">
              <a:extLst>
                <a:ext uri="{FF2B5EF4-FFF2-40B4-BE49-F238E27FC236}">
                  <a16:creationId xmlns:a16="http://schemas.microsoft.com/office/drawing/2014/main" id="{074F47EA-DDC8-40C4-9C7F-EAE02BBC53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0" t="7411" r="50315" b="52512"/>
            <a:stretch/>
          </p:blipFill>
          <p:spPr bwMode="auto">
            <a:xfrm>
              <a:off x="8082219" y="1566018"/>
              <a:ext cx="1293458" cy="1781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icons of people">
              <a:extLst>
                <a:ext uri="{FF2B5EF4-FFF2-40B4-BE49-F238E27FC236}">
                  <a16:creationId xmlns:a16="http://schemas.microsoft.com/office/drawing/2014/main" id="{56C34D71-DD7C-4391-B047-1F5F24150D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51266" r="72373" b="3715"/>
            <a:stretch/>
          </p:blipFill>
          <p:spPr bwMode="auto">
            <a:xfrm>
              <a:off x="8082219" y="3567231"/>
              <a:ext cx="1400271" cy="200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icons of people">
              <a:extLst>
                <a:ext uri="{FF2B5EF4-FFF2-40B4-BE49-F238E27FC236}">
                  <a16:creationId xmlns:a16="http://schemas.microsoft.com/office/drawing/2014/main" id="{85B03A94-DEF1-4C82-9C74-A4A30AEB41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t="51230" r="27654" b="4154"/>
            <a:stretch/>
          </p:blipFill>
          <p:spPr bwMode="auto">
            <a:xfrm>
              <a:off x="11177507" y="1337718"/>
              <a:ext cx="1320800" cy="1983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55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Related image">
            <a:extLst>
              <a:ext uri="{FF2B5EF4-FFF2-40B4-BE49-F238E27FC236}">
                <a16:creationId xmlns:a16="http://schemas.microsoft.com/office/drawing/2014/main" id="{BD3BE22D-42FB-4217-AF99-76BC5CC8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472" y="5161201"/>
            <a:ext cx="2381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lated image">
            <a:extLst>
              <a:ext uri="{FF2B5EF4-FFF2-40B4-BE49-F238E27FC236}">
                <a16:creationId xmlns:a16="http://schemas.microsoft.com/office/drawing/2014/main" id="{25F0FA3F-0FF0-4937-9AB1-97EE6AB6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68" y="3205326"/>
            <a:ext cx="2042741" cy="204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B873D5-669E-4D5E-977A-CED629F70995}"/>
              </a:ext>
            </a:extLst>
          </p:cNvPr>
          <p:cNvSpPr/>
          <p:nvPr/>
        </p:nvSpPr>
        <p:spPr>
          <a:xfrm>
            <a:off x="767372" y="1835884"/>
            <a:ext cx="10801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Streamlines administrative tasks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Acts as single source of truth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Promotes quicker resolution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Limits caseloads and time span of claim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42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Standardizes data among insurance carriers</a:t>
            </a:r>
          </a:p>
        </p:txBody>
      </p:sp>
      <p:pic>
        <p:nvPicPr>
          <p:cNvPr id="5128" name="Picture 8" descr="Image result for state farm logo">
            <a:extLst>
              <a:ext uri="{FF2B5EF4-FFF2-40B4-BE49-F238E27FC236}">
                <a16:creationId xmlns:a16="http://schemas.microsoft.com/office/drawing/2014/main" id="{C67F57A5-90C6-4D7F-98C9-0853B4A6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7" y="1111469"/>
            <a:ext cx="2317531" cy="231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07BA818-699A-42F9-B098-378A24DC71AB}"/>
              </a:ext>
            </a:extLst>
          </p:cNvPr>
          <p:cNvSpPr txBox="1">
            <a:spLocks/>
          </p:cNvSpPr>
          <p:nvPr/>
        </p:nvSpPr>
        <p:spPr>
          <a:xfrm>
            <a:off x="480646" y="419868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Meadow® Benefits for Insurance Carriers</a:t>
            </a:r>
            <a:endParaRPr lang="en-US" sz="1400" dirty="0">
              <a:solidFill>
                <a:srgbClr val="004280"/>
              </a:solidFill>
            </a:endParaRPr>
          </a:p>
        </p:txBody>
      </p:sp>
      <p:pic>
        <p:nvPicPr>
          <p:cNvPr id="5124" name="Picture 4" descr="Image result for aig logo">
            <a:extLst>
              <a:ext uri="{FF2B5EF4-FFF2-40B4-BE49-F238E27FC236}">
                <a16:creationId xmlns:a16="http://schemas.microsoft.com/office/drawing/2014/main" id="{A1E7FA91-2445-4D70-8A0D-3CF1B6A4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470" y="1718113"/>
            <a:ext cx="204274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zurich logo">
            <a:extLst>
              <a:ext uri="{FF2B5EF4-FFF2-40B4-BE49-F238E27FC236}">
                <a16:creationId xmlns:a16="http://schemas.microsoft.com/office/drawing/2014/main" id="{82A726CD-D56B-4FA9-833E-D5D3C014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697" y="2977503"/>
            <a:ext cx="21050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metlife logo">
            <a:extLst>
              <a:ext uri="{FF2B5EF4-FFF2-40B4-BE49-F238E27FC236}">
                <a16:creationId xmlns:a16="http://schemas.microsoft.com/office/drawing/2014/main" id="{7A8C99AA-025D-47B1-8B53-2ABEAF2A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74" y="3678083"/>
            <a:ext cx="1645526" cy="164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34563AB-63A1-4E70-B408-F4B15FC0AC5B}"/>
              </a:ext>
            </a:extLst>
          </p:cNvPr>
          <p:cNvSpPr/>
          <p:nvPr/>
        </p:nvSpPr>
        <p:spPr>
          <a:xfrm>
            <a:off x="-141890" y="6243145"/>
            <a:ext cx="12333890" cy="645695"/>
          </a:xfrm>
          <a:prstGeom prst="flowChartProcess">
            <a:avLst/>
          </a:prstGeom>
          <a:solidFill>
            <a:srgbClr val="004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074085D-D03B-43D3-84CE-76BC6B90B162}"/>
              </a:ext>
            </a:extLst>
          </p:cNvPr>
          <p:cNvSpPr txBox="1">
            <a:spLocks/>
          </p:cNvSpPr>
          <p:nvPr/>
        </p:nvSpPr>
        <p:spPr>
          <a:xfrm>
            <a:off x="551962" y="350596"/>
            <a:ext cx="11088076" cy="1000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42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Scenario</a:t>
            </a:r>
            <a:endParaRPr lang="en-US" sz="1400" dirty="0">
              <a:solidFill>
                <a:srgbClr val="004280"/>
              </a:solidFill>
            </a:endParaRPr>
          </a:p>
        </p:txBody>
      </p:sp>
      <p:pic>
        <p:nvPicPr>
          <p:cNvPr id="21" name="Picture 2" descr="Image result for icons of people">
            <a:extLst>
              <a:ext uri="{FF2B5EF4-FFF2-40B4-BE49-F238E27FC236}">
                <a16:creationId xmlns:a16="http://schemas.microsoft.com/office/drawing/2014/main" id="{B9F02606-F219-9545-AC4E-9A7D6753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4820" r="72572" b="50000"/>
          <a:stretch/>
        </p:blipFill>
        <p:spPr bwMode="auto">
          <a:xfrm>
            <a:off x="2109300" y="1351476"/>
            <a:ext cx="1439334" cy="20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icons of people">
            <a:extLst>
              <a:ext uri="{FF2B5EF4-FFF2-40B4-BE49-F238E27FC236}">
                <a16:creationId xmlns:a16="http://schemas.microsoft.com/office/drawing/2014/main" id="{849FCE0E-0E6A-DF40-BEE1-8C88BF7CC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0" t="51230" r="27654" b="4154"/>
          <a:stretch/>
        </p:blipFill>
        <p:spPr bwMode="auto">
          <a:xfrm>
            <a:off x="660830" y="1281138"/>
            <a:ext cx="1320800" cy="19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10331480-AD9F-6240-A2E2-9B173B6DB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3135" y="3165095"/>
            <a:ext cx="914400" cy="914400"/>
          </a:xfrm>
          <a:prstGeom prst="rect">
            <a:avLst/>
          </a:prstGeom>
        </p:spPr>
      </p:pic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42F9B34E-34F2-F04A-BA57-F0495292B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065" y="3136519"/>
            <a:ext cx="914400" cy="914400"/>
          </a:xfrm>
          <a:prstGeom prst="rect">
            <a:avLst/>
          </a:prstGeom>
        </p:spPr>
      </p:pic>
      <p:sp>
        <p:nvSpPr>
          <p:cNvPr id="23" name="Explosion: 14 Points 1">
            <a:extLst>
              <a:ext uri="{FF2B5EF4-FFF2-40B4-BE49-F238E27FC236}">
                <a16:creationId xmlns:a16="http://schemas.microsoft.com/office/drawing/2014/main" id="{AA98DF32-68EA-6444-8DE2-4ABEC0F1CA17}"/>
              </a:ext>
            </a:extLst>
          </p:cNvPr>
          <p:cNvSpPr/>
          <p:nvPr/>
        </p:nvSpPr>
        <p:spPr>
          <a:xfrm>
            <a:off x="1216628" y="3622295"/>
            <a:ext cx="1657673" cy="914400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Explosion: 14 Points 1">
            <a:extLst>
              <a:ext uri="{FF2B5EF4-FFF2-40B4-BE49-F238E27FC236}">
                <a16:creationId xmlns:a16="http://schemas.microsoft.com/office/drawing/2014/main" id="{F20BDF2D-FC12-A044-BE69-DB9B94F84ADF}"/>
              </a:ext>
            </a:extLst>
          </p:cNvPr>
          <p:cNvSpPr/>
          <p:nvPr/>
        </p:nvSpPr>
        <p:spPr>
          <a:xfrm>
            <a:off x="1377186" y="3774695"/>
            <a:ext cx="1314665" cy="662813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8DC5D3-810C-8542-BA92-01FB1311F5A2}"/>
              </a:ext>
            </a:extLst>
          </p:cNvPr>
          <p:cNvSpPr/>
          <p:nvPr/>
        </p:nvSpPr>
        <p:spPr>
          <a:xfrm>
            <a:off x="428625" y="1281138"/>
            <a:ext cx="342900" cy="3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1D65B-061C-D843-9324-9B68DD05A0D1}"/>
              </a:ext>
            </a:extLst>
          </p:cNvPr>
          <p:cNvSpPr/>
          <p:nvPr/>
        </p:nvSpPr>
        <p:spPr>
          <a:xfrm>
            <a:off x="4217149" y="1369229"/>
            <a:ext cx="342900" cy="3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ED344ACB-9C2F-FB43-80E3-F1FEDB324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0154" y="1495453"/>
            <a:ext cx="5195099" cy="5195099"/>
          </a:xfrm>
          <a:prstGeom prst="rect">
            <a:avLst/>
          </a:prstGeom>
        </p:spPr>
      </p:pic>
      <p:pic>
        <p:nvPicPr>
          <p:cNvPr id="29" name="Picture 2" descr="Image result for icons of people">
            <a:extLst>
              <a:ext uri="{FF2B5EF4-FFF2-40B4-BE49-F238E27FC236}">
                <a16:creationId xmlns:a16="http://schemas.microsoft.com/office/drawing/2014/main" id="{6AB906B5-A65D-8541-96C6-CD8573CEE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4820" r="72572" b="50000"/>
          <a:stretch/>
        </p:blipFill>
        <p:spPr bwMode="auto">
          <a:xfrm>
            <a:off x="5829958" y="5868325"/>
            <a:ext cx="412970" cy="5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Tablet">
            <a:extLst>
              <a:ext uri="{FF2B5EF4-FFF2-40B4-BE49-F238E27FC236}">
                <a16:creationId xmlns:a16="http://schemas.microsoft.com/office/drawing/2014/main" id="{DCD1511D-575A-394A-9007-2D525D2B2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1810" y="855566"/>
            <a:ext cx="2538491" cy="25384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DDF171-BA70-6243-A031-2E3D761AF66B}"/>
              </a:ext>
            </a:extLst>
          </p:cNvPr>
          <p:cNvSpPr txBox="1"/>
          <p:nvPr/>
        </p:nvSpPr>
        <p:spPr>
          <a:xfrm>
            <a:off x="7302909" y="1770869"/>
            <a:ext cx="281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Auto Policy Card</a:t>
            </a:r>
          </a:p>
          <a:p>
            <a:r>
              <a:rPr lang="en-US" sz="1000" dirty="0"/>
              <a:t>Matt White</a:t>
            </a:r>
          </a:p>
          <a:p>
            <a:r>
              <a:rPr lang="en-US" sz="1000" dirty="0"/>
              <a:t>Policy: PolicyNum321</a:t>
            </a:r>
          </a:p>
          <a:p>
            <a:r>
              <a:rPr lang="en-US" sz="1000" dirty="0"/>
              <a:t>Drivers License: MD123455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D4B54-3B7F-1943-9C39-E5EDA5D632E9}"/>
              </a:ext>
            </a:extLst>
          </p:cNvPr>
          <p:cNvSpPr txBox="1"/>
          <p:nvPr/>
        </p:nvSpPr>
        <p:spPr>
          <a:xfrm>
            <a:off x="5288017" y="2195178"/>
            <a:ext cx="1909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        ]</a:t>
            </a:r>
          </a:p>
        </p:txBody>
      </p:sp>
      <p:pic>
        <p:nvPicPr>
          <p:cNvPr id="35" name="Graphic 34" descr="Tablet">
            <a:extLst>
              <a:ext uri="{FF2B5EF4-FFF2-40B4-BE49-F238E27FC236}">
                <a16:creationId xmlns:a16="http://schemas.microsoft.com/office/drawing/2014/main" id="{24FDED22-FDCE-3743-B04A-06B67143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5046" y="2262307"/>
            <a:ext cx="1173427" cy="86177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E8F8ADE-23EA-5E40-9E75-90A4E6B6912E}"/>
              </a:ext>
            </a:extLst>
          </p:cNvPr>
          <p:cNvSpPr/>
          <p:nvPr/>
        </p:nvSpPr>
        <p:spPr>
          <a:xfrm>
            <a:off x="8114166" y="5180137"/>
            <a:ext cx="342900" cy="3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41" name="Picture 2" descr="Image result for icons of people">
            <a:extLst>
              <a:ext uri="{FF2B5EF4-FFF2-40B4-BE49-F238E27FC236}">
                <a16:creationId xmlns:a16="http://schemas.microsoft.com/office/drawing/2014/main" id="{CD4CCE9E-7AF4-6E45-9860-1DC7201F7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0" t="51230" r="27654" b="4154"/>
          <a:stretch/>
        </p:blipFill>
        <p:spPr bwMode="auto">
          <a:xfrm>
            <a:off x="8617745" y="3002011"/>
            <a:ext cx="1320800" cy="19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1B4C2DF6-6A0E-8143-9181-0C7160250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121" y="3076550"/>
            <a:ext cx="1330251" cy="13302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C56AFD3-20DB-CB40-889A-D3B923B21A37}"/>
              </a:ext>
            </a:extLst>
          </p:cNvPr>
          <p:cNvSpPr txBox="1"/>
          <p:nvPr/>
        </p:nvSpPr>
        <p:spPr>
          <a:xfrm>
            <a:off x="8512518" y="5180137"/>
            <a:ext cx="263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Matt Updates Information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4FB05B-3A40-EC41-8E15-52C290143404}"/>
              </a:ext>
            </a:extLst>
          </p:cNvPr>
          <p:cNvSpPr txBox="1"/>
          <p:nvPr/>
        </p:nvSpPr>
        <p:spPr>
          <a:xfrm>
            <a:off x="4619420" y="1347534"/>
            <a:ext cx="207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Helen Reports FNOL</a:t>
            </a:r>
          </a:p>
        </p:txBody>
      </p:sp>
    </p:spTree>
    <p:extLst>
      <p:ext uri="{BB962C8B-B14F-4D97-AF65-F5344CB8AC3E}">
        <p14:creationId xmlns:p14="http://schemas.microsoft.com/office/powerpoint/2010/main" val="149582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1079</Words>
  <Application>Microsoft Macintosh PowerPoint</Application>
  <PresentationFormat>Widescreen</PresentationFormat>
  <Paragraphs>160</Paragraphs>
  <Slides>16</Slides>
  <Notes>15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Arial Black</vt:lpstr>
      <vt:lpstr>Calibri</vt:lpstr>
      <vt:lpstr>Calibri Light</vt:lpstr>
      <vt:lpstr>Source Sans Pro SemiBold</vt:lpstr>
      <vt:lpstr>Office Theme</vt:lpstr>
      <vt:lpstr>#ReWRITE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Rainey, Kelly</dc:creator>
  <cp:lastModifiedBy>Chen, Vivian A.</cp:lastModifiedBy>
  <cp:revision>11</cp:revision>
  <dcterms:created xsi:type="dcterms:W3CDTF">2019-04-06T14:57:19Z</dcterms:created>
  <dcterms:modified xsi:type="dcterms:W3CDTF">2019-04-07T16:11:12Z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kelly.rainey@accenture.com</vt:lpwstr>
  </property>
  <property fmtid="{D5CDD505-2E9C-101B-9397-08002B2CF9AE}" pid="5" name="MSIP_Label_1bc0f418-96a4-4caf-9d7c-ccc5ec7f9d91_SetDate">
    <vt:lpwstr>2019-04-06T17:34:19.6068162Z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