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1" r:id="rId2"/>
    <p:sldId id="260" r:id="rId3"/>
    <p:sldId id="256" r:id="rId4"/>
    <p:sldId id="262" r:id="rId5"/>
    <p:sldId id="263" r:id="rId6"/>
    <p:sldId id="266" r:id="rId7"/>
    <p:sldId id="257" r:id="rId8"/>
    <p:sldId id="264" r:id="rId9"/>
    <p:sldId id="258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4D44B5E-FCE9-4C6A-B75D-2B0F57043086}" type="datetimeFigureOut">
              <a:rPr lang="es-ES" smtClean="0"/>
              <a:pPr/>
              <a:t>12/05/2023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D2ADE5E-D8FD-44D3-BCBE-C42CD33A5A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828800"/>
          </a:xfrm>
        </p:spPr>
        <p:txBody>
          <a:bodyPr/>
          <a:lstStyle/>
          <a:p>
            <a:pPr algn="ctr"/>
            <a:r>
              <a:rPr lang="es-ES" dirty="0" smtClean="0"/>
              <a:t>Hito Individual Programación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 smtClean="0"/>
              <a:t>Adriel</a:t>
            </a:r>
            <a:r>
              <a:rPr lang="es-ES" b="1" dirty="0" smtClean="0"/>
              <a:t> Sadia Mora 1DAM</a:t>
            </a:r>
            <a:endParaRPr lang="es-E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828800"/>
          </a:xfrm>
        </p:spPr>
        <p:txBody>
          <a:bodyPr/>
          <a:lstStyle/>
          <a:p>
            <a:pPr algn="ctr"/>
            <a:r>
              <a:rPr lang="es-ES" dirty="0" smtClean="0"/>
              <a:t>Fin de mi exposición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4005064"/>
            <a:ext cx="7772400" cy="914400"/>
          </a:xfrm>
        </p:spPr>
        <p:txBody>
          <a:bodyPr>
            <a:normAutofit lnSpcReduction="10000"/>
          </a:bodyPr>
          <a:lstStyle/>
          <a:p>
            <a:pPr algn="l"/>
            <a:r>
              <a:rPr lang="es-ES" b="1" dirty="0" smtClean="0">
                <a:solidFill>
                  <a:schemeClr val="tx1"/>
                </a:solidFill>
              </a:rPr>
              <a:t>Espero que les haya sido de su agrado mi exposición sobre el Hito Individual de Programación.</a:t>
            </a:r>
            <a:endParaRPr lang="es-E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Caso de Uso de mi </a:t>
            </a:r>
            <a:r>
              <a:rPr lang="es-ES" dirty="0" err="1" smtClean="0"/>
              <a:t>app</a:t>
            </a:r>
            <a:endParaRPr lang="es-ES" dirty="0"/>
          </a:p>
        </p:txBody>
      </p:sp>
      <p:pic>
        <p:nvPicPr>
          <p:cNvPr id="4" name="3 Marcador de contenido" descr="casousoprogramac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7" y="535949"/>
            <a:ext cx="8208679" cy="418919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Definir un algoritmo y esbozar el proceso de construcción de una aplicación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2400" cy="266429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s-ES" sz="4800" dirty="0" smtClean="0">
                <a:solidFill>
                  <a:schemeClr val="tx1"/>
                </a:solidFill>
              </a:rPr>
              <a:t>Algoritmo:</a:t>
            </a:r>
          </a:p>
          <a:p>
            <a:pPr algn="l"/>
            <a:r>
              <a:rPr lang="es-ES" sz="4800" dirty="0" smtClean="0">
                <a:solidFill>
                  <a:schemeClr val="tx1"/>
                </a:solidFill>
              </a:rPr>
              <a:t>Un algoritmo es un conjunto ordenado y finito de pasos definidos que conducen a la solución de un problema o la realización de una tarea. Es una secuencia lógica de instrucciones que se ejecutan en un orden determinado para lograr un objetivo específico</a:t>
            </a:r>
            <a:r>
              <a:rPr lang="es-ES" sz="4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ES" sz="4800" dirty="0" smtClean="0">
                <a:solidFill>
                  <a:schemeClr val="tx1"/>
                </a:solidFill>
              </a:rPr>
              <a:t>Proceso de construcción de una aplicación:</a:t>
            </a:r>
          </a:p>
          <a:p>
            <a:pPr algn="l"/>
            <a:r>
              <a:rPr lang="es-ES" sz="4800" dirty="0" smtClean="0">
                <a:solidFill>
                  <a:schemeClr val="tx1"/>
                </a:solidFill>
              </a:rPr>
              <a:t/>
            </a:r>
            <a:br>
              <a:rPr lang="es-ES" sz="4800" dirty="0" smtClean="0">
                <a:solidFill>
                  <a:schemeClr val="tx1"/>
                </a:solidFill>
              </a:rPr>
            </a:br>
            <a:r>
              <a:rPr lang="es-ES" sz="4800" dirty="0" smtClean="0">
                <a:solidFill>
                  <a:schemeClr val="tx1"/>
                </a:solidFill>
              </a:rPr>
              <a:t>1. Definir los requisitos y objetivos: Comienza por comprender claramente los requisitos y objetivos de la aplicación. Identifica qué problema resolverá la aplicación y qué funcionalidades debe tener para lograrlo.</a:t>
            </a:r>
          </a:p>
          <a:p>
            <a:pPr algn="l"/>
            <a:r>
              <a:rPr lang="es-ES" sz="4800" dirty="0" smtClean="0">
                <a:solidFill>
                  <a:schemeClr val="tx1"/>
                </a:solidFill>
              </a:rPr>
              <a:t/>
            </a:r>
            <a:br>
              <a:rPr lang="es-ES" sz="4800" dirty="0" smtClean="0">
                <a:solidFill>
                  <a:schemeClr val="tx1"/>
                </a:solidFill>
              </a:rPr>
            </a:br>
            <a:r>
              <a:rPr lang="es-ES" sz="4800" dirty="0" smtClean="0">
                <a:solidFill>
                  <a:schemeClr val="tx1"/>
                </a:solidFill>
              </a:rPr>
              <a:t>2. Diseñar la arquitectura: Crea un diseño de alto nivel de la aplicación, definiendo las diferentes capas, componentes y su interacción. Determina qué tecnologías utilizamos y cómo se estructurará la aplicación.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Vista del Código Terminado</a:t>
            </a:r>
            <a:endParaRPr lang="es-ES" dirty="0"/>
          </a:p>
        </p:txBody>
      </p:sp>
      <p:pic>
        <p:nvPicPr>
          <p:cNvPr id="4" name="3 Marcador de contenido" descr="Screenshot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71157" y="530225"/>
            <a:ext cx="4474031" cy="441094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Vista del Código Terminado</a:t>
            </a:r>
            <a:endParaRPr lang="es-ES" dirty="0"/>
          </a:p>
        </p:txBody>
      </p:sp>
      <p:pic>
        <p:nvPicPr>
          <p:cNvPr id="4" name="3 Marcador de contenido" descr="Screenshot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5396" y="530225"/>
            <a:ext cx="5459246" cy="41878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Los pasos que se dan desde la escritura del código hasta su </a:t>
            </a:r>
            <a:r>
              <a:rPr lang="es-ES" dirty="0" smtClean="0"/>
              <a:t>ejecución.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62428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s-ES" dirty="0" smtClean="0">
                <a:solidFill>
                  <a:schemeClr val="tx1"/>
                </a:solidFill>
              </a:rPr>
              <a:t>E</a:t>
            </a:r>
            <a:r>
              <a:rPr lang="es-ES" dirty="0" smtClean="0">
                <a:solidFill>
                  <a:schemeClr val="tx1"/>
                </a:solidFill>
              </a:rPr>
              <a:t>l </a:t>
            </a:r>
            <a:r>
              <a:rPr lang="es-ES" dirty="0" smtClean="0">
                <a:solidFill>
                  <a:schemeClr val="tx1"/>
                </a:solidFill>
              </a:rPr>
              <a:t>código HTML y </a:t>
            </a:r>
            <a:r>
              <a:rPr lang="es-ES" dirty="0" err="1" smtClean="0">
                <a:solidFill>
                  <a:schemeClr val="tx1"/>
                </a:solidFill>
              </a:rPr>
              <a:t>JavaScript</a:t>
            </a:r>
            <a:r>
              <a:rPr lang="es-ES" dirty="0" smtClean="0">
                <a:solidFill>
                  <a:schemeClr val="tx1"/>
                </a:solidFill>
              </a:rPr>
              <a:t> de la encuesta es creado por un desarrollador utilizando un editor de texto o un entorno de desarrollo integrado (IDE). Luego, el código se guarda en un archivo con la extensión adecuada, como ".</a:t>
            </a:r>
            <a:r>
              <a:rPr lang="es-ES" dirty="0" err="1" smtClean="0">
                <a:solidFill>
                  <a:schemeClr val="tx1"/>
                </a:solidFill>
              </a:rPr>
              <a:t>html</a:t>
            </a:r>
            <a:r>
              <a:rPr lang="es-ES" dirty="0" smtClean="0">
                <a:solidFill>
                  <a:schemeClr val="tx1"/>
                </a:solidFill>
              </a:rPr>
              <a:t>", y se transfiere a un servidor web para que esté disponible en línea.</a:t>
            </a:r>
          </a:p>
          <a:p>
            <a:pPr algn="l"/>
            <a:r>
              <a:rPr lang="es-ES" dirty="0" smtClean="0">
                <a:solidFill>
                  <a:schemeClr val="tx1"/>
                </a:solidFill>
              </a:rPr>
              <a:t>Cuando un usuario desea completar la encuesta, accede al formulario a través de un navegador web ingresando la URL donde se encuentra alojado el archivo HTML. Una vez que el usuario completa el formulario y hace clic en el botón "Calcular", se envía una petición HTTP al servidor web con los datos ingresados.</a:t>
            </a:r>
          </a:p>
          <a:p>
            <a:pPr algn="l"/>
            <a:r>
              <a:rPr lang="es-ES" dirty="0" smtClean="0">
                <a:solidFill>
                  <a:schemeClr val="tx1"/>
                </a:solidFill>
              </a:rPr>
              <a:t>El servidor web recibe la petición y busca el código asociado a la acción definida en el atributo "</a:t>
            </a:r>
            <a:r>
              <a:rPr lang="es-ES" dirty="0" err="1" smtClean="0">
                <a:solidFill>
                  <a:schemeClr val="tx1"/>
                </a:solidFill>
              </a:rPr>
              <a:t>action</a:t>
            </a:r>
            <a:r>
              <a:rPr lang="es-ES" dirty="0" smtClean="0">
                <a:solidFill>
                  <a:schemeClr val="tx1"/>
                </a:solidFill>
              </a:rPr>
              <a:t>" del formulario. Esto implica buscar un controlador o script que maneje esa acción en particular. El código del servidor, escrito en lenguajes como Java, PHP o </a:t>
            </a:r>
            <a:r>
              <a:rPr lang="es-ES" dirty="0" err="1" smtClean="0">
                <a:solidFill>
                  <a:schemeClr val="tx1"/>
                </a:solidFill>
              </a:rPr>
              <a:t>Python</a:t>
            </a:r>
            <a:r>
              <a:rPr lang="es-ES" dirty="0" smtClean="0">
                <a:solidFill>
                  <a:schemeClr val="tx1"/>
                </a:solidFill>
              </a:rPr>
              <a:t>, se encarga de procesar los datos enviados en la petición, realizar validaciones y generar una respuesta.</a:t>
            </a:r>
          </a:p>
          <a:p>
            <a:pPr algn="l"/>
            <a:r>
              <a:rPr lang="es-ES" dirty="0" smtClean="0">
                <a:solidFill>
                  <a:schemeClr val="tx1"/>
                </a:solidFill>
              </a:rPr>
              <a:t>La respuesta generada por el código del servidor puede ser una nueva página HTML generada dinámicamente, una redirección a otra página o un mensaje de error, entre otros. Esta respuesta es enviada de vuelta al navegador del usuario que realizó la petición. El navegador, a su vez, recibe la respuesta del servidor y </a:t>
            </a:r>
            <a:r>
              <a:rPr lang="es-ES" dirty="0" err="1" smtClean="0">
                <a:solidFill>
                  <a:schemeClr val="tx1"/>
                </a:solidFill>
              </a:rPr>
              <a:t>renderiza</a:t>
            </a:r>
            <a:r>
              <a:rPr lang="es-ES" dirty="0" smtClean="0">
                <a:solidFill>
                  <a:schemeClr val="tx1"/>
                </a:solidFill>
              </a:rPr>
              <a:t> el contenido HTML, CSS y </a:t>
            </a:r>
            <a:r>
              <a:rPr lang="es-ES" dirty="0" err="1" smtClean="0">
                <a:solidFill>
                  <a:schemeClr val="tx1"/>
                </a:solidFill>
              </a:rPr>
              <a:t>JavaScript</a:t>
            </a:r>
            <a:r>
              <a:rPr lang="es-ES" dirty="0" smtClean="0">
                <a:solidFill>
                  <a:schemeClr val="tx1"/>
                </a:solidFill>
              </a:rPr>
              <a:t> correspondiente. Esto significa que el navegador mostrará la página generada con los resultados de la encuesta o cualquier otra acción definida en el código del servidor.</a:t>
            </a:r>
          </a:p>
          <a:p>
            <a:pPr algn="l"/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Explicar el proceso de depuración y las facilidades de depuración disponibles en el IDE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76830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ES" b="1" dirty="0" smtClean="0"/>
              <a:t>La depuración es el proceso de identificar y corregir errores o defectos en un programa informático. Es una etapa crucial durante el desarrollo de software, ya que permite detectar y solucionar problemas que puedan afectar el funcionamiento correcto del programa. Los </a:t>
            </a:r>
            <a:r>
              <a:rPr lang="es-ES" b="1" dirty="0" err="1" smtClean="0"/>
              <a:t>IDEs</a:t>
            </a:r>
            <a:r>
              <a:rPr lang="es-ES" b="1" dirty="0" smtClean="0"/>
              <a:t> (Entornos de Desarrollo Integrados) proporcionan diversas facilidades para facilitar el proceso de depuración. A continuación, se explican ambos aspectos con más detalle:</a:t>
            </a:r>
          </a:p>
          <a:p>
            <a:pPr algn="l"/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Proceso de depuración</a:t>
            </a:r>
            <a:r>
              <a:rPr lang="es-ES" b="1" dirty="0" smtClean="0"/>
              <a:t>:</a:t>
            </a:r>
          </a:p>
          <a:p>
            <a:pPr algn="l"/>
            <a:r>
              <a:rPr lang="es-ES" b="1" dirty="0" smtClean="0"/>
              <a:t> </a:t>
            </a:r>
            <a:r>
              <a:rPr lang="es-ES" b="1" dirty="0" smtClean="0"/>
              <a:t>Identificación del problema: En primer lugar, es importante identificar el comportamiento no deseado o los errores en el programa. Esto puede incluir bloqueos, excepciones, resultados incorrectos o cualquier otro comportamiento inesperado.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828800"/>
          </a:xfrm>
        </p:spPr>
        <p:txBody>
          <a:bodyPr/>
          <a:lstStyle/>
          <a:p>
            <a:r>
              <a:rPr lang="es-ES" dirty="0" smtClean="0"/>
              <a:t>Norma de codificación de mi código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624288"/>
          </a:xfrm>
        </p:spPr>
        <p:txBody>
          <a:bodyPr>
            <a:no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Mi código está escrito en lenguaje JSP (</a:t>
            </a:r>
            <a:r>
              <a:rPr lang="es-ES" sz="1200" dirty="0" err="1" smtClean="0">
                <a:solidFill>
                  <a:schemeClr val="tx1"/>
                </a:solidFill>
              </a:rPr>
              <a:t>JavaServer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Pages</a:t>
            </a:r>
            <a:r>
              <a:rPr lang="es-ES" sz="1200" dirty="0" smtClean="0">
                <a:solidFill>
                  <a:schemeClr val="tx1"/>
                </a:solidFill>
              </a:rPr>
              <a:t>). En cuanto a la norma de codificación utilizada, se pueden observar las siguientes prácticas: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/>
            </a:r>
            <a:br>
              <a:rPr lang="es-ES" sz="1200" dirty="0" smtClean="0">
                <a:solidFill>
                  <a:schemeClr val="tx1"/>
                </a:solidFill>
              </a:rPr>
            </a:br>
            <a:r>
              <a:rPr lang="es-ES" sz="1200" dirty="0" smtClean="0">
                <a:solidFill>
                  <a:schemeClr val="tx1"/>
                </a:solidFill>
              </a:rPr>
              <a:t>Uso de comillas: Se utilizan comillas dobles ("") para delimitar los valores de los atributos en las etiquetas HTML.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/>
            </a:r>
            <a:br>
              <a:rPr lang="es-ES" sz="1200" dirty="0" smtClean="0">
                <a:solidFill>
                  <a:schemeClr val="tx1"/>
                </a:solidFill>
              </a:rPr>
            </a:br>
            <a:r>
              <a:rPr lang="es-ES" sz="1200" dirty="0" smtClean="0">
                <a:solidFill>
                  <a:schemeClr val="tx1"/>
                </a:solidFill>
              </a:rPr>
              <a:t>Uso de etiquetas y atributos HTML: Se utilizan etiquetas HTML y atributos para estructurar el formulario de la encuesta.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/>
            </a:r>
            <a:br>
              <a:rPr lang="es-ES" sz="1200" dirty="0" smtClean="0">
                <a:solidFill>
                  <a:schemeClr val="tx1"/>
                </a:solidFill>
              </a:rPr>
            </a:br>
            <a:r>
              <a:rPr lang="es-ES" sz="1200" dirty="0" smtClean="0">
                <a:solidFill>
                  <a:schemeClr val="tx1"/>
                </a:solidFill>
              </a:rPr>
              <a:t>Organización de elementos: Las etiquetas HTML están organizadas jerárquicamente dentro de la estructura básica de un documento HTML, con las etiquetas &lt;head&gt; y &lt;</a:t>
            </a:r>
            <a:r>
              <a:rPr lang="es-ES" sz="1200" dirty="0" err="1" smtClean="0">
                <a:solidFill>
                  <a:schemeClr val="tx1"/>
                </a:solidFill>
              </a:rPr>
              <a:t>body</a:t>
            </a:r>
            <a:r>
              <a:rPr lang="es-ES" sz="1200" dirty="0" smtClean="0">
                <a:solidFill>
                  <a:schemeClr val="tx1"/>
                </a:solidFill>
              </a:rPr>
              <a:t>&gt;.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/>
            </a:r>
            <a:br>
              <a:rPr lang="es-ES" sz="1200" dirty="0" smtClean="0">
                <a:solidFill>
                  <a:schemeClr val="tx1"/>
                </a:solidFill>
              </a:rPr>
            </a:br>
            <a:r>
              <a:rPr lang="es-ES" sz="1200" dirty="0" smtClean="0">
                <a:solidFill>
                  <a:schemeClr val="tx1"/>
                </a:solidFill>
              </a:rPr>
              <a:t>Uso de enlaces externos: Se utilizan enlaces externos a bibliotecas, como </a:t>
            </a:r>
            <a:r>
              <a:rPr lang="es-ES" sz="1200" dirty="0" err="1" smtClean="0">
                <a:solidFill>
                  <a:schemeClr val="tx1"/>
                </a:solidFill>
              </a:rPr>
              <a:t>Bootstrap</a:t>
            </a:r>
            <a:r>
              <a:rPr lang="es-ES" sz="1200" dirty="0" smtClean="0">
                <a:solidFill>
                  <a:schemeClr val="tx1"/>
                </a:solidFill>
              </a:rPr>
              <a:t>, para importar estilos y funcionalidades adicionales al formulario.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/>
            </a:r>
            <a:br>
              <a:rPr lang="es-ES" sz="1200" dirty="0" smtClean="0">
                <a:solidFill>
                  <a:schemeClr val="tx1"/>
                </a:solidFill>
              </a:rPr>
            </a:br>
            <a:endParaRPr lang="es-E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Cómo se puede utilizar el proceso de depuración para desarrollar aplicaciones más seguras y robustas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69629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ES" sz="1400" dirty="0" smtClean="0">
                <a:solidFill>
                  <a:schemeClr val="tx1"/>
                </a:solidFill>
              </a:rPr>
              <a:t>Identificación de vulnerabilidades: Durante el proceso de depuración, es posible detectar y corregir errores y comportamientos inesperados que podrían ser explotados por atacantes. Estos errores pueden incluir condiciones de carrera, fugas de memoria, manipulación incorrecta de datos de entrada y errores de lógica que podrían llevar a problemas de seguridad.</a:t>
            </a:r>
          </a:p>
          <a:p>
            <a:pPr algn="l"/>
            <a:r>
              <a:rPr lang="es-ES" sz="1400" dirty="0" smtClean="0">
                <a:solidFill>
                  <a:schemeClr val="tx1"/>
                </a:solidFill>
              </a:rPr>
              <a:t/>
            </a:r>
            <a:br>
              <a:rPr lang="es-ES" sz="1400" dirty="0" smtClean="0">
                <a:solidFill>
                  <a:schemeClr val="tx1"/>
                </a:solidFill>
              </a:rPr>
            </a:br>
            <a:r>
              <a:rPr lang="es-ES" sz="1400" dirty="0" smtClean="0">
                <a:solidFill>
                  <a:schemeClr val="tx1"/>
                </a:solidFill>
              </a:rPr>
              <a:t>Análisis de datos de entrada: Durante la depuración, es posible examinar los datos de entrada y salida del programa. Esto permite identificar y corregir problemas de validación de datos, como entradas incorrectas, datos maliciosos o inyecciones de código, que podrían llevar a vulnerabilidades de seguridad.</a:t>
            </a:r>
          </a:p>
          <a:p>
            <a:pPr algn="l"/>
            <a:r>
              <a:rPr lang="es-ES" sz="1400" dirty="0" smtClean="0">
                <a:solidFill>
                  <a:schemeClr val="tx1"/>
                </a:solidFill>
              </a:rPr>
              <a:t/>
            </a:r>
            <a:br>
              <a:rPr lang="es-ES" sz="1400" dirty="0" smtClean="0">
                <a:solidFill>
                  <a:schemeClr val="tx1"/>
                </a:solidFill>
              </a:rPr>
            </a:br>
            <a:r>
              <a:rPr lang="es-ES" sz="1400" dirty="0" smtClean="0">
                <a:solidFill>
                  <a:schemeClr val="tx1"/>
                </a:solidFill>
              </a:rPr>
              <a:t>Seguimiento de errores y excepciones: La depuración proporciona información detallada sobre los errores y excepciones que se producen durante la ejecución de la aplicación. Esto permite identificar y corregir problemas que podrían afectar la seguridad y la estabilidad del sistema.</a:t>
            </a:r>
          </a:p>
          <a:p>
            <a:r>
              <a:rPr lang="es-ES" sz="1400" dirty="0" smtClean="0"/>
              <a:t/>
            </a:r>
            <a:br>
              <a:rPr lang="es-ES" sz="1400" dirty="0" smtClean="0"/>
            </a:br>
            <a:endParaRPr lang="es-E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</TotalTime>
  <Words>595</Words>
  <Application>Microsoft Office PowerPoint</Application>
  <PresentationFormat>Presentación en pantalla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Aspecto</vt:lpstr>
      <vt:lpstr>Hito Individual Programación</vt:lpstr>
      <vt:lpstr>Caso de Uso de mi app</vt:lpstr>
      <vt:lpstr>Definir un algoritmo y esbozar el proceso de construcción de una aplicación</vt:lpstr>
      <vt:lpstr>Vista del Código Terminado</vt:lpstr>
      <vt:lpstr>Vista del Código Terminado</vt:lpstr>
      <vt:lpstr>Los pasos que se dan desde la escritura del código hasta su ejecución.</vt:lpstr>
      <vt:lpstr>Explicar el proceso de depuración y las facilidades de depuración disponibles en el IDE</vt:lpstr>
      <vt:lpstr>Norma de codificación de mi código</vt:lpstr>
      <vt:lpstr>Cómo se puede utilizar el proceso de depuración para desarrollar aplicaciones más seguras y robustas</vt:lpstr>
      <vt:lpstr>Fin de mi exposición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Definir un algoritmo y esbozar el proceso de construcción de una aplicación</dc:title>
  <dc:creator>ADRIEL</dc:creator>
  <cp:lastModifiedBy>ADRIEL</cp:lastModifiedBy>
  <cp:revision>4</cp:revision>
  <dcterms:created xsi:type="dcterms:W3CDTF">2023-05-12T21:09:13Z</dcterms:created>
  <dcterms:modified xsi:type="dcterms:W3CDTF">2023-05-12T21:31:04Z</dcterms:modified>
</cp:coreProperties>
</file>