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302" r:id="rId18"/>
    <p:sldId id="299" r:id="rId19"/>
    <p:sldId id="300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91" r:id="rId37"/>
    <p:sldId id="289" r:id="rId38"/>
    <p:sldId id="290" r:id="rId39"/>
    <p:sldId id="292" r:id="rId40"/>
    <p:sldId id="293" r:id="rId41"/>
    <p:sldId id="294" r:id="rId42"/>
    <p:sldId id="295" r:id="rId43"/>
    <p:sldId id="296" r:id="rId44"/>
    <p:sldId id="297" r:id="rId45"/>
    <p:sldId id="298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2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D06B-9559-45FF-807F-371D7498B654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422E-B044-427C-A887-9B864BCF3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2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D06B-9559-45FF-807F-371D7498B654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422E-B044-427C-A887-9B864BCF3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60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D06B-9559-45FF-807F-371D7498B654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422E-B044-427C-A887-9B864BCF3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63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D06B-9559-45FF-807F-371D7498B654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422E-B044-427C-A887-9B864BCF3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7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D06B-9559-45FF-807F-371D7498B654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422E-B044-427C-A887-9B864BCF3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20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D06B-9559-45FF-807F-371D7498B654}" type="datetimeFigureOut">
              <a:rPr lang="en-US" smtClean="0"/>
              <a:t>3/26/20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422E-B044-427C-A887-9B864BCF3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14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D06B-9559-45FF-807F-371D7498B654}" type="datetimeFigureOut">
              <a:rPr lang="en-US" smtClean="0"/>
              <a:t>3/26/20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422E-B044-427C-A887-9B864BCF3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56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D06B-9559-45FF-807F-371D7498B654}" type="datetimeFigureOut">
              <a:rPr lang="en-US" smtClean="0"/>
              <a:t>3/26/20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422E-B044-427C-A887-9B864BCF3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4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D06B-9559-45FF-807F-371D7498B654}" type="datetimeFigureOut">
              <a:rPr lang="en-US" smtClean="0"/>
              <a:t>3/26/20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422E-B044-427C-A887-9B864BCF3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7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D06B-9559-45FF-807F-371D7498B654}" type="datetimeFigureOut">
              <a:rPr lang="en-US" smtClean="0"/>
              <a:t>3/26/20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422E-B044-427C-A887-9B864BCF3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10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D06B-9559-45FF-807F-371D7498B654}" type="datetimeFigureOut">
              <a:rPr lang="en-US" smtClean="0"/>
              <a:t>3/26/20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422E-B044-427C-A887-9B864BCF3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77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CD06B-9559-45FF-807F-371D7498B654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4422E-B044-427C-A887-9B864BCF3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61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Robot Image Analysis 2.1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workflow for analyzing </a:t>
            </a:r>
            <a:r>
              <a:rPr lang="en-US" dirty="0" err="1"/>
              <a:t>omnitray</a:t>
            </a:r>
            <a:r>
              <a:rPr lang="en-US" dirty="0"/>
              <a:t> robot pictures</a:t>
            </a:r>
          </a:p>
        </p:txBody>
      </p:sp>
    </p:spTree>
    <p:extLst>
      <p:ext uri="{BB962C8B-B14F-4D97-AF65-F5344CB8AC3E}">
        <p14:creationId xmlns:p14="http://schemas.microsoft.com/office/powerpoint/2010/main" val="1929601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Strain 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Navigate to “Robot Image Analysis 2.1 -&gt; Arrays”</a:t>
            </a:r>
          </a:p>
          <a:p>
            <a:endParaRPr lang="en-US" dirty="0"/>
          </a:p>
          <a:p>
            <a:r>
              <a:rPr lang="en-US" dirty="0"/>
              <a:t>To identify strains the user must provide a matrix identifying the strains in their original 96 well plate format (as a matrix)</a:t>
            </a:r>
          </a:p>
          <a:p>
            <a:endParaRPr lang="en-US" dirty="0"/>
          </a:p>
          <a:p>
            <a:r>
              <a:rPr lang="en-US" dirty="0"/>
              <a:t>Current tools are designed for 32 spot block design</a:t>
            </a:r>
          </a:p>
          <a:p>
            <a:endParaRPr lang="en-US" dirty="0"/>
          </a:p>
          <a:p>
            <a:r>
              <a:rPr lang="en-US" dirty="0"/>
              <a:t>A different file is needed for every original plate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711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3a: Prepare “ArrayX.96.matrix.txt”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126867"/>
              </p:ext>
            </p:extLst>
          </p:nvPr>
        </p:nvGraphicFramePr>
        <p:xfrm>
          <a:off x="272058" y="1813686"/>
          <a:ext cx="8501652" cy="4753368"/>
        </p:xfrm>
        <a:graphic>
          <a:graphicData uri="http://schemas.openxmlformats.org/drawingml/2006/table">
            <a:tbl>
              <a:tblPr/>
              <a:tblGrid>
                <a:gridCol w="708471">
                  <a:extLst>
                    <a:ext uri="{9D8B030D-6E8A-4147-A177-3AD203B41FA5}">
                      <a16:colId xmlns:a16="http://schemas.microsoft.com/office/drawing/2014/main" val="1959429388"/>
                    </a:ext>
                  </a:extLst>
                </a:gridCol>
                <a:gridCol w="708471">
                  <a:extLst>
                    <a:ext uri="{9D8B030D-6E8A-4147-A177-3AD203B41FA5}">
                      <a16:colId xmlns:a16="http://schemas.microsoft.com/office/drawing/2014/main" val="3899050287"/>
                    </a:ext>
                  </a:extLst>
                </a:gridCol>
                <a:gridCol w="708471">
                  <a:extLst>
                    <a:ext uri="{9D8B030D-6E8A-4147-A177-3AD203B41FA5}">
                      <a16:colId xmlns:a16="http://schemas.microsoft.com/office/drawing/2014/main" val="597049116"/>
                    </a:ext>
                  </a:extLst>
                </a:gridCol>
                <a:gridCol w="708471">
                  <a:extLst>
                    <a:ext uri="{9D8B030D-6E8A-4147-A177-3AD203B41FA5}">
                      <a16:colId xmlns:a16="http://schemas.microsoft.com/office/drawing/2014/main" val="650186169"/>
                    </a:ext>
                  </a:extLst>
                </a:gridCol>
                <a:gridCol w="708471">
                  <a:extLst>
                    <a:ext uri="{9D8B030D-6E8A-4147-A177-3AD203B41FA5}">
                      <a16:colId xmlns:a16="http://schemas.microsoft.com/office/drawing/2014/main" val="1114396402"/>
                    </a:ext>
                  </a:extLst>
                </a:gridCol>
                <a:gridCol w="708471">
                  <a:extLst>
                    <a:ext uri="{9D8B030D-6E8A-4147-A177-3AD203B41FA5}">
                      <a16:colId xmlns:a16="http://schemas.microsoft.com/office/drawing/2014/main" val="3275543739"/>
                    </a:ext>
                  </a:extLst>
                </a:gridCol>
                <a:gridCol w="708471">
                  <a:extLst>
                    <a:ext uri="{9D8B030D-6E8A-4147-A177-3AD203B41FA5}">
                      <a16:colId xmlns:a16="http://schemas.microsoft.com/office/drawing/2014/main" val="495671089"/>
                    </a:ext>
                  </a:extLst>
                </a:gridCol>
                <a:gridCol w="708471">
                  <a:extLst>
                    <a:ext uri="{9D8B030D-6E8A-4147-A177-3AD203B41FA5}">
                      <a16:colId xmlns:a16="http://schemas.microsoft.com/office/drawing/2014/main" val="3830774253"/>
                    </a:ext>
                  </a:extLst>
                </a:gridCol>
                <a:gridCol w="708471">
                  <a:extLst>
                    <a:ext uri="{9D8B030D-6E8A-4147-A177-3AD203B41FA5}">
                      <a16:colId xmlns:a16="http://schemas.microsoft.com/office/drawing/2014/main" val="2238937463"/>
                    </a:ext>
                  </a:extLst>
                </a:gridCol>
                <a:gridCol w="708471">
                  <a:extLst>
                    <a:ext uri="{9D8B030D-6E8A-4147-A177-3AD203B41FA5}">
                      <a16:colId xmlns:a16="http://schemas.microsoft.com/office/drawing/2014/main" val="3649322844"/>
                    </a:ext>
                  </a:extLst>
                </a:gridCol>
                <a:gridCol w="708471">
                  <a:extLst>
                    <a:ext uri="{9D8B030D-6E8A-4147-A177-3AD203B41FA5}">
                      <a16:colId xmlns:a16="http://schemas.microsoft.com/office/drawing/2014/main" val="653067680"/>
                    </a:ext>
                  </a:extLst>
                </a:gridCol>
                <a:gridCol w="708471">
                  <a:extLst>
                    <a:ext uri="{9D8B030D-6E8A-4147-A177-3AD203B41FA5}">
                      <a16:colId xmlns:a16="http://schemas.microsoft.com/office/drawing/2014/main" val="420881637"/>
                    </a:ext>
                  </a:extLst>
                </a:gridCol>
              </a:tblGrid>
              <a:tr h="5941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 2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 2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 3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 3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 4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 4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 5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 5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 6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 6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6735006"/>
                  </a:ext>
                </a:extLst>
              </a:tr>
              <a:tr h="5941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pr13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pr13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pr14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pr14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pr15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pr15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pr16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pr16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pr17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pr17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pr18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pr18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1606084"/>
                  </a:ext>
                </a:extLst>
              </a:tr>
              <a:tr h="5941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pr25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pr25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pr26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pr26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pr27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pr27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pr28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pr28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pr29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pr29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pr30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pr30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4446989"/>
                  </a:ext>
                </a:extLst>
              </a:tr>
              <a:tr h="5941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pr37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pr37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pr38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pr38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pr39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pr39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pr40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pr40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pr41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pr41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pr42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pr42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6381342"/>
                  </a:ext>
                </a:extLst>
              </a:tr>
              <a:tr h="5941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pr49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pr49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pr50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pr50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pr51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pr51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pr52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pr52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pr53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pr53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pr54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pr54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6912298"/>
                  </a:ext>
                </a:extLst>
              </a:tr>
              <a:tr h="5941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pr61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pr61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pr62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pr62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pr63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pr63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pr64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pr64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pr65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pr65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pr66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pr66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11050"/>
                  </a:ext>
                </a:extLst>
              </a:tr>
              <a:tr h="5941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pr73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pr73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pr74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pr74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pr75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pr75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pr76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pr76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pr77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pr77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pr78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pr78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4753647"/>
                  </a:ext>
                </a:extLst>
              </a:tr>
              <a:tr h="5941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pr85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pr85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pr86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pr86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pr87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pr87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pr88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pr88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pr89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pr89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pr90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pr90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272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0355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3b: Convert to 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Robot can read data better as a table (data frame) easier than in a matrix form so we convert the data</a:t>
            </a:r>
          </a:p>
          <a:p>
            <a:endParaRPr lang="en-US" dirty="0"/>
          </a:p>
          <a:p>
            <a:r>
              <a:rPr lang="en-US" dirty="0"/>
              <a:t>In “Arrays” double click “</a:t>
            </a:r>
            <a:r>
              <a:rPr lang="en-US" dirty="0" err="1"/>
              <a:t>Arrays.Rroj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Rstudio</a:t>
            </a:r>
            <a:r>
              <a:rPr lang="en-US" dirty="0"/>
              <a:t>, open “matrix2table.R”</a:t>
            </a:r>
          </a:p>
          <a:p>
            <a:endParaRPr lang="en-US" dirty="0"/>
          </a:p>
          <a:p>
            <a:r>
              <a:rPr lang="en-US" dirty="0"/>
              <a:t>Modify line 6, file names must match your matrix.txt files</a:t>
            </a:r>
          </a:p>
          <a:p>
            <a:endParaRPr lang="en-US" dirty="0"/>
          </a:p>
          <a:p>
            <a:r>
              <a:rPr lang="en-US" dirty="0"/>
              <a:t>Run “matrix2table.R” and you will now have table.txt files</a:t>
            </a:r>
          </a:p>
        </p:txBody>
      </p:sp>
    </p:spTree>
    <p:extLst>
      <p:ext uri="{BB962C8B-B14F-4D97-AF65-F5344CB8AC3E}">
        <p14:creationId xmlns:p14="http://schemas.microsoft.com/office/powerpoint/2010/main" val="2889264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3b: “ArrayX.96.matrix.txt”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0900041"/>
              </p:ext>
            </p:extLst>
          </p:nvPr>
        </p:nvGraphicFramePr>
        <p:xfrm>
          <a:off x="3657600" y="1991519"/>
          <a:ext cx="1828800" cy="401955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125153925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7388424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5958696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04343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53176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51968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 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15507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 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0740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 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9168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 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7490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 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83044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 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67365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 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0584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 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18765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 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379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 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4453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8786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3c: Generate layouts for expanded 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32 spot block design we go through a 384 well intermediate and finally a 1536 spot array, we will now generate table.txt files matching these formats from our original plate</a:t>
            </a:r>
          </a:p>
          <a:p>
            <a:endParaRPr lang="en-US" dirty="0"/>
          </a:p>
          <a:p>
            <a:r>
              <a:rPr lang="en-US" dirty="0"/>
              <a:t>Note: this assumes standard protocol for pinning (1x96 -&gt; 1x384 -&gt; 1x1536)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929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3c: Generate 384 and 1536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</a:t>
            </a:r>
            <a:r>
              <a:rPr lang="en-US" dirty="0" err="1"/>
              <a:t>Rstudio</a:t>
            </a:r>
            <a:r>
              <a:rPr lang="en-US" dirty="0"/>
              <a:t>, in “</a:t>
            </a:r>
            <a:r>
              <a:rPr lang="en-US" dirty="0" err="1"/>
              <a:t>Arrays.Rproj</a:t>
            </a:r>
            <a:r>
              <a:rPr lang="en-US" dirty="0"/>
              <a:t>”, open “</a:t>
            </a:r>
            <a:r>
              <a:rPr lang="en-US" dirty="0" err="1"/>
              <a:t>expand_arrays.R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Modify line 13, replace file names with your “ArrayX.96.table.txt” file names</a:t>
            </a:r>
          </a:p>
          <a:p>
            <a:endParaRPr lang="en-US" dirty="0"/>
          </a:p>
          <a:p>
            <a:r>
              <a:rPr lang="en-US" dirty="0"/>
              <a:t>Run “</a:t>
            </a:r>
            <a:r>
              <a:rPr lang="en-US" dirty="0" err="1"/>
              <a:t>expand_arrays.R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You will now have “ArrayX.384.table.txt” and “ArrayX.1536.table.txt” files</a:t>
            </a:r>
          </a:p>
          <a:p>
            <a:endParaRPr lang="en-US" dirty="0"/>
          </a:p>
          <a:p>
            <a:r>
              <a:rPr lang="en-US" dirty="0"/>
              <a:t>The 1536.table.txt files will be used to identify spots</a:t>
            </a:r>
          </a:p>
        </p:txBody>
      </p:sp>
    </p:spTree>
    <p:extLst>
      <p:ext uri="{BB962C8B-B14F-4D97-AF65-F5344CB8AC3E}">
        <p14:creationId xmlns:p14="http://schemas.microsoft.com/office/powerpoint/2010/main" val="3700280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Analyze Photos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Photos are analyzed in batch using the R package “</a:t>
            </a:r>
            <a:r>
              <a:rPr lang="en-US" dirty="0" err="1"/>
              <a:t>gitter</a:t>
            </a:r>
            <a:r>
              <a:rPr lang="en-US" dirty="0"/>
              <a:t>” with the “</a:t>
            </a:r>
            <a:r>
              <a:rPr lang="en-US" dirty="0" err="1"/>
              <a:t>gitter.batch</a:t>
            </a:r>
            <a:r>
              <a:rPr lang="en-US" dirty="0"/>
              <a:t>” function</a:t>
            </a:r>
          </a:p>
          <a:p>
            <a:endParaRPr lang="en-US" dirty="0"/>
          </a:p>
          <a:p>
            <a:r>
              <a:rPr lang="en-US" dirty="0"/>
              <a:t>Each photo is gridded into squares around each spot and then a size value is determined for each spot</a:t>
            </a:r>
          </a:p>
          <a:p>
            <a:endParaRPr lang="en-US" dirty="0"/>
          </a:p>
          <a:p>
            <a:r>
              <a:rPr lang="en-US" dirty="0"/>
              <a:t>We utilize R scripts to take this information and combine it with our strain and photo info</a:t>
            </a:r>
          </a:p>
        </p:txBody>
      </p:sp>
    </p:spTree>
    <p:extLst>
      <p:ext uri="{BB962C8B-B14F-4D97-AF65-F5344CB8AC3E}">
        <p14:creationId xmlns:p14="http://schemas.microsoft.com/office/powerpoint/2010/main" val="957077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4a: Install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analyses requires several packages to install some of which can be difficult and require some special steps</a:t>
            </a:r>
          </a:p>
          <a:p>
            <a:endParaRPr lang="en-US" dirty="0"/>
          </a:p>
          <a:p>
            <a:r>
              <a:rPr lang="en-US" dirty="0"/>
              <a:t>The “</a:t>
            </a:r>
            <a:r>
              <a:rPr lang="en-US" dirty="0" err="1"/>
              <a:t>install_required_packages.R</a:t>
            </a:r>
            <a:r>
              <a:rPr lang="en-US" dirty="0"/>
              <a:t>” script will help you make sure you have them installed</a:t>
            </a:r>
          </a:p>
          <a:p>
            <a:endParaRPr lang="en-US" dirty="0"/>
          </a:p>
          <a:p>
            <a:r>
              <a:rPr lang="en-US" dirty="0"/>
              <a:t>Navigate to “Robot Image Analysis 2.1 -&gt; Analyze”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Double click on “</a:t>
            </a:r>
            <a:r>
              <a:rPr lang="en-US" dirty="0" err="1"/>
              <a:t>Analyze.Rproj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In R studio, open “</a:t>
            </a:r>
            <a:r>
              <a:rPr lang="en-US" dirty="0" err="1"/>
              <a:t>install_required_packages.R</a:t>
            </a:r>
            <a:r>
              <a:rPr lang="en-US" dirty="0"/>
              <a:t>” </a:t>
            </a:r>
          </a:p>
          <a:p>
            <a:r>
              <a:rPr lang="en-US" dirty="0"/>
              <a:t>Run “</a:t>
            </a:r>
            <a:r>
              <a:rPr lang="en-US" dirty="0" err="1"/>
              <a:t>install_required_packages.R</a:t>
            </a:r>
            <a:r>
              <a:rPr lang="en-US" dirty="0"/>
              <a:t>”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298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4b: Array File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To guide the analysis we will provide a description of each file containing the arrays, stating which strain belongs to which spot on which array</a:t>
            </a:r>
          </a:p>
          <a:p>
            <a:endParaRPr lang="en-US" dirty="0"/>
          </a:p>
          <a:p>
            <a:r>
              <a:rPr lang="en-US" dirty="0"/>
              <a:t>Navigate to “Robot Image Analysis 2.1 -&gt; Analysis”</a:t>
            </a:r>
          </a:p>
          <a:p>
            <a:endParaRPr lang="en-US" dirty="0"/>
          </a:p>
          <a:p>
            <a:r>
              <a:rPr lang="en-US" dirty="0"/>
              <a:t>Open “array_file_desc.txt”</a:t>
            </a:r>
          </a:p>
          <a:p>
            <a:endParaRPr lang="en-US" dirty="0"/>
          </a:p>
          <a:p>
            <a:r>
              <a:rPr lang="en-US" dirty="0"/>
              <a:t>Replace the “ArrayX.1536.table.txt” file names with the file names you generated in Step 3c</a:t>
            </a:r>
          </a:p>
          <a:p>
            <a:endParaRPr lang="en-US" dirty="0"/>
          </a:p>
          <a:p>
            <a:r>
              <a:rPr lang="en-US" dirty="0"/>
              <a:t>Make sure the Array column contains values matching what you used in your photo descriptions</a:t>
            </a:r>
          </a:p>
        </p:txBody>
      </p:sp>
    </p:spTree>
    <p:extLst>
      <p:ext uri="{BB962C8B-B14F-4D97-AF65-F5344CB8AC3E}">
        <p14:creationId xmlns:p14="http://schemas.microsoft.com/office/powerpoint/2010/main" val="2275776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4b: Image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will now use </a:t>
            </a:r>
            <a:r>
              <a:rPr lang="en-US" dirty="0" err="1"/>
              <a:t>gitter</a:t>
            </a:r>
            <a:r>
              <a:rPr lang="en-US" dirty="0"/>
              <a:t> to obtain size data for each spot</a:t>
            </a:r>
          </a:p>
          <a:p>
            <a:r>
              <a:rPr lang="en-US" dirty="0"/>
              <a:t>Each photo is analyzed individually by </a:t>
            </a:r>
            <a:r>
              <a:rPr lang="en-US" dirty="0" err="1"/>
              <a:t>gitter</a:t>
            </a:r>
            <a:r>
              <a:rPr lang="en-US" dirty="0"/>
              <a:t>, gridded into a square for each spot, and then size is determined</a:t>
            </a:r>
          </a:p>
          <a:p>
            <a:r>
              <a:rPr lang="en-US" dirty="0"/>
              <a:t>Gridding on each image can be checked by looking at the corresponding image in the “gridded” folder under “Analysis”</a:t>
            </a:r>
          </a:p>
          <a:p>
            <a:r>
              <a:rPr lang="en-US" dirty="0"/>
              <a:t>Each image gets its own file describing the size of each spot, found in “</a:t>
            </a:r>
            <a:r>
              <a:rPr lang="en-US" dirty="0" err="1"/>
              <a:t>analysis_files</a:t>
            </a:r>
            <a:r>
              <a:rPr lang="en-US" dirty="0"/>
              <a:t>”</a:t>
            </a:r>
          </a:p>
          <a:p>
            <a:r>
              <a:rPr lang="en-US" dirty="0"/>
              <a:t>Some images may cause the analysis to fail, you can find a list of these images in a file output by </a:t>
            </a:r>
            <a:r>
              <a:rPr lang="en-US" dirty="0" err="1"/>
              <a:t>gitter</a:t>
            </a:r>
            <a:r>
              <a:rPr lang="en-US" dirty="0"/>
              <a:t> in the “Analysis” folder that has “</a:t>
            </a:r>
            <a:r>
              <a:rPr lang="en-US" dirty="0" err="1"/>
              <a:t>failed_images</a:t>
            </a:r>
            <a:r>
              <a:rPr lang="en-US" dirty="0"/>
              <a:t>” in the name</a:t>
            </a:r>
          </a:p>
          <a:p>
            <a:r>
              <a:rPr lang="en-US" dirty="0"/>
              <a:t>Using a reference photo to help gridding can help to analyze some photos that fail during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18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Transfer the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workflow is contained in a single folder called “Robot Image Analysis 2.1”</a:t>
            </a:r>
          </a:p>
          <a:p>
            <a:r>
              <a:rPr lang="en-US" dirty="0"/>
              <a:t>Copy this folder to your computer</a:t>
            </a:r>
          </a:p>
          <a:p>
            <a:r>
              <a:rPr lang="en-US" u="sng" dirty="0"/>
              <a:t>DO NOT MODIFY THE ORIGINAL</a:t>
            </a:r>
          </a:p>
          <a:p>
            <a:r>
              <a:rPr lang="en-US" dirty="0"/>
              <a:t>All analysis is conducted using R projects</a:t>
            </a:r>
          </a:p>
          <a:p>
            <a:r>
              <a:rPr lang="en-US" dirty="0"/>
              <a:t>R projects are used to organize and run the R scripts using R studio</a:t>
            </a:r>
          </a:p>
          <a:p>
            <a:r>
              <a:rPr lang="en-US" dirty="0"/>
              <a:t>The workflow can work on Mac and PC, with minor variations in specific steps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4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4b: Reference Photos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 highly recommend avoiding the use of reference photos with “</a:t>
            </a:r>
            <a:r>
              <a:rPr lang="en-US" dirty="0" err="1"/>
              <a:t>gitter</a:t>
            </a:r>
            <a:r>
              <a:rPr lang="en-US" dirty="0"/>
              <a:t>” due to slight inconsistencies in positioning resulting in poor gridding.</a:t>
            </a:r>
          </a:p>
          <a:p>
            <a:endParaRPr lang="en-US" dirty="0"/>
          </a:p>
          <a:p>
            <a:r>
              <a:rPr lang="en-US" dirty="0"/>
              <a:t>Some plates may have no growth on many rows or columns resulting in failure in </a:t>
            </a:r>
            <a:r>
              <a:rPr lang="en-US" dirty="0" err="1"/>
              <a:t>gitter</a:t>
            </a:r>
            <a:r>
              <a:rPr lang="en-US" dirty="0"/>
              <a:t> and requiring the use of a reference photo</a:t>
            </a:r>
          </a:p>
          <a:p>
            <a:endParaRPr lang="en-US" dirty="0"/>
          </a:p>
          <a:p>
            <a:r>
              <a:rPr lang="en-US" dirty="0"/>
              <a:t>The user must use their discretion and can check gridding to ensure accuracy</a:t>
            </a:r>
          </a:p>
          <a:p>
            <a:endParaRPr lang="en-US" dirty="0"/>
          </a:p>
          <a:p>
            <a:r>
              <a:rPr lang="en-US" dirty="0"/>
              <a:t>Consider moving only the photos that require a reference photo to a separate analysis and/or seeking assistance in complicated cases</a:t>
            </a:r>
          </a:p>
        </p:txBody>
      </p:sp>
    </p:spTree>
    <p:extLst>
      <p:ext uri="{BB962C8B-B14F-4D97-AF65-F5344CB8AC3E}">
        <p14:creationId xmlns:p14="http://schemas.microsoft.com/office/powerpoint/2010/main" val="2794300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4b: Analyze Photos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Navigate to “Robot Image Analysis 2.1 -&gt; Analyze”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Double click on “</a:t>
            </a:r>
            <a:r>
              <a:rPr lang="en-US" dirty="0" err="1"/>
              <a:t>Analyze.Rproj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In R studio, open “</a:t>
            </a:r>
            <a:r>
              <a:rPr lang="en-US" dirty="0" err="1"/>
              <a:t>consolidate_data.R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Run “</a:t>
            </a:r>
            <a:r>
              <a:rPr lang="en-US" dirty="0" err="1"/>
              <a:t>consolidate_data.R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NOTE: This takes about 5 seconds per image,</a:t>
            </a:r>
            <a:r>
              <a:rPr lang="en-US" u="sng" dirty="0"/>
              <a:t> later steps will cause errors if analysis fails on any plates</a:t>
            </a:r>
          </a:p>
        </p:txBody>
      </p:sp>
    </p:spTree>
    <p:extLst>
      <p:ext uri="{BB962C8B-B14F-4D97-AF65-F5344CB8AC3E}">
        <p14:creationId xmlns:p14="http://schemas.microsoft.com/office/powerpoint/2010/main" val="2737853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4b: consolidated data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939359"/>
              </p:ext>
            </p:extLst>
          </p:nvPr>
        </p:nvGraphicFramePr>
        <p:xfrm>
          <a:off x="856461" y="1690689"/>
          <a:ext cx="7658888" cy="2579029"/>
        </p:xfrm>
        <a:graphic>
          <a:graphicData uri="http://schemas.openxmlformats.org/drawingml/2006/table">
            <a:tbl>
              <a:tblPr/>
              <a:tblGrid>
                <a:gridCol w="957361">
                  <a:extLst>
                    <a:ext uri="{9D8B030D-6E8A-4147-A177-3AD203B41FA5}">
                      <a16:colId xmlns:a16="http://schemas.microsoft.com/office/drawing/2014/main" val="1647861606"/>
                    </a:ext>
                  </a:extLst>
                </a:gridCol>
                <a:gridCol w="957361">
                  <a:extLst>
                    <a:ext uri="{9D8B030D-6E8A-4147-A177-3AD203B41FA5}">
                      <a16:colId xmlns:a16="http://schemas.microsoft.com/office/drawing/2014/main" val="822838866"/>
                    </a:ext>
                  </a:extLst>
                </a:gridCol>
                <a:gridCol w="957361">
                  <a:extLst>
                    <a:ext uri="{9D8B030D-6E8A-4147-A177-3AD203B41FA5}">
                      <a16:colId xmlns:a16="http://schemas.microsoft.com/office/drawing/2014/main" val="261604998"/>
                    </a:ext>
                  </a:extLst>
                </a:gridCol>
                <a:gridCol w="957361">
                  <a:extLst>
                    <a:ext uri="{9D8B030D-6E8A-4147-A177-3AD203B41FA5}">
                      <a16:colId xmlns:a16="http://schemas.microsoft.com/office/drawing/2014/main" val="3478220765"/>
                    </a:ext>
                  </a:extLst>
                </a:gridCol>
                <a:gridCol w="957361">
                  <a:extLst>
                    <a:ext uri="{9D8B030D-6E8A-4147-A177-3AD203B41FA5}">
                      <a16:colId xmlns:a16="http://schemas.microsoft.com/office/drawing/2014/main" val="1953769300"/>
                    </a:ext>
                  </a:extLst>
                </a:gridCol>
                <a:gridCol w="957361">
                  <a:extLst>
                    <a:ext uri="{9D8B030D-6E8A-4147-A177-3AD203B41FA5}">
                      <a16:colId xmlns:a16="http://schemas.microsoft.com/office/drawing/2014/main" val="1259947306"/>
                    </a:ext>
                  </a:extLst>
                </a:gridCol>
                <a:gridCol w="957361">
                  <a:extLst>
                    <a:ext uri="{9D8B030D-6E8A-4147-A177-3AD203B41FA5}">
                      <a16:colId xmlns:a16="http://schemas.microsoft.com/office/drawing/2014/main" val="4184485295"/>
                    </a:ext>
                  </a:extLst>
                </a:gridCol>
                <a:gridCol w="957361">
                  <a:extLst>
                    <a:ext uri="{9D8B030D-6E8A-4147-A177-3AD203B41FA5}">
                      <a16:colId xmlns:a16="http://schemas.microsoft.com/office/drawing/2014/main" val="1032786922"/>
                    </a:ext>
                  </a:extLst>
                </a:gridCol>
              </a:tblGrid>
              <a:tr h="3475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Time.Point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Array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7429183"/>
                  </a:ext>
                </a:extLst>
              </a:tr>
              <a:tr h="192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YPD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1757101"/>
                  </a:ext>
                </a:extLst>
              </a:tr>
              <a:tr h="192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YPD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598742"/>
                  </a:ext>
                </a:extLst>
              </a:tr>
              <a:tr h="192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YPD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271783"/>
                  </a:ext>
                </a:extLst>
              </a:tr>
              <a:tr h="192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YPD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8967503"/>
                  </a:ext>
                </a:extLst>
              </a:tr>
              <a:tr h="192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YPD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5561030"/>
                  </a:ext>
                </a:extLst>
              </a:tr>
              <a:tr h="192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YPD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9341165"/>
                  </a:ext>
                </a:extLst>
              </a:tr>
              <a:tr h="192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YPD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5782112"/>
                  </a:ext>
                </a:extLst>
              </a:tr>
              <a:tr h="192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YPD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824070"/>
                  </a:ext>
                </a:extLst>
              </a:tr>
              <a:tr h="3475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 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YPD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7192658"/>
                  </a:ext>
                </a:extLst>
              </a:tr>
              <a:tr h="3475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 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YPD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84769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56461" y="4602228"/>
            <a:ext cx="75318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Gene: Strain Name</a:t>
            </a:r>
          </a:p>
          <a:p>
            <a:r>
              <a:rPr lang="en-US" dirty="0"/>
              <a:t>Size: size value calculated by </a:t>
            </a:r>
            <a:r>
              <a:rPr lang="en-US" dirty="0" err="1"/>
              <a:t>Gitter</a:t>
            </a:r>
            <a:endParaRPr lang="en-US" dirty="0"/>
          </a:p>
          <a:p>
            <a:r>
              <a:rPr lang="en-US" dirty="0"/>
              <a:t>Media: media that this spot was grown on</a:t>
            </a:r>
          </a:p>
          <a:p>
            <a:r>
              <a:rPr lang="en-US" dirty="0" err="1"/>
              <a:t>Time.Point</a:t>
            </a:r>
            <a:r>
              <a:rPr lang="en-US" dirty="0"/>
              <a:t>: </a:t>
            </a:r>
            <a:r>
              <a:rPr lang="en-US" dirty="0" err="1"/>
              <a:t>TimePointbyHour</a:t>
            </a:r>
            <a:endParaRPr lang="en-US" dirty="0"/>
          </a:p>
          <a:p>
            <a:r>
              <a:rPr lang="en-US" dirty="0"/>
              <a:t>Temp: Temperature</a:t>
            </a:r>
          </a:p>
          <a:p>
            <a:r>
              <a:rPr lang="en-US" dirty="0"/>
              <a:t>Array: plate that contained this spot</a:t>
            </a:r>
          </a:p>
        </p:txBody>
      </p:sp>
    </p:spTree>
    <p:extLst>
      <p:ext uri="{BB962C8B-B14F-4D97-AF65-F5344CB8AC3E}">
        <p14:creationId xmlns:p14="http://schemas.microsoft.com/office/powerpoint/2010/main" val="3353314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Process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outer ring of each block, and the two outer most rings of the plate contain data we do not wish to use and must exclude</a:t>
            </a:r>
          </a:p>
          <a:p>
            <a:endParaRPr lang="en-US" dirty="0"/>
          </a:p>
          <a:p>
            <a:r>
              <a:rPr lang="en-US" dirty="0"/>
              <a:t>Arrays will often contain strains or spots that we wish to exclude or extreme outliers that are difficult to identify by eye</a:t>
            </a:r>
          </a:p>
          <a:p>
            <a:endParaRPr lang="en-US" dirty="0"/>
          </a:p>
          <a:p>
            <a:r>
              <a:rPr lang="en-US" dirty="0"/>
              <a:t>The user will identify spots and strains they wish to exclude</a:t>
            </a:r>
          </a:p>
        </p:txBody>
      </p:sp>
    </p:spTree>
    <p:extLst>
      <p:ext uri="{BB962C8B-B14F-4D97-AF65-F5344CB8AC3E}">
        <p14:creationId xmlns:p14="http://schemas.microsoft.com/office/powerpoint/2010/main" val="3790164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5a: Review your photos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back to your sorted photos</a:t>
            </a:r>
          </a:p>
          <a:p>
            <a:endParaRPr lang="en-US" dirty="0"/>
          </a:p>
          <a:p>
            <a:r>
              <a:rPr lang="en-US" dirty="0"/>
              <a:t>Identify any strains or spots that are problematic and should be excluded from the analysis</a:t>
            </a:r>
          </a:p>
        </p:txBody>
      </p:sp>
    </p:spTree>
    <p:extLst>
      <p:ext uri="{BB962C8B-B14F-4D97-AF65-F5344CB8AC3E}">
        <p14:creationId xmlns:p14="http://schemas.microsoft.com/office/powerpoint/2010/main" val="3758862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5b: Record Strains to Exclude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441621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Navigate to “Robot Image Analysis 2.1 -&gt; Process”</a:t>
            </a:r>
          </a:p>
          <a:p>
            <a:endParaRPr lang="en-US" dirty="0"/>
          </a:p>
          <a:p>
            <a:r>
              <a:rPr lang="en-US" dirty="0"/>
              <a:t>Open “strains_to_remove.txt”</a:t>
            </a:r>
          </a:p>
          <a:p>
            <a:endParaRPr lang="en-US" dirty="0"/>
          </a:p>
          <a:p>
            <a:r>
              <a:rPr lang="en-US" dirty="0"/>
              <a:t>Record Strain names that you wish to exclude and your rationale for doing so</a:t>
            </a:r>
          </a:p>
          <a:p>
            <a:endParaRPr lang="en-US" dirty="0"/>
          </a:p>
          <a:p>
            <a:r>
              <a:rPr lang="en-US" dirty="0"/>
              <a:t>This removes the strain from the ENTIRE analysis</a:t>
            </a:r>
          </a:p>
          <a:p>
            <a:endParaRPr lang="en-US" dirty="0"/>
          </a:p>
          <a:p>
            <a:r>
              <a:rPr lang="en-US" dirty="0"/>
              <a:t>“strains to remove.example.txt” provides an example to use as a guide</a:t>
            </a:r>
          </a:p>
          <a:p>
            <a:endParaRPr lang="en-US" dirty="0"/>
          </a:p>
          <a:p>
            <a:r>
              <a:rPr lang="en-US" dirty="0"/>
              <a:t>If you don’t wish to exclude any, leave “strains_to_remove.txt” as is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016032"/>
              </p:ext>
            </p:extLst>
          </p:nvPr>
        </p:nvGraphicFramePr>
        <p:xfrm>
          <a:off x="2450994" y="5267246"/>
          <a:ext cx="4010262" cy="558165"/>
        </p:xfrm>
        <a:graphic>
          <a:graphicData uri="http://schemas.openxmlformats.org/drawingml/2006/table">
            <a:tbl>
              <a:tblPr/>
              <a:tblGrid>
                <a:gridCol w="2005131">
                  <a:extLst>
                    <a:ext uri="{9D8B030D-6E8A-4147-A177-3AD203B41FA5}">
                      <a16:colId xmlns:a16="http://schemas.microsoft.com/office/drawing/2014/main" val="585944363"/>
                    </a:ext>
                  </a:extLst>
                </a:gridCol>
                <a:gridCol w="2005131">
                  <a:extLst>
                    <a:ext uri="{9D8B030D-6E8A-4147-A177-3AD203B41FA5}">
                      <a16:colId xmlns:a16="http://schemas.microsoft.com/office/drawing/2014/main" val="2818990233"/>
                    </a:ext>
                  </a:extLst>
                </a:gridCol>
              </a:tblGrid>
              <a:tr h="169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Rationale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4272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rho-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36606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rho-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2844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2028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5c: Record spots to Exclude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512107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Navigate to “Robot Image Analysis 2.1 -&gt; Process”</a:t>
            </a:r>
          </a:p>
          <a:p>
            <a:endParaRPr lang="en-US" dirty="0"/>
          </a:p>
          <a:p>
            <a:r>
              <a:rPr lang="en-US" dirty="0"/>
              <a:t>Open “spots_to_remove.txt”</a:t>
            </a:r>
          </a:p>
          <a:p>
            <a:endParaRPr lang="en-US" dirty="0"/>
          </a:p>
          <a:p>
            <a:r>
              <a:rPr lang="en-US" dirty="0"/>
              <a:t>Record spots that you wish to exclude (identified by Row, Column, Media, Temp, and Array) and your rationale for doing so</a:t>
            </a:r>
          </a:p>
          <a:p>
            <a:endParaRPr lang="en-US" dirty="0"/>
          </a:p>
          <a:p>
            <a:r>
              <a:rPr lang="en-US" dirty="0"/>
              <a:t>“spots_to_remove.example.txt” provides an example.</a:t>
            </a:r>
          </a:p>
          <a:p>
            <a:endParaRPr lang="en-US" dirty="0"/>
          </a:p>
          <a:p>
            <a:r>
              <a:rPr lang="en-US" dirty="0"/>
              <a:t>Leave “spots_to_remove.txt” as is if you don’t wish to exclude any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854093"/>
              </p:ext>
            </p:extLst>
          </p:nvPr>
        </p:nvGraphicFramePr>
        <p:xfrm>
          <a:off x="1027756" y="4405745"/>
          <a:ext cx="7723278" cy="2387925"/>
        </p:xfrm>
        <a:graphic>
          <a:graphicData uri="http://schemas.openxmlformats.org/drawingml/2006/table">
            <a:tbl>
              <a:tblPr/>
              <a:tblGrid>
                <a:gridCol w="1287213">
                  <a:extLst>
                    <a:ext uri="{9D8B030D-6E8A-4147-A177-3AD203B41FA5}">
                      <a16:colId xmlns:a16="http://schemas.microsoft.com/office/drawing/2014/main" val="4104981176"/>
                    </a:ext>
                  </a:extLst>
                </a:gridCol>
                <a:gridCol w="1287213">
                  <a:extLst>
                    <a:ext uri="{9D8B030D-6E8A-4147-A177-3AD203B41FA5}">
                      <a16:colId xmlns:a16="http://schemas.microsoft.com/office/drawing/2014/main" val="4229318623"/>
                    </a:ext>
                  </a:extLst>
                </a:gridCol>
                <a:gridCol w="1287213">
                  <a:extLst>
                    <a:ext uri="{9D8B030D-6E8A-4147-A177-3AD203B41FA5}">
                      <a16:colId xmlns:a16="http://schemas.microsoft.com/office/drawing/2014/main" val="2283795729"/>
                    </a:ext>
                  </a:extLst>
                </a:gridCol>
                <a:gridCol w="1287213">
                  <a:extLst>
                    <a:ext uri="{9D8B030D-6E8A-4147-A177-3AD203B41FA5}">
                      <a16:colId xmlns:a16="http://schemas.microsoft.com/office/drawing/2014/main" val="1964968636"/>
                    </a:ext>
                  </a:extLst>
                </a:gridCol>
                <a:gridCol w="1287213">
                  <a:extLst>
                    <a:ext uri="{9D8B030D-6E8A-4147-A177-3AD203B41FA5}">
                      <a16:colId xmlns:a16="http://schemas.microsoft.com/office/drawing/2014/main" val="4105830380"/>
                    </a:ext>
                  </a:extLst>
                </a:gridCol>
                <a:gridCol w="1287213">
                  <a:extLst>
                    <a:ext uri="{9D8B030D-6E8A-4147-A177-3AD203B41FA5}">
                      <a16:colId xmlns:a16="http://schemas.microsoft.com/office/drawing/2014/main" val="2911516807"/>
                    </a:ext>
                  </a:extLst>
                </a:gridCol>
              </a:tblGrid>
              <a:tr h="486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Array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Column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Rationale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5118054"/>
                  </a:ext>
                </a:extLst>
              </a:tr>
              <a:tr h="278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SOE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Two spots smeared together due to me dropping the plate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2510780"/>
                  </a:ext>
                </a:extLst>
              </a:tr>
              <a:tr h="278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SOE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Two spots smeared together due to me dropping the plate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20881"/>
                  </a:ext>
                </a:extLst>
              </a:tr>
              <a:tr h="1406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SOE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Touching smeared spots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2194693"/>
                  </a:ext>
                </a:extLst>
              </a:tr>
              <a:tr h="946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YPD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black fleck on colony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1242573"/>
                  </a:ext>
                </a:extLst>
              </a:tr>
              <a:tr h="2325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YPD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Weird speck on middle of intersection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8505866"/>
                  </a:ext>
                </a:extLst>
              </a:tr>
              <a:tr h="2325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YPD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Weird speck on middle of intersection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4519592"/>
                  </a:ext>
                </a:extLst>
              </a:tr>
              <a:tr h="2325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YPD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Weird speck on middle of intersection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47053"/>
                  </a:ext>
                </a:extLst>
              </a:tr>
              <a:tr h="2325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YPD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Weird speck on middle of intersection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6889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0434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5d: Process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Navigate to “Robot Image Analysis 2.1 -&gt; Process”</a:t>
            </a:r>
          </a:p>
          <a:p>
            <a:r>
              <a:rPr lang="en-US" dirty="0"/>
              <a:t>Double click “</a:t>
            </a:r>
            <a:r>
              <a:rPr lang="en-US" dirty="0" err="1"/>
              <a:t>Process.Rproj</a:t>
            </a:r>
            <a:r>
              <a:rPr lang="en-US" dirty="0"/>
              <a:t>”</a:t>
            </a:r>
          </a:p>
          <a:p>
            <a:r>
              <a:rPr lang="en-US" dirty="0"/>
              <a:t>Open “</a:t>
            </a:r>
            <a:r>
              <a:rPr lang="en-US" dirty="0" err="1"/>
              <a:t>process_data.R</a:t>
            </a:r>
            <a:r>
              <a:rPr lang="en-US" dirty="0"/>
              <a:t>”</a:t>
            </a:r>
          </a:p>
          <a:p>
            <a:r>
              <a:rPr lang="en-US" dirty="0"/>
              <a:t>Run “</a:t>
            </a:r>
            <a:r>
              <a:rPr lang="en-US" dirty="0" err="1"/>
              <a:t>process_data.R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5062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6: Graph growth curves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It is vital to check your data to ensure you have obtained usable growth curves</a:t>
            </a:r>
          </a:p>
          <a:p>
            <a:endParaRPr lang="en-US" dirty="0"/>
          </a:p>
          <a:p>
            <a:r>
              <a:rPr lang="en-US" dirty="0"/>
              <a:t>Navigate to “Robot Image Analysis 2.1 -&gt; Graphs -&gt; All Time Points Curves”</a:t>
            </a:r>
          </a:p>
          <a:p>
            <a:endParaRPr lang="en-US" dirty="0"/>
          </a:p>
          <a:p>
            <a:r>
              <a:rPr lang="en-US" dirty="0"/>
              <a:t>Delete all files in “graphs” folder</a:t>
            </a:r>
          </a:p>
          <a:p>
            <a:endParaRPr lang="en-US" dirty="0"/>
          </a:p>
          <a:p>
            <a:r>
              <a:rPr lang="en-US" dirty="0"/>
              <a:t>Double click “All Time Points </a:t>
            </a:r>
            <a:r>
              <a:rPr lang="en-US" dirty="0" err="1"/>
              <a:t>Curves.Rproj</a:t>
            </a:r>
            <a:r>
              <a:rPr lang="en-US" dirty="0"/>
              <a:t>”</a:t>
            </a:r>
          </a:p>
          <a:p>
            <a:r>
              <a:rPr lang="en-US" dirty="0"/>
              <a:t>Open “</a:t>
            </a:r>
            <a:r>
              <a:rPr lang="en-US" dirty="0" err="1"/>
              <a:t>all_time_points_curves.R</a:t>
            </a:r>
            <a:r>
              <a:rPr lang="en-US" dirty="0"/>
              <a:t>”</a:t>
            </a:r>
          </a:p>
          <a:p>
            <a:r>
              <a:rPr lang="en-US" dirty="0"/>
              <a:t>Run “</a:t>
            </a:r>
            <a:r>
              <a:rPr lang="en-US" dirty="0" err="1"/>
              <a:t>all_time_points_curves.R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Graphs are saved in “graphs” and show the average for each strain as one 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8389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6: Graphing Curves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EF349037-F8A8-F743-9BF3-38F8C85B8C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6"/>
          <a:stretch/>
        </p:blipFill>
        <p:spPr>
          <a:xfrm>
            <a:off x="1199974" y="1441173"/>
            <a:ext cx="6423340" cy="486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323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workflow comes pre-packaged with a series of test photos</a:t>
            </a:r>
          </a:p>
          <a:p>
            <a:r>
              <a:rPr lang="en-US" dirty="0"/>
              <a:t>The initial files included are configured to analyze the test photographs</a:t>
            </a:r>
          </a:p>
          <a:p>
            <a:r>
              <a:rPr lang="en-US" dirty="0"/>
              <a:t>As we progress, we will replace these files and commands with those that allow us to run the analysis on your photos</a:t>
            </a:r>
          </a:p>
        </p:txBody>
      </p:sp>
    </p:spTree>
    <p:extLst>
      <p:ext uri="{BB962C8B-B14F-4D97-AF65-F5344CB8AC3E}">
        <p14:creationId xmlns:p14="http://schemas.microsoft.com/office/powerpoint/2010/main" val="28899070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 (Optional): Omit Time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Later time points can introduce problems as the spot sizes become too large and fuse</a:t>
            </a:r>
          </a:p>
          <a:p>
            <a:endParaRPr lang="en-US" dirty="0"/>
          </a:p>
          <a:p>
            <a:r>
              <a:rPr lang="en-US" dirty="0"/>
              <a:t>“</a:t>
            </a:r>
            <a:r>
              <a:rPr lang="en-US" dirty="0" err="1"/>
              <a:t>gitter</a:t>
            </a:r>
            <a:r>
              <a:rPr lang="en-US" dirty="0"/>
              <a:t>” cannot process such data</a:t>
            </a:r>
          </a:p>
          <a:p>
            <a:endParaRPr lang="en-US" dirty="0"/>
          </a:p>
          <a:p>
            <a:r>
              <a:rPr lang="en-US" dirty="0"/>
              <a:t>We can omit later time points based on our curves</a:t>
            </a:r>
          </a:p>
        </p:txBody>
      </p:sp>
    </p:spTree>
    <p:extLst>
      <p:ext uri="{BB962C8B-B14F-4D97-AF65-F5344CB8AC3E}">
        <p14:creationId xmlns:p14="http://schemas.microsoft.com/office/powerpoint/2010/main" val="20747416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 (Optional): Choose Time Points to omit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Navigate to “Robot Image Analysis 2.1 -&gt; Process”</a:t>
            </a:r>
          </a:p>
          <a:p>
            <a:r>
              <a:rPr lang="en-US" dirty="0"/>
              <a:t>Open “Maximal_Time_Points.xlsx”</a:t>
            </a:r>
          </a:p>
          <a:p>
            <a:r>
              <a:rPr lang="en-US" dirty="0"/>
              <a:t>Enter the latest time you wish to include for a given media, temperature, and array</a:t>
            </a:r>
          </a:p>
          <a:p>
            <a:r>
              <a:rPr lang="en-US" dirty="0"/>
              <a:t>Try to be consistent across arrays as comparisons are only valid across identical time points</a:t>
            </a:r>
          </a:p>
          <a:p>
            <a:r>
              <a:rPr lang="en-US" dirty="0"/>
              <a:t>Save Maximal Time Points as “Maximal_Time_Points.txt”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278607"/>
              </p:ext>
            </p:extLst>
          </p:nvPr>
        </p:nvGraphicFramePr>
        <p:xfrm>
          <a:off x="5579604" y="4843463"/>
          <a:ext cx="3048000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5135308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546658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9613149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4822355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4455108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Media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Temp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Array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First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26917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SOE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6203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SOE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94850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SOE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57044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SOE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20110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SOE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11416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SOE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56.5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7961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6659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 (Optional): Omit time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“</a:t>
            </a:r>
            <a:r>
              <a:rPr lang="en-US" dirty="0" err="1"/>
              <a:t>Process.Rproj</a:t>
            </a:r>
            <a:r>
              <a:rPr lang="en-US" dirty="0"/>
              <a:t>”</a:t>
            </a:r>
          </a:p>
          <a:p>
            <a:r>
              <a:rPr lang="en-US" dirty="0"/>
              <a:t>Open “</a:t>
            </a:r>
            <a:r>
              <a:rPr lang="en-US" dirty="0" err="1"/>
              <a:t>remove_time_points.R</a:t>
            </a:r>
            <a:r>
              <a:rPr lang="en-US" dirty="0"/>
              <a:t>”</a:t>
            </a:r>
          </a:p>
          <a:p>
            <a:r>
              <a:rPr lang="en-US" dirty="0"/>
              <a:t>Run “</a:t>
            </a:r>
            <a:r>
              <a:rPr lang="en-US" dirty="0" err="1"/>
              <a:t>remove_time_points.R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46063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8: Fit logistic growth curves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model our growth curves using population growth equations</a:t>
            </a:r>
          </a:p>
          <a:p>
            <a:r>
              <a:rPr lang="en-US" dirty="0"/>
              <a:t>Each spot is fitted for its own growth curve</a:t>
            </a:r>
          </a:p>
          <a:p>
            <a:endParaRPr lang="en-US" dirty="0"/>
          </a:p>
          <a:p>
            <a:r>
              <a:rPr lang="en-US" dirty="0"/>
              <a:t>The number of </a:t>
            </a:r>
            <a:r>
              <a:rPr lang="en-US" dirty="0" err="1"/>
              <a:t>inviduals</a:t>
            </a:r>
            <a:r>
              <a:rPr lang="en-US" dirty="0"/>
              <a:t> at time t is based on:</a:t>
            </a:r>
          </a:p>
          <a:p>
            <a:r>
              <a:rPr lang="en-US" dirty="0"/>
              <a:t>No: Initial population size (size at time 0)</a:t>
            </a:r>
          </a:p>
          <a:p>
            <a:r>
              <a:rPr lang="en-US" dirty="0"/>
              <a:t>R: per capita rate of increase (doubling time)</a:t>
            </a:r>
          </a:p>
          <a:p>
            <a:r>
              <a:rPr lang="en-US" dirty="0" err="1"/>
              <a:t>Nmax</a:t>
            </a:r>
            <a:r>
              <a:rPr lang="en-US" dirty="0"/>
              <a:t>: Carrying capacity, maximum spot size</a:t>
            </a:r>
          </a:p>
        </p:txBody>
      </p:sp>
    </p:spTree>
    <p:extLst>
      <p:ext uri="{BB962C8B-B14F-4D97-AF65-F5344CB8AC3E}">
        <p14:creationId xmlns:p14="http://schemas.microsoft.com/office/powerpoint/2010/main" val="8173513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8a: Fit Curves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Navigate to “Robot Image Analysis 2.1 -&gt; </a:t>
            </a:r>
            <a:r>
              <a:rPr lang="en-US" dirty="0" err="1"/>
              <a:t>LogisticGrowth</a:t>
            </a:r>
            <a:r>
              <a:rPr lang="en-US" dirty="0"/>
              <a:t>”</a:t>
            </a:r>
          </a:p>
          <a:p>
            <a:r>
              <a:rPr lang="en-US" dirty="0"/>
              <a:t>Delete all files in “</a:t>
            </a:r>
            <a:r>
              <a:rPr lang="en-US" dirty="0" err="1"/>
              <a:t>model_success_graphs</a:t>
            </a:r>
            <a:r>
              <a:rPr lang="en-US" dirty="0"/>
              <a:t>” and “</a:t>
            </a:r>
            <a:r>
              <a:rPr lang="en-US" dirty="0" err="1"/>
              <a:t>model_failure_graphs</a:t>
            </a:r>
            <a:r>
              <a:rPr lang="en-US" dirty="0"/>
              <a:t>”</a:t>
            </a:r>
          </a:p>
          <a:p>
            <a:r>
              <a:rPr lang="en-US" dirty="0"/>
              <a:t>Double click “</a:t>
            </a:r>
            <a:r>
              <a:rPr lang="en-US" dirty="0" err="1"/>
              <a:t>LogisticGrowth.Rproj</a:t>
            </a:r>
            <a:r>
              <a:rPr lang="en-US" dirty="0"/>
              <a:t>”</a:t>
            </a:r>
          </a:p>
          <a:p>
            <a:r>
              <a:rPr lang="en-US" dirty="0"/>
              <a:t>Open “</a:t>
            </a:r>
            <a:r>
              <a:rPr lang="en-US" dirty="0" err="1"/>
              <a:t>fit_logistic_growth.R</a:t>
            </a:r>
            <a:r>
              <a:rPr lang="en-US" dirty="0"/>
              <a:t>”</a:t>
            </a:r>
          </a:p>
          <a:p>
            <a:r>
              <a:rPr lang="en-US" dirty="0"/>
              <a:t>Run “</a:t>
            </a:r>
            <a:r>
              <a:rPr lang="en-US" dirty="0" err="1"/>
              <a:t>fit_logistic_growth.R</a:t>
            </a:r>
            <a:r>
              <a:rPr lang="en-US" dirty="0"/>
              <a:t>”</a:t>
            </a:r>
          </a:p>
          <a:p>
            <a:r>
              <a:rPr lang="en-US" dirty="0"/>
              <a:t>Answer “Y” or “N” depending on if you want to use data with omitted time points (Optional Step 7)</a:t>
            </a:r>
          </a:p>
          <a:p>
            <a:endParaRPr lang="en-US" dirty="0"/>
          </a:p>
          <a:p>
            <a:r>
              <a:rPr lang="en-US" dirty="0"/>
              <a:t>NOTE: THIS TAKES A LONG TIME</a:t>
            </a:r>
          </a:p>
        </p:txBody>
      </p:sp>
    </p:spTree>
    <p:extLst>
      <p:ext uri="{BB962C8B-B14F-4D97-AF65-F5344CB8AC3E}">
        <p14:creationId xmlns:p14="http://schemas.microsoft.com/office/powerpoint/2010/main" val="12995250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209206"/>
            <a:ext cx="7886700" cy="1325563"/>
          </a:xfrm>
        </p:spPr>
        <p:txBody>
          <a:bodyPr/>
          <a:lstStyle/>
          <a:p>
            <a:r>
              <a:rPr lang="en-US" dirty="0"/>
              <a:t>Step 8a: Fitted curves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44" y="1825625"/>
            <a:ext cx="3752011" cy="4351338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244" y="1825625"/>
            <a:ext cx="3752011" cy="4351338"/>
          </a:xfrm>
        </p:spPr>
      </p:pic>
      <p:sp>
        <p:nvSpPr>
          <p:cNvPr id="7" name="TextBox 6"/>
          <p:cNvSpPr txBox="1"/>
          <p:nvPr/>
        </p:nvSpPr>
        <p:spPr>
          <a:xfrm>
            <a:off x="1050426" y="929516"/>
            <a:ext cx="284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Success, saved in “</a:t>
            </a:r>
            <a:r>
              <a:rPr lang="en-US" dirty="0" err="1"/>
              <a:t>model_success_graphs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63206" y="937073"/>
            <a:ext cx="3302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Failure, saved in “</a:t>
            </a:r>
            <a:r>
              <a:rPr lang="en-US" dirty="0" err="1"/>
              <a:t>model_failure_graphs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30402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8a: Parameters of fitted curve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curve we calculate:</a:t>
            </a:r>
          </a:p>
          <a:p>
            <a:pPr lvl="1"/>
            <a:r>
              <a:rPr lang="en-US" dirty="0"/>
              <a:t>CC :  carrying capacity, aka max size:</a:t>
            </a:r>
          </a:p>
          <a:p>
            <a:pPr lvl="1"/>
            <a:r>
              <a:rPr lang="en-US" dirty="0"/>
              <a:t>R: growth rate</a:t>
            </a:r>
          </a:p>
          <a:p>
            <a:pPr lvl="1"/>
            <a:r>
              <a:rPr lang="en-US" dirty="0" err="1"/>
              <a:t>MinSize</a:t>
            </a:r>
            <a:r>
              <a:rPr lang="en-US" dirty="0"/>
              <a:t> : size at time 0</a:t>
            </a:r>
          </a:p>
          <a:p>
            <a:pPr lvl="1"/>
            <a:r>
              <a:rPr lang="en-US" dirty="0" err="1"/>
              <a:t>Corr</a:t>
            </a:r>
            <a:r>
              <a:rPr lang="en-US" dirty="0"/>
              <a:t>: how well did the model fit the data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994389"/>
              </p:ext>
            </p:extLst>
          </p:nvPr>
        </p:nvGraphicFramePr>
        <p:xfrm>
          <a:off x="506321" y="4001294"/>
          <a:ext cx="7812552" cy="2486262"/>
        </p:xfrm>
        <a:graphic>
          <a:graphicData uri="http://schemas.openxmlformats.org/drawingml/2006/table">
            <a:tbl>
              <a:tblPr/>
              <a:tblGrid>
                <a:gridCol w="651046">
                  <a:extLst>
                    <a:ext uri="{9D8B030D-6E8A-4147-A177-3AD203B41FA5}">
                      <a16:colId xmlns:a16="http://schemas.microsoft.com/office/drawing/2014/main" val="855174609"/>
                    </a:ext>
                  </a:extLst>
                </a:gridCol>
                <a:gridCol w="651046">
                  <a:extLst>
                    <a:ext uri="{9D8B030D-6E8A-4147-A177-3AD203B41FA5}">
                      <a16:colId xmlns:a16="http://schemas.microsoft.com/office/drawing/2014/main" val="2190533960"/>
                    </a:ext>
                  </a:extLst>
                </a:gridCol>
                <a:gridCol w="651046">
                  <a:extLst>
                    <a:ext uri="{9D8B030D-6E8A-4147-A177-3AD203B41FA5}">
                      <a16:colId xmlns:a16="http://schemas.microsoft.com/office/drawing/2014/main" val="2766093507"/>
                    </a:ext>
                  </a:extLst>
                </a:gridCol>
                <a:gridCol w="651046">
                  <a:extLst>
                    <a:ext uri="{9D8B030D-6E8A-4147-A177-3AD203B41FA5}">
                      <a16:colId xmlns:a16="http://schemas.microsoft.com/office/drawing/2014/main" val="11460173"/>
                    </a:ext>
                  </a:extLst>
                </a:gridCol>
                <a:gridCol w="651046">
                  <a:extLst>
                    <a:ext uri="{9D8B030D-6E8A-4147-A177-3AD203B41FA5}">
                      <a16:colId xmlns:a16="http://schemas.microsoft.com/office/drawing/2014/main" val="2272488686"/>
                    </a:ext>
                  </a:extLst>
                </a:gridCol>
                <a:gridCol w="651046">
                  <a:extLst>
                    <a:ext uri="{9D8B030D-6E8A-4147-A177-3AD203B41FA5}">
                      <a16:colId xmlns:a16="http://schemas.microsoft.com/office/drawing/2014/main" val="3215932333"/>
                    </a:ext>
                  </a:extLst>
                </a:gridCol>
                <a:gridCol w="651046">
                  <a:extLst>
                    <a:ext uri="{9D8B030D-6E8A-4147-A177-3AD203B41FA5}">
                      <a16:colId xmlns:a16="http://schemas.microsoft.com/office/drawing/2014/main" val="300646228"/>
                    </a:ext>
                  </a:extLst>
                </a:gridCol>
                <a:gridCol w="651046">
                  <a:extLst>
                    <a:ext uri="{9D8B030D-6E8A-4147-A177-3AD203B41FA5}">
                      <a16:colId xmlns:a16="http://schemas.microsoft.com/office/drawing/2014/main" val="1744847002"/>
                    </a:ext>
                  </a:extLst>
                </a:gridCol>
                <a:gridCol w="651046">
                  <a:extLst>
                    <a:ext uri="{9D8B030D-6E8A-4147-A177-3AD203B41FA5}">
                      <a16:colId xmlns:a16="http://schemas.microsoft.com/office/drawing/2014/main" val="2796527149"/>
                    </a:ext>
                  </a:extLst>
                </a:gridCol>
                <a:gridCol w="651046">
                  <a:extLst>
                    <a:ext uri="{9D8B030D-6E8A-4147-A177-3AD203B41FA5}">
                      <a16:colId xmlns:a16="http://schemas.microsoft.com/office/drawing/2014/main" val="2426297569"/>
                    </a:ext>
                  </a:extLst>
                </a:gridCol>
                <a:gridCol w="651046">
                  <a:extLst>
                    <a:ext uri="{9D8B030D-6E8A-4147-A177-3AD203B41FA5}">
                      <a16:colId xmlns:a16="http://schemas.microsoft.com/office/drawing/2014/main" val="2863446868"/>
                    </a:ext>
                  </a:extLst>
                </a:gridCol>
                <a:gridCol w="651046">
                  <a:extLst>
                    <a:ext uri="{9D8B030D-6E8A-4147-A177-3AD203B41FA5}">
                      <a16:colId xmlns:a16="http://schemas.microsoft.com/office/drawing/2014/main" val="3241329990"/>
                    </a:ext>
                  </a:extLst>
                </a:gridCol>
              </a:tblGrid>
              <a:tr h="4143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Array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Condition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MinSize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4912276"/>
                  </a:ext>
                </a:extLst>
              </a:tr>
              <a:tr h="4143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SOE_30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r3c3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1186.767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0.114668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394.5281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0.999452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77567"/>
                  </a:ext>
                </a:extLst>
              </a:tr>
              <a:tr h="4143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SOE_30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r3c4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1084.985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0.131122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347.6601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0.99788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352456"/>
                  </a:ext>
                </a:extLst>
              </a:tr>
              <a:tr h="4143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SOE_30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r3c5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1042.427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0.139595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336.4898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0.997861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022063"/>
                  </a:ext>
                </a:extLst>
              </a:tr>
              <a:tr h="4143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SOE_30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r3c6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1026.024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0.143651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340.4832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0.99804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9310019"/>
                  </a:ext>
                </a:extLst>
              </a:tr>
              <a:tr h="4143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SOE_30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r3c7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966.0631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0.154079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305.3521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0.997605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8329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36281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8b: Remove model failures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“</a:t>
            </a:r>
            <a:r>
              <a:rPr lang="en-US" dirty="0" err="1"/>
              <a:t>remove_model_failures.R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Run “</a:t>
            </a:r>
            <a:r>
              <a:rPr lang="en-US" dirty="0" err="1"/>
              <a:t>remove_model_failures.R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This removes any spots to which we could not successfully fit a curve</a:t>
            </a:r>
          </a:p>
        </p:txBody>
      </p:sp>
    </p:spTree>
    <p:extLst>
      <p:ext uri="{BB962C8B-B14F-4D97-AF65-F5344CB8AC3E}">
        <p14:creationId xmlns:p14="http://schemas.microsoft.com/office/powerpoint/2010/main" val="29720570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8c: Remove poor 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“</a:t>
            </a:r>
            <a:r>
              <a:rPr lang="en-US" dirty="0" err="1"/>
              <a:t>remove_poor_fit.R</a:t>
            </a:r>
            <a:r>
              <a:rPr lang="en-US" dirty="0"/>
              <a:t>”</a:t>
            </a:r>
          </a:p>
          <a:p>
            <a:r>
              <a:rPr lang="en-US" dirty="0"/>
              <a:t>Run “</a:t>
            </a:r>
            <a:r>
              <a:rPr lang="en-US" dirty="0" err="1"/>
              <a:t>remove_poor_fit.R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This removes all spots for which the model fit correlation was less than 0.95</a:t>
            </a:r>
          </a:p>
        </p:txBody>
      </p:sp>
    </p:spTree>
    <p:extLst>
      <p:ext uri="{BB962C8B-B14F-4D97-AF65-F5344CB8AC3E}">
        <p14:creationId xmlns:p14="http://schemas.microsoft.com/office/powerpoint/2010/main" val="39561931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8d: Remove outliers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“</a:t>
            </a:r>
            <a:r>
              <a:rPr lang="en-US" dirty="0" err="1"/>
              <a:t>remove_rate_outliers.R</a:t>
            </a:r>
            <a:r>
              <a:rPr lang="en-US" dirty="0"/>
              <a:t>”</a:t>
            </a:r>
          </a:p>
          <a:p>
            <a:r>
              <a:rPr lang="en-US" dirty="0"/>
              <a:t>Run “</a:t>
            </a:r>
            <a:r>
              <a:rPr lang="en-US" dirty="0" err="1"/>
              <a:t>remove_rate_outliers.R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This will remove any spot with a value of R that is more than 4 standard deviations away from the value of R for other spots in the same block</a:t>
            </a:r>
          </a:p>
          <a:p>
            <a:endParaRPr lang="en-US" dirty="0"/>
          </a:p>
          <a:p>
            <a:r>
              <a:rPr lang="en-US" dirty="0"/>
              <a:t>It will also remove blocks that have less than 3 spots remaining</a:t>
            </a:r>
          </a:p>
        </p:txBody>
      </p:sp>
    </p:spTree>
    <p:extLst>
      <p:ext uri="{BB962C8B-B14F-4D97-AF65-F5344CB8AC3E}">
        <p14:creationId xmlns:p14="http://schemas.microsoft.com/office/powerpoint/2010/main" val="215389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Prepare your photographs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photos are sorted by name, which sorts them by time taken due to the robot naming scheme</a:t>
            </a:r>
          </a:p>
          <a:p>
            <a:r>
              <a:rPr lang="en-US" dirty="0"/>
              <a:t>The user must have a clear knowledge of which photos were taken in which order</a:t>
            </a:r>
          </a:p>
        </p:txBody>
      </p:sp>
    </p:spTree>
    <p:extLst>
      <p:ext uri="{BB962C8B-B14F-4D97-AF65-F5344CB8AC3E}">
        <p14:creationId xmlns:p14="http://schemas.microsoft.com/office/powerpoint/2010/main" val="39893194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8e: remove outliers in </a:t>
            </a:r>
            <a:r>
              <a:rPr lang="en-US" dirty="0" err="1"/>
              <a:t>MaxSize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“</a:t>
            </a:r>
            <a:r>
              <a:rPr lang="en-US" dirty="0" err="1"/>
              <a:t>Remove_CC_outliers.R</a:t>
            </a:r>
            <a:r>
              <a:rPr lang="en-US" dirty="0"/>
              <a:t>”</a:t>
            </a:r>
          </a:p>
          <a:p>
            <a:r>
              <a:rPr lang="en-US" dirty="0"/>
              <a:t>Run “</a:t>
            </a:r>
            <a:r>
              <a:rPr lang="en-US" dirty="0" err="1"/>
              <a:t>Remove_CC_outliers.R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This will remove any spots with a value of CC that is more than 4 standard deviations away from the rest of the block</a:t>
            </a:r>
          </a:p>
          <a:p>
            <a:endParaRPr lang="en-US" dirty="0"/>
          </a:p>
          <a:p>
            <a:r>
              <a:rPr lang="en-US" dirty="0"/>
              <a:t>It will also remove any blocks with less than 3 spots remaining</a:t>
            </a:r>
          </a:p>
        </p:txBody>
      </p:sp>
    </p:spTree>
    <p:extLst>
      <p:ext uri="{BB962C8B-B14F-4D97-AF65-F5344CB8AC3E}">
        <p14:creationId xmlns:p14="http://schemas.microsoft.com/office/powerpoint/2010/main" val="16723142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8f: remove less than 3 replicates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“remove_under_3_replicates.R”</a:t>
            </a:r>
          </a:p>
          <a:p>
            <a:r>
              <a:rPr lang="en-US" dirty="0"/>
              <a:t>Run “remove_under_3_replicates.R”</a:t>
            </a:r>
          </a:p>
          <a:p>
            <a:endParaRPr lang="en-US" dirty="0"/>
          </a:p>
          <a:p>
            <a:r>
              <a:rPr lang="en-US" dirty="0"/>
              <a:t>This will remove any blocks that have less than 3 spots left after all prior filtering</a:t>
            </a:r>
          </a:p>
        </p:txBody>
      </p:sp>
    </p:spTree>
    <p:extLst>
      <p:ext uri="{BB962C8B-B14F-4D97-AF65-F5344CB8AC3E}">
        <p14:creationId xmlns:p14="http://schemas.microsoft.com/office/powerpoint/2010/main" val="31338992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8g: Calculate size difference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“</a:t>
            </a:r>
            <a:r>
              <a:rPr lang="en-US" dirty="0" err="1"/>
              <a:t>calculate_SizeDiff.R</a:t>
            </a:r>
            <a:r>
              <a:rPr lang="en-US" dirty="0"/>
              <a:t>”</a:t>
            </a:r>
          </a:p>
          <a:p>
            <a:r>
              <a:rPr lang="en-US" dirty="0"/>
              <a:t>Run “</a:t>
            </a:r>
            <a:r>
              <a:rPr lang="en-US" dirty="0" err="1"/>
              <a:t>calculate_SizeDiff.R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This will calculate the difference between max size (CC) and </a:t>
            </a:r>
            <a:r>
              <a:rPr lang="en-US" dirty="0" err="1"/>
              <a:t>MinSize</a:t>
            </a:r>
            <a:r>
              <a:rPr lang="en-US" dirty="0"/>
              <a:t> and record it as </a:t>
            </a:r>
            <a:r>
              <a:rPr lang="en-US" dirty="0" err="1"/>
              <a:t>SizeDiff</a:t>
            </a:r>
            <a:endParaRPr lang="en-US" dirty="0"/>
          </a:p>
          <a:p>
            <a:endParaRPr lang="en-US" dirty="0"/>
          </a:p>
          <a:p>
            <a:r>
              <a:rPr lang="en-US" dirty="0"/>
              <a:t>Note: CC and </a:t>
            </a:r>
            <a:r>
              <a:rPr lang="en-US" dirty="0" err="1"/>
              <a:t>SizeDiff</a:t>
            </a:r>
            <a:r>
              <a:rPr lang="en-US" dirty="0"/>
              <a:t> are near perfectly correlated so having both is probably unnecessary</a:t>
            </a:r>
          </a:p>
        </p:txBody>
      </p:sp>
    </p:spTree>
    <p:extLst>
      <p:ext uri="{BB962C8B-B14F-4D97-AF65-F5344CB8AC3E}">
        <p14:creationId xmlns:p14="http://schemas.microsoft.com/office/powerpoint/2010/main" val="2424660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8h: Normalize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“</a:t>
            </a:r>
            <a:r>
              <a:rPr lang="en-US" dirty="0" err="1"/>
              <a:t>normalize_logistic_parameters.R</a:t>
            </a:r>
            <a:r>
              <a:rPr lang="en-US" dirty="0"/>
              <a:t>”</a:t>
            </a:r>
          </a:p>
          <a:p>
            <a:r>
              <a:rPr lang="en-US" dirty="0"/>
              <a:t>Run “</a:t>
            </a:r>
            <a:r>
              <a:rPr lang="en-US" dirty="0" err="1"/>
              <a:t>normalize_logistic_paramaters.R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For each array, the values of R, CC, and </a:t>
            </a:r>
            <a:r>
              <a:rPr lang="en-US" dirty="0" err="1"/>
              <a:t>SizeDiff</a:t>
            </a:r>
            <a:r>
              <a:rPr lang="en-US" dirty="0"/>
              <a:t> are normalized based on the average of the reference strain on each plate</a:t>
            </a:r>
          </a:p>
        </p:txBody>
      </p:sp>
    </p:spTree>
    <p:extLst>
      <p:ext uri="{BB962C8B-B14F-4D97-AF65-F5344CB8AC3E}">
        <p14:creationId xmlns:p14="http://schemas.microsoft.com/office/powerpoint/2010/main" val="5420437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9: Whatever you want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You’re done!</a:t>
            </a:r>
          </a:p>
          <a:p>
            <a:endParaRPr lang="en-US" dirty="0"/>
          </a:p>
          <a:p>
            <a:r>
              <a:rPr lang="en-US" dirty="0"/>
              <a:t>You can now analyze the data in whatever manner best suits your needs based on your experimental design</a:t>
            </a:r>
          </a:p>
        </p:txBody>
      </p:sp>
    </p:spTree>
    <p:extLst>
      <p:ext uri="{BB962C8B-B14F-4D97-AF65-F5344CB8AC3E}">
        <p14:creationId xmlns:p14="http://schemas.microsoft.com/office/powerpoint/2010/main" val="24798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Histograms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94" y="1825625"/>
            <a:ext cx="3752011" cy="4351338"/>
          </a:xfrm>
        </p:spPr>
      </p:pic>
    </p:spTree>
    <p:extLst>
      <p:ext uri="{BB962C8B-B14F-4D97-AF65-F5344CB8AC3E}">
        <p14:creationId xmlns:p14="http://schemas.microsoft.com/office/powerpoint/2010/main" val="70777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2a: Transfer your photos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your photos</a:t>
            </a:r>
          </a:p>
          <a:p>
            <a:r>
              <a:rPr lang="en-US" dirty="0"/>
              <a:t>Navigate to “Robot Image Analysis 2.1 -&gt; Photos -&gt; all”</a:t>
            </a:r>
          </a:p>
          <a:p>
            <a:r>
              <a:rPr lang="en-US" dirty="0"/>
              <a:t>Delete all images in “all”</a:t>
            </a:r>
          </a:p>
          <a:p>
            <a:r>
              <a:rPr lang="en-US" dirty="0"/>
              <a:t>Paste your photos in the “all” folder</a:t>
            </a:r>
          </a:p>
        </p:txBody>
      </p:sp>
    </p:spTree>
    <p:extLst>
      <p:ext uri="{BB962C8B-B14F-4D97-AF65-F5344CB8AC3E}">
        <p14:creationId xmlns:p14="http://schemas.microsoft.com/office/powerpoint/2010/main" val="2627812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2b: Prepare Photo Descriptions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user must prepare a file that contains all identifying information about the photographs in the “Photos” folder</a:t>
            </a:r>
          </a:p>
          <a:p>
            <a:endParaRPr lang="en-US" dirty="0"/>
          </a:p>
          <a:p>
            <a:r>
              <a:rPr lang="en-US" dirty="0"/>
              <a:t>The information is stored in “</a:t>
            </a:r>
            <a:r>
              <a:rPr lang="en-US" dirty="0" err="1"/>
              <a:t>photo_descriptions</a:t>
            </a:r>
            <a:r>
              <a:rPr lang="en-US" dirty="0"/>
              <a:t>” which has an excel and txt file. The excel file provides an easy interface. The txt file is read by the R script. Be sure to replace the txt file by doing [save as -&gt; *.txt tab delimited] in excel</a:t>
            </a:r>
          </a:p>
          <a:p>
            <a:endParaRPr lang="en-US" dirty="0"/>
          </a:p>
          <a:p>
            <a:r>
              <a:rPr lang="en-US" dirty="0"/>
              <a:t>The existing file pre-packaged can serve as a guide</a:t>
            </a:r>
          </a:p>
          <a:p>
            <a:endParaRPr lang="en-US" dirty="0"/>
          </a:p>
          <a:p>
            <a:r>
              <a:rPr lang="en-US" dirty="0"/>
              <a:t>There is currently no way of including additional columns without modifying many scripts.</a:t>
            </a:r>
          </a:p>
        </p:txBody>
      </p:sp>
    </p:spTree>
    <p:extLst>
      <p:ext uri="{BB962C8B-B14F-4D97-AF65-F5344CB8AC3E}">
        <p14:creationId xmlns:p14="http://schemas.microsoft.com/office/powerpoint/2010/main" val="3529005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2b: Photo Descriptions.xlsx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7281" y="3385547"/>
            <a:ext cx="77747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FileName</a:t>
            </a:r>
            <a:r>
              <a:rPr lang="en-US" dirty="0"/>
              <a:t>: the name of each file</a:t>
            </a:r>
          </a:p>
          <a:p>
            <a:r>
              <a:rPr lang="en-US" dirty="0"/>
              <a:t>Array: an identifier referring to a specific physical plate</a:t>
            </a:r>
          </a:p>
          <a:p>
            <a:r>
              <a:rPr lang="en-US" dirty="0"/>
              <a:t>Media: The media that plate contained</a:t>
            </a:r>
          </a:p>
          <a:p>
            <a:r>
              <a:rPr lang="en-US" dirty="0"/>
              <a:t>Temperature: the temperature that plate was grown on</a:t>
            </a:r>
          </a:p>
          <a:p>
            <a:r>
              <a:rPr lang="en-US" dirty="0" err="1"/>
              <a:t>TimePointByHour</a:t>
            </a:r>
            <a:r>
              <a:rPr lang="en-US" dirty="0"/>
              <a:t>: The number of hours between this photo session and when the plate was pinned using the Robot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3005970"/>
              </p:ext>
            </p:extLst>
          </p:nvPr>
        </p:nvGraphicFramePr>
        <p:xfrm>
          <a:off x="628650" y="1690689"/>
          <a:ext cx="5473700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390118725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8733418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60423183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1413293556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19530121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FileName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Array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Media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Temperature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TimePointByHour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67694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test_-05-24-17_13-28-41.JPG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YPEG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1028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test_-05-24-17_18-13-06.JPG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YPEG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012176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test_-05-24-17_22-23-23.JPG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YPEG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606828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test_-05-25-17_06-07-55.JPG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YPEG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70133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test_-05-25-17_10-20-48.JPG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YPEG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20.5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9270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1910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2b: Get image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 command scripts are included to easily get all filenames as text</a:t>
            </a:r>
          </a:p>
          <a:p>
            <a:endParaRPr lang="en-US" dirty="0"/>
          </a:p>
          <a:p>
            <a:r>
              <a:rPr lang="en-US" dirty="0"/>
              <a:t>PC: navigate to “all” and double click “list_file_names.cmd”</a:t>
            </a:r>
          </a:p>
          <a:p>
            <a:endParaRPr lang="en-US" dirty="0"/>
          </a:p>
          <a:p>
            <a:r>
              <a:rPr lang="en-US" dirty="0"/>
              <a:t>Mac: Select all files, copy and paste to excel sheet</a:t>
            </a:r>
          </a:p>
          <a:p>
            <a:endParaRPr lang="en-US" dirty="0"/>
          </a:p>
          <a:p>
            <a:r>
              <a:rPr lang="en-US" dirty="0"/>
              <a:t>Image file names will be stored in “file_names.txt” </a:t>
            </a:r>
          </a:p>
        </p:txBody>
      </p:sp>
    </p:spTree>
    <p:extLst>
      <p:ext uri="{BB962C8B-B14F-4D97-AF65-F5344CB8AC3E}">
        <p14:creationId xmlns:p14="http://schemas.microsoft.com/office/powerpoint/2010/main" val="3526986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2c: Sort Photos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Navigate to “Photos” and open “</a:t>
            </a:r>
            <a:r>
              <a:rPr lang="en-US" dirty="0" err="1"/>
              <a:t>Photos.Rproj</a:t>
            </a:r>
            <a:r>
              <a:rPr lang="en-US" dirty="0"/>
              <a:t>”</a:t>
            </a:r>
          </a:p>
          <a:p>
            <a:r>
              <a:rPr lang="en-US" dirty="0"/>
              <a:t>In </a:t>
            </a:r>
            <a:r>
              <a:rPr lang="en-US" dirty="0" err="1"/>
              <a:t>Rstudio</a:t>
            </a:r>
            <a:r>
              <a:rPr lang="en-US" dirty="0"/>
              <a:t>, open “</a:t>
            </a:r>
            <a:r>
              <a:rPr lang="en-US" dirty="0" err="1"/>
              <a:t>sort_photos.R</a:t>
            </a:r>
            <a:r>
              <a:rPr lang="en-US" dirty="0"/>
              <a:t>”</a:t>
            </a:r>
          </a:p>
          <a:p>
            <a:r>
              <a:rPr lang="en-US" dirty="0"/>
              <a:t>Run “</a:t>
            </a:r>
            <a:r>
              <a:rPr lang="en-US" dirty="0" err="1"/>
              <a:t>sort_photos.R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The image files will now be copied into directories sorted by “Array” , “Media”, and “Temperature”</a:t>
            </a:r>
          </a:p>
          <a:p>
            <a:endParaRPr lang="en-US" dirty="0"/>
          </a:p>
          <a:p>
            <a:r>
              <a:rPr lang="en-US" dirty="0"/>
              <a:t>Note: these are not used for analysis but are used to identify problems in plates</a:t>
            </a:r>
          </a:p>
        </p:txBody>
      </p:sp>
    </p:spTree>
    <p:extLst>
      <p:ext uri="{BB962C8B-B14F-4D97-AF65-F5344CB8AC3E}">
        <p14:creationId xmlns:p14="http://schemas.microsoft.com/office/powerpoint/2010/main" val="1749487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274</TotalTime>
  <Words>3394</Words>
  <Application>Microsoft Macintosh PowerPoint</Application>
  <PresentationFormat>On-screen Show (4:3)</PresentationFormat>
  <Paragraphs>703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Calibri Light</vt:lpstr>
      <vt:lpstr>Office Theme</vt:lpstr>
      <vt:lpstr>Robot Image Analysis 2.1</vt:lpstr>
      <vt:lpstr>Step 1: Transfer the workflow</vt:lpstr>
      <vt:lpstr>Note: Testing</vt:lpstr>
      <vt:lpstr>Step 2: Prepare your photographs</vt:lpstr>
      <vt:lpstr>Step 2a: Transfer your photos</vt:lpstr>
      <vt:lpstr>Step 2b: Prepare Photo Descriptions</vt:lpstr>
      <vt:lpstr>Step 2b: Photo Descriptions.xlsx</vt:lpstr>
      <vt:lpstr>Step 2b: Get image file names</vt:lpstr>
      <vt:lpstr>Step 2c: Sort Photos</vt:lpstr>
      <vt:lpstr>Step 3: Strain Identification</vt:lpstr>
      <vt:lpstr>Step 3a: Prepare “ArrayX.96.matrix.txt” </vt:lpstr>
      <vt:lpstr>Step 3b: Convert to data frame</vt:lpstr>
      <vt:lpstr>Step 3b: “ArrayX.96.matrix.txt”</vt:lpstr>
      <vt:lpstr>Step 3c: Generate layouts for expanded plates</vt:lpstr>
      <vt:lpstr>Step 3c: Generate 384 and 1536 tables</vt:lpstr>
      <vt:lpstr>Step 4: Analyze Photos</vt:lpstr>
      <vt:lpstr>Step 4a: Install packages</vt:lpstr>
      <vt:lpstr>Step 4b: Array File Description</vt:lpstr>
      <vt:lpstr>Step 4b: Image Analysis</vt:lpstr>
      <vt:lpstr>Step 4b: Reference Photos</vt:lpstr>
      <vt:lpstr>Step 4b: Analyze Photos</vt:lpstr>
      <vt:lpstr>Step 4b: consolidated data</vt:lpstr>
      <vt:lpstr>Step 5: Process Data</vt:lpstr>
      <vt:lpstr>Step 5a: Review your photos</vt:lpstr>
      <vt:lpstr>Step 5b: Record Strains to Exclude</vt:lpstr>
      <vt:lpstr>Step 5c: Record spots to Exclude</vt:lpstr>
      <vt:lpstr>Step 5d: Process data</vt:lpstr>
      <vt:lpstr>Step 6: Graph growth curves</vt:lpstr>
      <vt:lpstr>Step 6: Graphing Curves</vt:lpstr>
      <vt:lpstr>Step 7 (Optional): Omit Time Points</vt:lpstr>
      <vt:lpstr>Step 7 (Optional): Choose Time Points to omit</vt:lpstr>
      <vt:lpstr>Step 7 (Optional): Omit time points</vt:lpstr>
      <vt:lpstr>Step 8: Fit logistic growth curves</vt:lpstr>
      <vt:lpstr>Step 8a: Fit Curves</vt:lpstr>
      <vt:lpstr>Step 8a: Fitted curves</vt:lpstr>
      <vt:lpstr>Step 8a: Parameters of fitted curve</vt:lpstr>
      <vt:lpstr>Step 8b: Remove model failures</vt:lpstr>
      <vt:lpstr>Step 8c: Remove poor fits</vt:lpstr>
      <vt:lpstr>Step 8d: Remove outliers in R</vt:lpstr>
      <vt:lpstr>Step 8e: remove outliers in MaxSize</vt:lpstr>
      <vt:lpstr>Step 8f: remove less than 3 replicates</vt:lpstr>
      <vt:lpstr>Step 8g: Calculate size difference</vt:lpstr>
      <vt:lpstr>Step 8h: Normalize</vt:lpstr>
      <vt:lpstr>Step 9: Whatever you want</vt:lpstr>
      <vt:lpstr>Example: Histograms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JWolters</dc:creator>
  <cp:lastModifiedBy>Tuc Nguyen</cp:lastModifiedBy>
  <cp:revision>24</cp:revision>
  <dcterms:created xsi:type="dcterms:W3CDTF">2017-08-30T13:38:53Z</dcterms:created>
  <dcterms:modified xsi:type="dcterms:W3CDTF">2020-03-26T16:08:59Z</dcterms:modified>
</cp:coreProperties>
</file>