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1" r:id="rId3"/>
    <p:sldId id="256" r:id="rId5"/>
    <p:sldId id="288" r:id="rId6"/>
    <p:sldId id="341" r:id="rId7"/>
    <p:sldId id="300" r:id="rId8"/>
    <p:sldId id="296" r:id="rId9"/>
    <p:sldId id="337" r:id="rId10"/>
    <p:sldId id="338" r:id="rId11"/>
    <p:sldId id="340" r:id="rId12"/>
    <p:sldId id="339" r:id="rId13"/>
    <p:sldId id="342" r:id="rId14"/>
    <p:sldId id="259" r:id="rId15"/>
    <p:sldId id="260" r:id="rId16"/>
    <p:sldId id="298" r:id="rId17"/>
    <p:sldId id="264" r:id="rId18"/>
    <p:sldId id="263" r:id="rId19"/>
    <p:sldId id="261" r:id="rId20"/>
    <p:sldId id="265" r:id="rId21"/>
    <p:sldId id="297" r:id="rId22"/>
    <p:sldId id="299" r:id="rId23"/>
    <p:sldId id="267" r:id="rId24"/>
    <p:sldId id="268" r:id="rId25"/>
    <p:sldId id="262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6" r:id="rId42"/>
    <p:sldId id="290" r:id="rId43"/>
    <p:sldId id="292" r:id="rId44"/>
    <p:sldId id="293" r:id="rId45"/>
    <p:sldId id="294" r:id="rId46"/>
    <p:sldId id="295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Lexend Deca" panose="020B0604020202020204" charset="-18"/>
      <p:regular r:id="rId55"/>
    </p:embeddedFont>
    <p:embeddedFont>
      <p:font typeface="Montserrat" panose="020B0604020202020204" charset="-18"/>
      <p:regular r:id="rId56"/>
      <p:bold r:id="rId57"/>
      <p:italic r:id="rId58"/>
      <p:boldItalic r:id="rId59"/>
    </p:embeddedFont>
    <p:embeddedFont>
      <p:font typeface="Muli" panose="02000303000000000000" pitchFamily="2" charset="-18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font" Target="fonts/font13.fntdata"/><Relationship Id="rId62" Type="http://schemas.openxmlformats.org/officeDocument/2006/relationships/font" Target="fonts/font12.fntdata"/><Relationship Id="rId61" Type="http://schemas.openxmlformats.org/officeDocument/2006/relationships/font" Target="fonts/font11.fntdata"/><Relationship Id="rId60" Type="http://schemas.openxmlformats.org/officeDocument/2006/relationships/font" Target="fonts/font10.fntdata"/><Relationship Id="rId6" Type="http://schemas.openxmlformats.org/officeDocument/2006/relationships/slide" Target="slides/slide3.xml"/><Relationship Id="rId59" Type="http://schemas.openxmlformats.org/officeDocument/2006/relationships/font" Target="fonts/font9.fntdata"/><Relationship Id="rId58" Type="http://schemas.openxmlformats.org/officeDocument/2006/relationships/font" Target="fonts/font8.fntdata"/><Relationship Id="rId57" Type="http://schemas.openxmlformats.org/officeDocument/2006/relationships/font" Target="fonts/font7.fntdata"/><Relationship Id="rId56" Type="http://schemas.openxmlformats.org/officeDocument/2006/relationships/font" Target="fonts/font6.fntdata"/><Relationship Id="rId55" Type="http://schemas.openxmlformats.org/officeDocument/2006/relationships/font" Target="fonts/font5.fntdata"/><Relationship Id="rId54" Type="http://schemas.openxmlformats.org/officeDocument/2006/relationships/font" Target="fonts/font4.fntdata"/><Relationship Id="rId53" Type="http://schemas.openxmlformats.org/officeDocument/2006/relationships/font" Target="fonts/font3.fntdata"/><Relationship Id="rId52" Type="http://schemas.openxmlformats.org/officeDocument/2006/relationships/font" Target="fonts/font2.fntdata"/><Relationship Id="rId51" Type="http://schemas.openxmlformats.org/officeDocument/2006/relationships/font" Target="fonts/font1.fntdata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true">
            <a:spLocks noGrp="true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true">
            <a:spLocks noGrp="true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true">
            <a:spLocks noGrp="true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true">
            <a:spLocks noGrp="true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true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true">
            <a:spLocks noGrp="true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true">
            <a:spLocks noGrp="true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true">
            <a:spLocks noGrp="true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true">
            <a:spLocks noGrp="true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· Small circuit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false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1.xml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hyperlink" Target="http://www.google.com/sheets/abou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4.png"/><Relationship Id="rId7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28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hyperlink" Target="https://www.slidescarnival.com/extra-free-resources-icons-and-maps/?utm_source=templa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&amp;utm_source=slidescarnival" TargetMode="External"/><Relationship Id="rId1" Type="http://schemas.openxmlformats.org/officeDocument/2006/relationships/hyperlink" Target="http://www.slidescarnival.com/?utm_source=template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fontsquirrel.com/fonts/muli" TargetMode="External"/><Relationship Id="rId1" Type="http://schemas.openxmlformats.org/officeDocument/2006/relationships/hyperlink" Target="https://www.lexend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ww.slidescarnival.com/extra-free-resources-icons-and-maps/?utm_source=templat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0.png"/><Relationship Id="rId1" Type="http://schemas.openxmlformats.org/officeDocument/2006/relationships/hyperlink" Target="https://www.slidescarnival.com/?utm_source=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true">
            <a:spLocks noGrp="true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Extra resources</a:t>
            </a:r>
            <a:endParaRPr dirty="0"/>
          </a:p>
        </p:txBody>
      </p:sp>
      <p:sp>
        <p:nvSpPr>
          <p:cNvPr id="660" name="Google Shape;660;p4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61" name="Google Shape;661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80550" y="1301396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false"/>
          <p:nvPr/>
        </p:nvPicPr>
        <p:blipFill>
          <a:blip r:embed="rId5"/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false"/>
          <p:nvPr/>
        </p:nvPicPr>
        <p:blipFill>
          <a:blip r:embed="rId6"/>
          <a:stretch>
            <a:fillRect/>
          </a:stretch>
        </p:blipFill>
        <p:spPr>
          <a:xfrm>
            <a:off x="2661812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false"/>
          <p:nvPr/>
        </p:nvPicPr>
        <p:blipFill>
          <a:blip r:embed="rId7"/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false"/>
          <p:nvPr/>
        </p:nvPicPr>
        <p:blipFill>
          <a:blip r:embed="rId8"/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false"/>
          <p:nvPr/>
        </p:nvPicPr>
        <p:blipFill>
          <a:blip r:embed="rId9"/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false"/>
          <p:nvPr/>
        </p:nvPicPr>
        <p:blipFill>
          <a:blip r:embed="rId10"/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false"/>
          <p:nvPr/>
        </p:nvPicPr>
        <p:blipFill>
          <a:blip r:embed="rId11"/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false"/>
          <p:nvPr/>
        </p:nvPicPr>
        <p:blipFill>
          <a:blip r:embed="rId12"/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false"/>
          <p:nvPr/>
        </p:nvPicPr>
        <p:blipFill>
          <a:blip r:embed="rId13"/>
          <a:stretch>
            <a:fillRect/>
          </a:stretch>
        </p:blipFill>
        <p:spPr>
          <a:xfrm>
            <a:off x="4123615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false"/>
          <p:nvPr/>
        </p:nvPicPr>
        <p:blipFill>
          <a:blip r:embed="rId14"/>
          <a:stretch>
            <a:fillRect/>
          </a:stretch>
        </p:blipFill>
        <p:spPr>
          <a:xfrm>
            <a:off x="303276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false"/>
          <p:nvPr/>
        </p:nvPicPr>
        <p:blipFill>
          <a:blip r:embed="rId15"/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false"/>
          <p:nvPr/>
        </p:nvPicPr>
        <p:blipFill>
          <a:blip r:embed="rId16"/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true">
            <a:spLocks noGrp="true"/>
          </p:cNvSpPr>
          <p:nvPr>
            <p:ph type="title"/>
          </p:nvPr>
        </p:nvSpPr>
        <p:spPr>
          <a:xfrm>
            <a:off x="581185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sk-SK" dirty="0" err="1"/>
              <a:t>Možnosti inštalácie</a:t>
            </a:r>
            <a:endParaRPr lang="" altLang="sk-SK" dirty="0" err="1"/>
          </a:p>
        </p:txBody>
      </p:sp>
      <p:sp>
        <p:nvSpPr>
          <p:cNvPr id="142" name="Google Shape;142;p21"/>
          <p:cNvSpPr txBox="true">
            <a:spLocks noGrp="true"/>
          </p:cNvSpPr>
          <p:nvPr>
            <p:ph type="body" idx="1"/>
          </p:nvPr>
        </p:nvSpPr>
        <p:spPr>
          <a:xfrm>
            <a:off x="410845" y="1352550"/>
            <a:ext cx="2175510" cy="320230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b="1"/>
              <a:t>15-20€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Raspberry pi zero W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Iba server pripojený na wifi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Server a AP s ethernet adaptérom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Málo zariadení</a:t>
            </a:r>
            <a:endParaRPr lang="" altLang="en-GB"/>
          </a:p>
        </p:txBody>
      </p:sp>
      <p:sp>
        <p:nvSpPr>
          <p:cNvPr id="143" name="Google Shape;143;p21"/>
          <p:cNvSpPr txBox="true">
            <a:spLocks noGrp="true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b="1"/>
              <a:t>50-70€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Raspberry pi4b (1-4GB RAM)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Chladenie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Kamera na </a:t>
            </a:r>
            <a:endParaRPr lang="" altLang="en-GB"/>
          </a:p>
        </p:txBody>
      </p:sp>
      <p:sp>
        <p:nvSpPr>
          <p:cNvPr id="144" name="Google Shape;144;p21"/>
          <p:cNvSpPr txBox="true">
            <a:spLocks noGrp="true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b="1"/>
              <a:t>viac ako 70€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Raspberry pi4b (</a:t>
            </a:r>
            <a:r>
              <a:rPr lang="" altLang="en-US">
                <a:sym typeface="+mn-ea"/>
              </a:rPr>
              <a:t>8</a:t>
            </a:r>
            <a:r>
              <a:rPr lang="en-US" altLang="en-GB">
                <a:sym typeface="+mn-ea"/>
              </a:rPr>
              <a:t>GB RAM)</a:t>
            </a:r>
            <a:endParaRPr lang="en-US" altLang="en-GB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US">
                <a:sym typeface="+mn-ea"/>
              </a:rPr>
              <a:t>Externý AP (napr. ubiquity)</a:t>
            </a:r>
            <a:endParaRPr lang="" altLang="en-US">
              <a:sym typeface="+mn-e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Aktívne chladenie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Záložná batéria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LTE modul</a:t>
            </a:r>
            <a:endParaRPr lang="" alt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/>
              <a:t>A veľa ďaľších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43" name="Google Shape;843;p49"/>
          <p:cNvSpPr/>
          <p:nvPr/>
        </p:nvSpPr>
        <p:spPr>
          <a:xfrm>
            <a:off x="1235832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843;p49"/>
          <p:cNvSpPr/>
          <p:nvPr/>
        </p:nvSpPr>
        <p:spPr>
          <a:xfrm>
            <a:off x="3629147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843;p49"/>
          <p:cNvSpPr/>
          <p:nvPr/>
        </p:nvSpPr>
        <p:spPr>
          <a:xfrm>
            <a:off x="4133972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43;p49"/>
          <p:cNvSpPr/>
          <p:nvPr/>
        </p:nvSpPr>
        <p:spPr>
          <a:xfrm>
            <a:off x="6381237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843;p49"/>
          <p:cNvSpPr/>
          <p:nvPr/>
        </p:nvSpPr>
        <p:spPr>
          <a:xfrm>
            <a:off x="6898762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843;p49"/>
          <p:cNvSpPr/>
          <p:nvPr/>
        </p:nvSpPr>
        <p:spPr>
          <a:xfrm>
            <a:off x="7416287" y="1289064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685800" y="1562023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sk-SK" dirty="0"/>
              <a:t>Web a aplikácia</a:t>
            </a:r>
            <a:endParaRPr lang="" altLang="sk-SK" dirty="0"/>
          </a:p>
        </p:txBody>
      </p:sp>
      <p:sp>
        <p:nvSpPr>
          <p:cNvPr id="95" name="Google Shape;95;p17"/>
          <p:cNvSpPr txBox="true">
            <a:spLocks noGrp="true"/>
          </p:cNvSpPr>
          <p:nvPr>
            <p:ph type="subTitle" idx="1"/>
          </p:nvPr>
        </p:nvSpPr>
        <p:spPr>
          <a:xfrm>
            <a:off x="685800" y="2710393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dirty="0"/>
              <a:t>Benjamín Kojda</a:t>
            </a:r>
            <a:r>
              <a:rPr lang="en-US" altLang="en-GB" dirty="0"/>
              <a:t> - Člen tímu Mabasej</a:t>
            </a:r>
            <a:endParaRPr lang="en-US" altLang="en-GB" dirty="0"/>
          </a:p>
        </p:txBody>
      </p:sp>
      <p:pic>
        <p:nvPicPr>
          <p:cNvPr id="13" name="Google Shape;668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949700" y="1454679"/>
            <a:ext cx="3794250" cy="272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6;p4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879985" y="1499729"/>
            <a:ext cx="1933680" cy="184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1;p48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6206490" y="1143000"/>
            <a:ext cx="1200150" cy="127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75;p48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6074963" y="150007"/>
            <a:ext cx="1535190" cy="101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true">
            <a:spLocks noGrp="true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89" name="Google Shape;89;p16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308100" y="342900"/>
            <a:ext cx="4263900" cy="53115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Aplikácia</a:t>
            </a:r>
            <a:endParaRPr dirty="0"/>
          </a:p>
        </p:txBody>
      </p:sp>
      <p:pic>
        <p:nvPicPr>
          <p:cNvPr id="96" name="Google Shape;96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4;p18"/>
          <p:cNvSpPr txBox="true"/>
          <p:nvPr/>
        </p:nvSpPr>
        <p:spPr>
          <a:xfrm>
            <a:off x="308100" y="874050"/>
            <a:ext cx="5361180" cy="407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sk-SK" sz="2400" dirty="0">
                <a:solidFill>
                  <a:schemeClr val="bg1"/>
                </a:solidFill>
              </a:rPr>
              <a:t>Aplikácia </a:t>
            </a:r>
            <a:r>
              <a:rPr lang="sk-SK" sz="2400" dirty="0" err="1">
                <a:solidFill>
                  <a:schemeClr val="bg1"/>
                </a:solidFill>
              </a:rPr>
              <a:t>WikiSpot</a:t>
            </a:r>
            <a:r>
              <a:rPr lang="sk-SK" sz="2400" dirty="0">
                <a:solidFill>
                  <a:schemeClr val="bg1"/>
                </a:solidFill>
              </a:rPr>
              <a:t> je hlavnou časťou projektu</a:t>
            </a:r>
            <a:endParaRPr 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sk-SK" sz="2400" dirty="0">
                <a:solidFill>
                  <a:schemeClr val="bg1"/>
                </a:solidFill>
              </a:rPr>
              <a:t>Obsahuje rôzne funkcie ako možnosť prezerať si blízke wiki spoty a dozvedieť sa o nich viac, pozrieť si ich na mape ale aj </a:t>
            </a:r>
            <a:r>
              <a:rPr lang="sk-SK" sz="2400" dirty="0" err="1">
                <a:solidFill>
                  <a:schemeClr val="bg1"/>
                </a:solidFill>
              </a:rPr>
              <a:t>chatovať</a:t>
            </a:r>
            <a:r>
              <a:rPr lang="sk-SK" sz="2400" dirty="0">
                <a:solidFill>
                  <a:schemeClr val="bg1"/>
                </a:solidFill>
              </a:rPr>
              <a:t> s ľuďmi, ktorý sa nachádzajú pri rovnakom wiki spote ako vy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308100" y="354330"/>
            <a:ext cx="4263900" cy="51972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Web stránka</a:t>
            </a:r>
            <a:endParaRPr dirty="0"/>
          </a:p>
        </p:txBody>
      </p:sp>
      <p:pic>
        <p:nvPicPr>
          <p:cNvPr id="7" name="Google Shape;663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930536" y="1672496"/>
            <a:ext cx="1544684" cy="144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4;p18"/>
          <p:cNvSpPr txBox="true"/>
          <p:nvPr/>
        </p:nvSpPr>
        <p:spPr>
          <a:xfrm>
            <a:off x="308100" y="874050"/>
            <a:ext cx="5361180" cy="3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sk-SK" sz="2400" dirty="0">
                <a:solidFill>
                  <a:schemeClr val="bg1"/>
                </a:solidFill>
              </a:rPr>
              <a:t>Web stránka má v sebe niektoré funkcie, ktoré sú v aplikácii, ako prezeranie blízkych wiki spotov</a:t>
            </a:r>
            <a:endParaRPr 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sk-SK" sz="2400" dirty="0">
                <a:solidFill>
                  <a:schemeClr val="bg1"/>
                </a:solidFill>
              </a:rPr>
              <a:t>Hlavným dôvodom pre stránku je možnosť stiahnutia aplikácie, dozvedieť sa základné informácie o projekte a odkaz na náš </a:t>
            </a:r>
            <a:r>
              <a:rPr lang="sk-SK" sz="2400" dirty="0" err="1">
                <a:solidFill>
                  <a:schemeClr val="bg1"/>
                </a:solidFill>
              </a:rPr>
              <a:t>GitHub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explore</a:t>
            </a:r>
            <a:endParaRPr dirty="0"/>
          </a:p>
        </p:txBody>
      </p:sp>
      <p:sp>
        <p:nvSpPr>
          <p:cNvPr id="142" name="Google Shape;142;p21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  <a:endParaRPr lang="en-GB"/>
          </a:p>
        </p:txBody>
      </p:sp>
      <p:sp>
        <p:nvSpPr>
          <p:cNvPr id="143" name="Google Shape;143;p21"/>
          <p:cNvSpPr txBox="true">
            <a:spLocks noGrp="true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  <a:endParaRPr lang="en-GB"/>
          </a:p>
        </p:txBody>
      </p:sp>
      <p:sp>
        <p:nvSpPr>
          <p:cNvPr id="144" name="Google Shape;144;p21"/>
          <p:cNvSpPr txBox="true">
            <a:spLocks noGrp="true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milk and fresh snow, the color produced by the combination of all the colors of the visible spectrum.</a:t>
            </a:r>
            <a:endParaRPr lang="en-GB"/>
          </a:p>
        </p:txBody>
      </p:sp>
      <p:sp>
        <p:nvSpPr>
          <p:cNvPr id="134" name="Google Shape;134;p20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mapa</a:t>
            </a:r>
            <a:endParaRPr dirty="0"/>
          </a:p>
        </p:txBody>
      </p:sp>
      <p:sp>
        <p:nvSpPr>
          <p:cNvPr id="135" name="Google Shape;135;p20"/>
          <p:cNvSpPr txBox="true">
            <a:spLocks noGrp="true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ebony and of outer space. It has been the symbolic color of elegance, solemnity and authority.</a:t>
            </a:r>
            <a:endParaRPr lang="en-GB"/>
          </a:p>
        </p:txBody>
      </p:sp>
      <p:sp>
        <p:nvSpPr>
          <p:cNvPr id="136" name="Google Shape;136;p20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8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sk-SK" dirty="0" err="1"/>
              <a:t>Explore</a:t>
            </a:r>
            <a:r>
              <a:rPr lang="sk-SK" dirty="0"/>
              <a:t> fragment</a:t>
            </a:r>
            <a:endParaRPr lang="sk-SK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sk-SK" dirty="0" err="1"/>
              <a:t>Explore</a:t>
            </a:r>
            <a:r>
              <a:rPr lang="sk-SK" dirty="0"/>
              <a:t> fragment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sk-SK" dirty="0" err="1"/>
              <a:t>Explore</a:t>
            </a:r>
            <a:r>
              <a:rPr lang="sk-SK" dirty="0"/>
              <a:t> fragment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Your audience will listen to you or read the content, but won’t do both. </a:t>
            </a:r>
            <a:endParaRPr lang="en-US" dirty="0"/>
          </a:p>
        </p:txBody>
      </p:sp>
      <p:sp>
        <p:nvSpPr>
          <p:cNvPr id="105" name="Google Shape;105;p1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true">
            <a:spLocks noGrp="true"/>
          </p:cNvSpPr>
          <p:nvPr>
            <p:ph type="title"/>
          </p:nvPr>
        </p:nvSpPr>
        <p:spPr>
          <a:xfrm>
            <a:off x="580550" y="1040849"/>
            <a:ext cx="4021800" cy="884363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Live demo</a:t>
            </a:r>
            <a:endParaRPr dirty="0"/>
          </a:p>
        </p:txBody>
      </p:sp>
      <p:sp>
        <p:nvSpPr>
          <p:cNvPr id="151" name="Google Shape;151;p22"/>
          <p:cNvSpPr txBox="true">
            <a:spLocks noGrp="true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complex idea can be conveyed with just a single still image, namely making it possible to absorb large amounts of data quickly.</a:t>
            </a:r>
            <a:endParaRPr lang="en-GB"/>
          </a:p>
        </p:txBody>
      </p:sp>
      <p:sp>
        <p:nvSpPr>
          <p:cNvPr id="152" name="Google Shape;152;p22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false"/>
          <p:nvPr/>
        </p:nvPicPr>
        <p:blipFill rotWithShape="true">
          <a:blip r:embed="rId1"/>
          <a:srcRect r="9958"/>
          <a:stretch>
            <a:fillRect/>
          </a:stretch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true">
            <a:spLocks noGrp="true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Live demo</a:t>
            </a:r>
            <a:endParaRPr dirty="0"/>
          </a:p>
        </p:txBody>
      </p:sp>
      <p:sp>
        <p:nvSpPr>
          <p:cNvPr id="151" name="Google Shape;151;p22"/>
          <p:cNvSpPr txBox="true">
            <a:spLocks noGrp="true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complex idea can be conveyed with just a single still image, namely making it possible to absorb large amounts of data quickly.</a:t>
            </a:r>
            <a:endParaRPr lang="en-GB"/>
          </a:p>
        </p:txBody>
      </p:sp>
      <p:sp>
        <p:nvSpPr>
          <p:cNvPr id="152" name="Google Shape;152;p22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false"/>
          <p:nvPr/>
        </p:nvPicPr>
        <p:blipFill rotWithShape="true">
          <a:blip r:embed="rId1"/>
          <a:srcRect r="9958"/>
          <a:stretch>
            <a:fillRect/>
          </a:stretch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true">
            <a:spLocks noGrp="true"/>
          </p:cNvSpPr>
          <p:nvPr>
            <p:ph type="ctrTitle"/>
          </p:nvPr>
        </p:nvSpPr>
        <p:spPr>
          <a:xfrm>
            <a:off x="1381539" y="1922856"/>
            <a:ext cx="2862470" cy="11598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WikiSpot</a:t>
            </a:r>
            <a:endParaRPr dirty="0"/>
          </a:p>
        </p:txBody>
      </p:sp>
      <p:pic>
        <p:nvPicPr>
          <p:cNvPr id="61" name="Google Shape;61;p1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90082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false"/>
          <p:nvPr/>
        </p:nvPicPr>
        <p:blipFill>
          <a:blip r:embed="rId5"/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false"/>
          <p:nvPr/>
        </p:nvPicPr>
        <p:blipFill>
          <a:blip r:embed="rId5"/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3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3914768" y="3082656"/>
            <a:ext cx="658481" cy="6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Server veci</a:t>
            </a:r>
            <a:endParaRPr dirty="0"/>
          </a:p>
        </p:txBody>
      </p:sp>
      <p:sp>
        <p:nvSpPr>
          <p:cNvPr id="142" name="Google Shape;142;p21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/>
              <a:t>Decentralizovaný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3" name="Google Shape;143;p21"/>
          <p:cNvSpPr txBox="true">
            <a:spLocks noGrp="true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 err="1"/>
              <a:t>Modu</a:t>
            </a:r>
            <a:r>
              <a:rPr lang="en-GB" b="1" dirty="0"/>
              <a:t>l</a:t>
            </a:r>
            <a:r>
              <a:rPr lang="sk-SK" b="1" dirty="0"/>
              <a:t>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4" name="Google Shape;144;p21"/>
          <p:cNvSpPr txBox="true">
            <a:spLocks noGrp="true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 err="1"/>
              <a:t>Computer</a:t>
            </a:r>
            <a:r>
              <a:rPr lang="sk-SK" b="1" dirty="0"/>
              <a:t> </a:t>
            </a:r>
            <a:r>
              <a:rPr lang="sk-SK" b="1" dirty="0" err="1"/>
              <a:t>Vision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true">
            <a:spLocks noGrp="true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You can insert graphs from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Google Sheets</a:t>
            </a:r>
            <a:endParaRPr lang="en-GB" u="sng">
              <a:solidFill>
                <a:schemeClr val="hlink"/>
              </a:solidFill>
              <a:hlinkClick r:id="rId1"/>
            </a:endParaRPr>
          </a:p>
        </p:txBody>
      </p:sp>
      <p:sp>
        <p:nvSpPr>
          <p:cNvPr id="165" name="Google Shape;165;p24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6" name="Google Shape;166;p24" title="Chart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diagrams to explain your ideas</a:t>
            </a:r>
            <a:endParaRPr lang="en-GB"/>
          </a:p>
        </p:txBody>
      </p:sp>
      <p:sp>
        <p:nvSpPr>
          <p:cNvPr id="172" name="Google Shape;172;p25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true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true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true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true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true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true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true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true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true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true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true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Big concept</a:t>
            </a:r>
            <a:endParaRPr sz="6000"/>
          </a:p>
        </p:txBody>
      </p:sp>
      <p:sp>
        <p:nvSpPr>
          <p:cNvPr id="112" name="Google Shape;112;p19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4" name="Google Shape;114;p19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false"/>
          <p:nvPr/>
        </p:nvPicPr>
        <p:blipFill>
          <a:blip r:embed="rId5"/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false"/>
          <p:nvPr/>
        </p:nvPicPr>
        <p:blipFill>
          <a:blip r:embed="rId6"/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false"/>
          <p:nvPr/>
        </p:nvPicPr>
        <p:blipFill>
          <a:blip r:embed="rId7"/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true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true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false"/>
          <p:nvPr/>
        </p:nvPicPr>
        <p:blipFill>
          <a:blip r:embed="rId8"/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false"/>
          <p:nvPr/>
        </p:nvPicPr>
        <p:blipFill>
          <a:blip r:embed="rId9"/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false"/>
          <p:nvPr/>
        </p:nvPicPr>
        <p:blipFill>
          <a:blip r:embed="rId10"/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tables to compare data</a:t>
            </a:r>
            <a:endParaRPr lang="en-GB"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false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false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27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 lang="en-GB"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3" name="Google Shape;243;p27"/>
          <p:cNvSpPr txBox="true">
            <a:spLocks noGrp="true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Find more maps at </a:t>
            </a:r>
            <a:r>
              <a:rPr lang="en-GB" sz="900" u="sng">
                <a:solidFill>
                  <a:schemeClr val="hlink"/>
                </a:solidFill>
                <a:hlinkClick r:id="rId1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89,526,124</a:t>
            </a:r>
            <a:endParaRPr sz="9600"/>
          </a:p>
        </p:txBody>
      </p:sp>
      <p:sp>
        <p:nvSpPr>
          <p:cNvPr id="255" name="Google Shape;255;p28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Whoa! That’s a big number, aren’t you proud?</a:t>
            </a:r>
            <a:endParaRPr lang="en-GB"/>
          </a:p>
        </p:txBody>
      </p:sp>
      <p:sp>
        <p:nvSpPr>
          <p:cNvPr id="256" name="Google Shape;256;p2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/>
              <a:t>20€</a:t>
            </a:r>
            <a:endParaRPr sz="4800" dirty="0"/>
          </a:p>
        </p:txBody>
      </p:sp>
      <p:sp>
        <p:nvSpPr>
          <p:cNvPr id="262" name="Google Shape;262;p29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100%</a:t>
            </a:r>
            <a:endParaRPr sz="4800"/>
          </a:p>
        </p:txBody>
      </p:sp>
      <p:sp>
        <p:nvSpPr>
          <p:cNvPr id="264" name="Google Shape;264;p29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/>
              <a:t>3</a:t>
            </a:r>
            <a:r>
              <a:rPr lang="en-GB" sz="4800" dirty="0"/>
              <a:t> users</a:t>
            </a:r>
            <a:endParaRPr sz="4800" dirty="0"/>
          </a:p>
        </p:txBody>
      </p:sp>
      <p:sp>
        <p:nvSpPr>
          <p:cNvPr id="266" name="Google Shape;266;p29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is easy</a:t>
            </a:r>
            <a:endParaRPr lang="en-GB"/>
          </a:p>
        </p:txBody>
      </p:sp>
      <p:sp>
        <p:nvSpPr>
          <p:cNvPr id="273" name="Google Shape;273;p30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true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0"/>
            <p:cNvSpPr txBox="true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true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0"/>
            <p:cNvSpPr txBox="true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true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0"/>
            <p:cNvSpPr txBox="true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2"/>
            <a:chOff x="2991269" y="1153325"/>
            <a:chExt cx="3514811" cy="3252002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false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false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true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false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false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false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true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false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false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true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false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review some concepts</a:t>
            </a:r>
            <a:endParaRPr lang="en-GB"/>
          </a:p>
        </p:txBody>
      </p:sp>
      <p:sp>
        <p:nvSpPr>
          <p:cNvPr id="303" name="Google Shape;303;p31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true">
            <a:spLocks noGrp="true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true">
            <a:spLocks noGrp="true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7" name="Google Shape;307;p31"/>
          <p:cNvSpPr txBox="true">
            <a:spLocks noGrp="true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true">
            <a:spLocks noGrp="true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true">
            <a:spLocks noGrp="true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Členovia tímu</a:t>
            </a:r>
            <a:endParaRPr dirty="0"/>
          </a:p>
        </p:txBody>
      </p:sp>
      <p:sp>
        <p:nvSpPr>
          <p:cNvPr id="549" name="Google Shape;549;p45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50" name="Google Shape;550;p45"/>
          <p:cNvPicPr preferRelativeResize="false"/>
          <p:nvPr/>
        </p:nvPicPr>
        <p:blipFill rotWithShape="true">
          <a:blip r:embed="rId1"/>
          <a:srcRect l="19633" t="9820" b="9812"/>
          <a:stretch>
            <a:fillRect/>
          </a:stretch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true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Benjamín </a:t>
            </a:r>
            <a:r>
              <a:rPr lang="sk-SK" sz="1200" b="1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Kojda</a:t>
            </a:r>
            <a:br>
              <a:rPr lang="en-GB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" altLang="sk-SK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WikiSpot APP DEVELOPMENT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" altLang="en-GB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Kotlin, JavaScript, GoogleAPI, Android Studio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true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Matej </a:t>
            </a:r>
            <a:r>
              <a:rPr lang="sk-SK" sz="1200" b="1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Justus</a:t>
            </a:r>
            <a:br>
              <a:rPr lang="en-GB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" altLang="sk-SK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SERVER DEVELOPMENT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" altLang="en-GB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Python3, FastApi, Linux, MicroPython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false"/>
          <p:nvPr/>
        </p:nvPicPr>
        <p:blipFill rotWithShape="true">
          <a:blip r:embed="rId3"/>
          <a:srcRect l="47271" t="22330" b="24940"/>
          <a:stretch>
            <a:fillRect/>
          </a:stretch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true"/>
          <p:nvPr/>
        </p:nvSpPr>
        <p:spPr>
          <a:xfrm>
            <a:off x="453994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Jakub Ďuriš</a:t>
            </a:r>
            <a:br>
              <a:rPr lang="en-GB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sk-SK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COMPUTER VISION</a:t>
            </a:r>
            <a:endParaRPr lang="en-US"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" altLang="en-US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Python3, OpenCV, Numpy, Requests</a:t>
            </a:r>
            <a:endParaRPr lang="en-US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 descr="/home/untriex/Documents/matej.jpgmatej"/>
          <p:cNvPicPr preferRelativeResize="false"/>
          <p:nvPr/>
        </p:nvPicPr>
        <p:blipFill rotWithShape="true">
          <a:blip r:embed="rId4"/>
          <a:srcRect/>
          <a:stretch>
            <a:fillRect/>
          </a:stretch>
        </p:blipFill>
        <p:spPr>
          <a:xfrm>
            <a:off x="2565417" y="1760037"/>
            <a:ext cx="1489075" cy="14890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true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Samuel Šubika</a:t>
            </a:r>
            <a:br>
              <a:rPr lang="en-GB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" altLang="sk-SK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WEB DESIGN/DEVELOPMENT</a:t>
            </a:r>
            <a:endParaRPr lang="en-US"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" altLang="en-US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HTML5, CSS, JavaScript</a:t>
            </a:r>
            <a:endParaRPr lang="en-US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true">
            <a:spLocks noGrp="true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false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false"/>
            </a:gra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false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false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false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Obrázok 2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311050" y="785788"/>
            <a:ext cx="2007300" cy="35754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false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false"/>
            </a:gra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false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false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false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3" name="Google Shape;333;p33"/>
          <p:cNvSpPr txBox="true">
            <a:spLocks noGrp="true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-GB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false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false"/>
            </a:gra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false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false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false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true">
            <a:spLocks noGrp="true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1" name="Google Shape;351;p35"/>
          <p:cNvSpPr txBox="true">
            <a:spLocks noGrp="true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Ďakujeme za pozornosť</a:t>
            </a:r>
            <a:endParaRPr dirty="0"/>
          </a:p>
        </p:txBody>
      </p:sp>
      <p:sp>
        <p:nvSpPr>
          <p:cNvPr id="352" name="Google Shape;352;p35"/>
          <p:cNvSpPr txBox="true">
            <a:spLocks noGrp="true"/>
          </p:cNvSpPr>
          <p:nvPr>
            <p:ph type="subTitle" idx="4294967295"/>
          </p:nvPr>
        </p:nvSpPr>
        <p:spPr>
          <a:xfrm>
            <a:off x="685800" y="2635240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800" b="1" dirty="0"/>
              <a:t>Teraz zodpovieme vaše otázky</a:t>
            </a:r>
            <a:endParaRPr lang="sk-SK"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906044" y="224516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141158" y="147912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5928053" y="14574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61" name="Google Shape;361;p36"/>
          <p:cNvSpPr txBox="true">
            <a:spLocks noGrp="true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sz="2400"/>
              <a:t>Presentation template by </a:t>
            </a:r>
            <a:r>
              <a:rPr lang="en-GB" sz="2400" u="sng">
                <a:solidFill>
                  <a:schemeClr val="hlink"/>
                </a:solidFill>
                <a:hlinkClick r:id="rId1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GB" sz="2400"/>
              <a:t>Photographs by </a:t>
            </a:r>
            <a:r>
              <a:rPr lang="en-GB" sz="2400" u="sng">
                <a:solidFill>
                  <a:schemeClr val="hlink"/>
                </a:solidFill>
                <a:hlinkClick r:id="rId2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  <a:endParaRPr lang="en-GB"/>
          </a:p>
        </p:txBody>
      </p:sp>
      <p:sp>
        <p:nvSpPr>
          <p:cNvPr id="368" name="Google Shape;368;p37"/>
          <p:cNvSpPr txBox="true">
            <a:spLocks noGrp="true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1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true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true">
            <a:spLocks noGrp="true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br>
              <a:rPr lang="en-GB"/>
            </a:br>
            <a:r>
              <a:rPr lang="en-GB"/>
              <a:t>Extra Resources</a:t>
            </a:r>
            <a:endParaRPr lang="en-GB"/>
          </a:p>
        </p:txBody>
      </p:sp>
      <p:sp>
        <p:nvSpPr>
          <p:cNvPr id="376" name="Google Shape;376;p38"/>
          <p:cNvSpPr txBox="true">
            <a:spLocks noGrp="true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Business Plans, Marketing Plans, Project Proposals, Lessons, etc</a:t>
            </a:r>
            <a:endParaRPr dirty="0"/>
          </a:p>
        </p:txBody>
      </p:sp>
      <p:pic>
        <p:nvPicPr>
          <p:cNvPr id="377" name="Google Shape;377;p3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 lang="en-GB"/>
          </a:p>
        </p:txBody>
      </p:sp>
      <p:sp>
        <p:nvSpPr>
          <p:cNvPr id="383" name="Google Shape;383;p39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true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true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true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true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true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true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true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true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true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true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true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true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 lang="en-GB"/>
          </a:p>
        </p:txBody>
      </p:sp>
      <p:sp>
        <p:nvSpPr>
          <p:cNvPr id="426" name="Google Shape;426;p40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false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false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40"/>
            <p:cNvSpPr/>
            <p:nvPr/>
          </p:nvSpPr>
          <p:spPr>
            <a:xfrm flipH="true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40"/>
            <p:cNvSpPr/>
            <p:nvPr/>
          </p:nvSpPr>
          <p:spPr>
            <a:xfrm flipH="true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40"/>
            <p:cNvSpPr/>
            <p:nvPr/>
          </p:nvSpPr>
          <p:spPr>
            <a:xfrm flipH="true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false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true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true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true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true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true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true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true">
            <a:spLocks noGrp="true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4" name="Google Shape;484;p43"/>
          <p:cNvSpPr txBox="true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true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true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true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true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true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true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true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true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false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false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false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false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false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false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false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false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false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false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false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false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false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false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false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false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false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false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false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false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false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Čo je </a:t>
            </a:r>
            <a:r>
              <a:rPr lang="sk-SK" dirty="0" err="1"/>
              <a:t>WikiSpot</a:t>
            </a:r>
            <a:endParaRPr dirty="0"/>
          </a:p>
        </p:txBody>
      </p:sp>
      <p:sp>
        <p:nvSpPr>
          <p:cNvPr id="104" name="Google Shape;104;p18"/>
          <p:cNvSpPr txBox="true">
            <a:spLocks noGrp="true"/>
          </p:cNvSpPr>
          <p:nvPr>
            <p:ph type="body" idx="1"/>
          </p:nvPr>
        </p:nvSpPr>
        <p:spPr>
          <a:xfrm>
            <a:off x="580390" y="1352550"/>
            <a:ext cx="6527165" cy="316166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r>
              <a:rPr lang="en-US" altLang="en-US" dirty="0"/>
              <a:t>Projekt WikiSpot bol vytvorený na podnet projektu IT v praxi od IT Akadémie</a:t>
            </a:r>
            <a:endParaRPr lang="en-US" altLang="en-US" dirty="0"/>
          </a:p>
          <a:p>
            <a:r>
              <a:rPr lang="en-US" altLang="en-US" dirty="0"/>
              <a:t>Cieľom projektu je uľahčiť turistom orientáciu v mestách a na akciách.</a:t>
            </a:r>
            <a:endParaRPr lang="en-US" altLang="en-US" dirty="0"/>
          </a:p>
          <a:p>
            <a:r>
              <a:rPr lang="" altLang="en-US" dirty="0"/>
              <a:t>Je zložený z viacerých staníc (WikiSpotov) na ktorých sú uložené údaje o danom mieste a zieľa ich s ostatnými WikiSpotmi </a:t>
            </a:r>
            <a:endParaRPr lang="" altLang="en-US" dirty="0"/>
          </a:p>
        </p:txBody>
      </p:sp>
      <p:sp>
        <p:nvSpPr>
          <p:cNvPr id="105" name="Google Shape;105;p1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Planner</a:t>
            </a:r>
            <a:endParaRPr lang="en-GB"/>
          </a:p>
        </p:txBody>
      </p:sp>
      <p:sp>
        <p:nvSpPr>
          <p:cNvPr id="653" name="Google Shape;653;p47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/>
                <a:gridCol w="1016075"/>
                <a:gridCol w="1016075"/>
                <a:gridCol w="1016075"/>
                <a:gridCol w="1016075"/>
                <a:gridCol w="1016075"/>
                <a:gridCol w="1016075"/>
                <a:gridCol w="1016075"/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true">
            <a:spLocks noGrp="true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 dirty="0"/>
              <a:t>SlidesCarnival icons are editable shapes. 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This means that you can:</a:t>
            </a:r>
            <a:endParaRPr sz="900" dirty="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-GB" sz="900" dirty="0"/>
              <a:t>Resize them without losing quality.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-GB" sz="900" dirty="0"/>
              <a:t>Change fill color and opacity.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-GB" sz="900" dirty="0"/>
              <a:t>Change line color, width and style.</a:t>
            </a:r>
            <a:endParaRPr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dirty="0"/>
              <a:t>Isn’t that nice? :)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Examples:</a:t>
            </a: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endParaRPr sz="900" dirty="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false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false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false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false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false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false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false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false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false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false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false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false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false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false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false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false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false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false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false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false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false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false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false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false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false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false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false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false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false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false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false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false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false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false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false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false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false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false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false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false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false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false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false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false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false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false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false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false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false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false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false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false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false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false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false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false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false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false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false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false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false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false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false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false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false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false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false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false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false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false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false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false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false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false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false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false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false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false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false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false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false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false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false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false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false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false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false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false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false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false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false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false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false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false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false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false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false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false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false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false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false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false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false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false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false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false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false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false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false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false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false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false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false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false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false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false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false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false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false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false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false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false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false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false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false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false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false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false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false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false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false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false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false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false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false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false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false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false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false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false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false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false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false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false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false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false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false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false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false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false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false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false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false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false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false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false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false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false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false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false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false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false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false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false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false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false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false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false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false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false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false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false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false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false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false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false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false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false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false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false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false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false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false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false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false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false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false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false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false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false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false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false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false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false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false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false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false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false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false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false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false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false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false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false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false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false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false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false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false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false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false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false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false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false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false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false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5" name="Google Shape;965;p49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966" name="Google Shape;966;p49"/>
          <p:cNvSpPr txBox="true">
            <a:spLocks noGrp="true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 dirty="0"/>
              <a:t>Find more icons at </a:t>
            </a:r>
            <a:r>
              <a:rPr lang="en-GB" sz="900" u="sng" dirty="0">
                <a:solidFill>
                  <a:schemeClr val="hlink"/>
                </a:solidFill>
                <a:hlinkClick r:id="rId1"/>
              </a:rPr>
              <a:t>slidescarnival.com/extra-free-resources-icons-and-maps</a:t>
            </a:r>
            <a:endParaRPr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 dirty="0"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false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false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false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false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false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false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false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false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false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false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false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false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false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false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false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false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false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false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false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false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false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false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false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false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false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false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false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false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false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false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false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false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false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false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false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false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false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false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false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false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false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false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false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false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false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false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false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false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false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false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false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false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true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false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true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false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true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false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false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false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false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false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false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false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false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false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false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false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false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false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false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false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false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false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false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false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false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false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false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false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false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false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false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false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false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false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false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false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false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false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false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false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false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false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false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false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false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false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false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false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false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false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false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false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false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false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false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false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false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false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false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false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false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false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false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false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false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false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false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false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false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false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false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false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false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false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false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false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false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false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false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false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false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false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false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false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false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false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false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false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false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false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false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false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false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false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false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false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false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false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false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false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false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false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false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false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false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false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false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false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false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false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false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false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false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false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false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false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false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false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false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false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false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false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false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false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false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false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false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false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false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false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false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false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false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false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false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false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false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false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false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false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false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false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false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false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false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false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false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true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true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true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true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false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false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false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false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false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false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false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false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false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false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false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false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false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false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false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false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false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false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false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false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false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false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false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false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false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false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false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false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false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false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false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false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false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false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false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false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false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false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false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false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false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false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false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false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false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false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false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false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false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false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false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false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false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false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false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false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false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false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false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false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false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false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false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false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false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false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false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false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false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false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false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false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false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false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false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false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false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false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false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false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false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false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false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false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false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false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false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false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false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false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false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false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false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false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false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false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false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false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false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false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false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false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false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false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false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false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false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true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false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false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false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false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true">
            <a:spLocks noGrp="true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Diagrams and infographics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false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false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false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false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true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-GB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2400" dirty="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and many more...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true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600" dirty="0">
                <a:solidFill>
                  <a:srgbClr val="F1C232"/>
                </a:solidFill>
              </a:rPr>
              <a:t>😉</a:t>
            </a:r>
            <a:endParaRPr sz="9600" dirty="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1"/>
          </p:cNvPr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true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true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false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false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true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false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false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true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false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false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true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false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false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true">
            <a:spLocks noGrp="true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sk-SK" dirty="0"/>
              <a:t>Cieľ WikiSpotu</a:t>
            </a:r>
            <a:endParaRPr lang="" altLang="sk-SK" dirty="0"/>
          </a:p>
        </p:txBody>
      </p:sp>
      <p:sp>
        <p:nvSpPr>
          <p:cNvPr id="104" name="Google Shape;104;p18"/>
          <p:cNvSpPr txBox="true">
            <a:spLocks noGrp="true"/>
          </p:cNvSpPr>
          <p:nvPr>
            <p:ph type="body" idx="1"/>
          </p:nvPr>
        </p:nvSpPr>
        <p:spPr>
          <a:xfrm>
            <a:off x="580390" y="1352550"/>
            <a:ext cx="6666865" cy="316166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r>
              <a:rPr lang="" altLang="en-US" dirty="0"/>
              <a:t>WikiSpoty na frekventovane navštevovaných miestach (Stanice, Múzeá, Parky, ...)</a:t>
            </a:r>
            <a:endParaRPr lang="" altLang="en-US" dirty="0"/>
          </a:p>
          <a:p>
            <a:r>
              <a:rPr lang="" altLang="en-US" dirty="0"/>
              <a:t>Ukladať a poskytovať dáta o mieste na ktorom je umiestnený (teplota, vlhkosť, počet ľudí, otváracie hodiny, sprievodcovia, menu, služby, a veľa ďaľších)</a:t>
            </a:r>
            <a:endParaRPr lang="" altLang="en-US" dirty="0"/>
          </a:p>
        </p:txBody>
      </p:sp>
      <p:sp>
        <p:nvSpPr>
          <p:cNvPr id="105" name="Google Shape;105;p18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685800" y="1562023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Server</a:t>
            </a:r>
            <a:r>
              <a:rPr lang="" altLang="sk-SK" dirty="0"/>
              <a:t> a hardware</a:t>
            </a:r>
            <a:endParaRPr lang="" altLang="sk-SK" dirty="0"/>
          </a:p>
        </p:txBody>
      </p:sp>
      <p:sp>
        <p:nvSpPr>
          <p:cNvPr id="95" name="Google Shape;95;p17"/>
          <p:cNvSpPr txBox="true">
            <a:spLocks noGrp="true"/>
          </p:cNvSpPr>
          <p:nvPr>
            <p:ph type="subTitle" idx="1"/>
          </p:nvPr>
        </p:nvSpPr>
        <p:spPr>
          <a:xfrm>
            <a:off x="685800" y="2710393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 dirty="0"/>
              <a:t>Matej Justus - Člen tímu Mabasej</a:t>
            </a:r>
            <a:endParaRPr lang="" altLang="en-GB" dirty="0"/>
          </a:p>
        </p:txBody>
      </p:sp>
      <p:pic>
        <p:nvPicPr>
          <p:cNvPr id="13" name="Google Shape;668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949700" y="1454679"/>
            <a:ext cx="3794250" cy="272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6;p4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879985" y="1499729"/>
            <a:ext cx="1933680" cy="184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1;p48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6206490" y="1143000"/>
            <a:ext cx="1200150" cy="127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75;p48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6074963" y="150007"/>
            <a:ext cx="1535190" cy="101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307975" y="342900"/>
            <a:ext cx="7589520" cy="53086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sk-SK" dirty="0"/>
              <a:t>Ideálny server a hardware</a:t>
            </a:r>
            <a:endParaRPr lang="" altLang="sk-SK" dirty="0"/>
          </a:p>
        </p:txBody>
      </p:sp>
      <p:pic>
        <p:nvPicPr>
          <p:cNvPr id="96" name="Google Shape;96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743025" y="2080864"/>
            <a:ext cx="221934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4;p18"/>
          <p:cNvSpPr txBox="true"/>
          <p:nvPr/>
        </p:nvSpPr>
        <p:spPr>
          <a:xfrm>
            <a:off x="308100" y="874050"/>
            <a:ext cx="5361180" cy="407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Je lacný a nemá veľkú spotrebu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Ľahká inštalácia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Jednoduchá škálovateľnosť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Spolahlivosť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Opensource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Nie je založený na cloude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sk-SK" sz="2400" dirty="0">
                <a:solidFill>
                  <a:schemeClr val="bg1"/>
                </a:solidFill>
              </a:rPr>
              <a:t>Je otvorený pre developerov tretích strán</a:t>
            </a: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endParaRPr lang="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endParaRPr lang="" altLang="sk-SK" sz="2400" dirty="0">
              <a:solidFill>
                <a:schemeClr val="bg1"/>
              </a:solidFill>
            </a:endParaRPr>
          </a:p>
        </p:txBody>
      </p:sp>
      <p:pic>
        <p:nvPicPr>
          <p:cNvPr id="673" name="Google Shape;673;p4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438900" y="1478280"/>
            <a:ext cx="974090" cy="113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>
            <a:spLocks noGrp="true"/>
          </p:cNvSpPr>
          <p:nvPr>
            <p:ph type="ctrTitle"/>
          </p:nvPr>
        </p:nvSpPr>
        <p:spPr>
          <a:xfrm>
            <a:off x="307975" y="342900"/>
            <a:ext cx="7589520" cy="53086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dirty="0"/>
              <a:t>Naše riešenie</a:t>
            </a:r>
            <a:endParaRPr lang="" altLang="en-US" dirty="0"/>
          </a:p>
        </p:txBody>
      </p:sp>
      <p:sp>
        <p:nvSpPr>
          <p:cNvPr id="10" name="Google Shape;104;p18"/>
          <p:cNvSpPr txBox="true"/>
          <p:nvPr/>
        </p:nvSpPr>
        <p:spPr>
          <a:xfrm>
            <a:off x="307975" y="873760"/>
            <a:ext cx="5348605" cy="407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en-US" sz="2400" dirty="0">
                <a:solidFill>
                  <a:schemeClr val="bg1"/>
                </a:solidFill>
              </a:rPr>
              <a:t>Server: Raspberry PI 4</a:t>
            </a:r>
            <a:endParaRPr lang="en-US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en-US" sz="2400" dirty="0">
                <a:solidFill>
                  <a:schemeClr val="bg1"/>
                </a:solidFill>
              </a:rPr>
              <a:t>Inštalácia pomocou obrazu karty/USB</a:t>
            </a:r>
            <a:endParaRPr lang="en-US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en-US" sz="2400" dirty="0">
                <a:solidFill>
                  <a:schemeClr val="bg1"/>
                </a:solidFill>
              </a:rPr>
              <a:t>WikiSpoty sú navzájom prepojené. Nepotrebujú drahý centralizovaný server</a:t>
            </a:r>
            <a:endParaRPr lang="en-US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r>
              <a:rPr lang="" altLang="en-US" sz="2400" dirty="0">
                <a:solidFill>
                  <a:schemeClr val="bg1"/>
                </a:solidFill>
              </a:rPr>
              <a:t>Vyvýjané ako opensource na GitHube</a:t>
            </a:r>
            <a:endParaRPr lang="en-US" altLang="sk-SK" sz="2400" dirty="0">
              <a:solidFill>
                <a:schemeClr val="bg1"/>
              </a:solidFill>
            </a:endParaRPr>
          </a:p>
          <a:p>
            <a:pPr marL="76200" indent="0">
              <a:spcBef>
                <a:spcPts val="600"/>
              </a:spcBef>
              <a:buClr>
                <a:schemeClr val="accent5"/>
              </a:buClr>
              <a:buSzPts val="2400"/>
              <a:buFont typeface="Muli"/>
            </a:pPr>
            <a:endParaRPr lang="en-US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endParaRPr lang="en-US" altLang="sk-SK" sz="2400" dirty="0">
              <a:solidFill>
                <a:schemeClr val="bg1"/>
              </a:solidFill>
            </a:endParaRPr>
          </a:p>
          <a:p>
            <a:pPr indent="-381000">
              <a:spcBef>
                <a:spcPts val="600"/>
              </a:spcBef>
              <a:buClr>
                <a:schemeClr val="accent5"/>
              </a:buClr>
              <a:buSzPts val="2400"/>
              <a:buFont typeface="Muli"/>
              <a:buChar char="⬡"/>
            </a:pPr>
            <a:endParaRPr lang="en-US" altLang="sk-SK" sz="2400" dirty="0">
              <a:solidFill>
                <a:schemeClr val="bg1"/>
              </a:solidFill>
            </a:endParaRPr>
          </a:p>
        </p:txBody>
      </p:sp>
      <p:pic>
        <p:nvPicPr>
          <p:cNvPr id="662" name="Google Shape;662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6231943" y="1623658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true">
            <a:spLocks noGrp="true"/>
          </p:cNvSpPr>
          <p:nvPr>
            <p:ph type="title"/>
          </p:nvPr>
        </p:nvSpPr>
        <p:spPr>
          <a:xfrm>
            <a:off x="5932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WikiSpot Server je</a:t>
            </a:r>
            <a:endParaRPr lang="" altLang="en-GB"/>
          </a:p>
        </p:txBody>
      </p:sp>
      <p:sp>
        <p:nvSpPr>
          <p:cNvPr id="303" name="Google Shape;303;p31"/>
          <p:cNvSpPr txBox="true">
            <a:spLocks noGrp="true"/>
          </p:cNvSpPr>
          <p:nvPr>
            <p:ph type="body" idx="1"/>
          </p:nvPr>
        </p:nvSpPr>
        <p:spPr>
          <a:xfrm>
            <a:off x="354330" y="1352550"/>
            <a:ext cx="2232025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sz="1200" b="1">
                <a:latin typeface="Muli"/>
                <a:ea typeface="Muli"/>
                <a:cs typeface="Muli"/>
                <a:sym typeface="Muli"/>
              </a:rPr>
              <a:t>Založený na linuxe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Dietpi lightweight os založený na Debiane</a:t>
            </a:r>
            <a:endParaRPr lang="" altLang="en-GB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Podpora veľkého množstva zariadení</a:t>
            </a:r>
            <a:endParaRPr lang="" altLang="en-GB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Bezproblémové aktualizácie</a:t>
            </a:r>
            <a:endParaRPr lang="" altLang="en-GB" sz="1200"/>
          </a:p>
        </p:txBody>
      </p:sp>
      <p:sp>
        <p:nvSpPr>
          <p:cNvPr id="304" name="Google Shape;304;p31"/>
          <p:cNvSpPr txBox="true">
            <a:spLocks noGrp="true"/>
          </p:cNvSpPr>
          <p:nvPr>
            <p:ph type="body" idx="2"/>
          </p:nvPr>
        </p:nvSpPr>
        <p:spPr>
          <a:xfrm>
            <a:off x="2781300" y="1352550"/>
            <a:ext cx="2119630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sz="1200" b="1">
                <a:latin typeface="Muli"/>
                <a:ea typeface="Muli"/>
                <a:cs typeface="Muli"/>
                <a:sym typeface="Muli"/>
              </a:rPr>
              <a:t>Spolahlivý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WikiSpot je spustený ako service</a:t>
            </a:r>
            <a:endParaRPr lang="" altLang="en-GB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Detailný log</a:t>
            </a:r>
            <a:endParaRPr lang="" altLang="en-GB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altLang="en-GB" sz="1200"/>
              <a:t>AutoDiagnostika pri každom šarte</a:t>
            </a:r>
            <a:endParaRPr lang="" altLang="en-GB" sz="1200"/>
          </a:p>
        </p:txBody>
      </p:sp>
      <p:sp>
        <p:nvSpPr>
          <p:cNvPr id="305" name="Google Shape;305;p31"/>
          <p:cNvSpPr txBox="true">
            <a:spLocks noGrp="true"/>
          </p:cNvSpPr>
          <p:nvPr>
            <p:ph type="body" idx="3"/>
          </p:nvPr>
        </p:nvSpPr>
        <p:spPr>
          <a:xfrm>
            <a:off x="5081270" y="1352550"/>
            <a:ext cx="2623820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sz="1200" b="1">
                <a:latin typeface="Muli"/>
                <a:ea typeface="Muli"/>
                <a:cs typeface="Muli"/>
                <a:sym typeface="Muli"/>
              </a:rPr>
              <a:t>Aktualizovateľný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WikiSpot server je možné automaticky aktualizovať cez aplikáciu alebo FastApi</a:t>
            </a: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Plne automatické linux aktualizácie na pozadí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true">
            <a:spLocks noGrp="true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7" name="Google Shape;307;p31"/>
          <p:cNvSpPr txBox="true">
            <a:spLocks noGrp="true"/>
          </p:cNvSpPr>
          <p:nvPr>
            <p:ph type="body" idx="1"/>
          </p:nvPr>
        </p:nvSpPr>
        <p:spPr>
          <a:xfrm>
            <a:off x="354330" y="3028950"/>
            <a:ext cx="2232025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sz="1100" b="1">
                <a:latin typeface="Muli"/>
                <a:ea typeface="Muli"/>
                <a:cs typeface="Muli"/>
                <a:sym typeface="Muli"/>
              </a:rPr>
              <a:t>Jednoducho nainštalovateľný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Flash sd karty/USB pomocou oficiálneho Image</a:t>
            </a: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Nainštalovanie na ľubovolnú inštaláciu DietPi pomocou skriptu</a:t>
            </a: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endParaRPr lang="" sz="1200"/>
          </a:p>
        </p:txBody>
      </p:sp>
      <p:sp>
        <p:nvSpPr>
          <p:cNvPr id="308" name="Google Shape;308;p31"/>
          <p:cNvSpPr txBox="true">
            <a:spLocks noGrp="true"/>
          </p:cNvSpPr>
          <p:nvPr>
            <p:ph type="body" idx="2"/>
          </p:nvPr>
        </p:nvSpPr>
        <p:spPr>
          <a:xfrm>
            <a:off x="2780665" y="3028950"/>
            <a:ext cx="2118995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sz="1200" b="1">
                <a:latin typeface="Muli"/>
                <a:ea typeface="Muli"/>
                <a:cs typeface="Muli"/>
                <a:sym typeface="Muli"/>
              </a:rPr>
              <a:t>Otvorený systém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Python3 modul s dokumentáciou</a:t>
            </a: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Možnosť pridávať pluginy, ktoré budú spustené ako services</a:t>
            </a:r>
            <a:endParaRPr lang="" sz="1200"/>
          </a:p>
        </p:txBody>
      </p:sp>
      <p:sp>
        <p:nvSpPr>
          <p:cNvPr id="309" name="Google Shape;309;p31"/>
          <p:cNvSpPr txBox="true">
            <a:spLocks noGrp="true"/>
          </p:cNvSpPr>
          <p:nvPr>
            <p:ph type="body" idx="3"/>
          </p:nvPr>
        </p:nvSpPr>
        <p:spPr>
          <a:xfrm>
            <a:off x="5081270" y="3028950"/>
            <a:ext cx="2623820" cy="1558925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" altLang="en-GB" sz="1200" b="1">
                <a:latin typeface="Muli"/>
                <a:ea typeface="Muli"/>
                <a:cs typeface="Muli"/>
                <a:sym typeface="Muli"/>
              </a:rPr>
              <a:t>Decentralizovaný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WikiSpoty sú navzájom prepojené</a:t>
            </a:r>
            <a:endParaRPr lang="" sz="120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</a:pPr>
            <a:r>
              <a:rPr lang="" sz="1200"/>
              <a:t>Stále medzi sebou zdieľajú zmeny a ktoré WikiSpoty boli kedy online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70" name="Google Shape;670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7882656" y="524967"/>
            <a:ext cx="1019495" cy="1122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2" name="Google Shape;782;p49"/>
          <p:cNvGrpSpPr/>
          <p:nvPr/>
        </p:nvGrpSpPr>
        <p:grpSpPr>
          <a:xfrm>
            <a:off x="1800332" y="1303824"/>
            <a:ext cx="228600" cy="2286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false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false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49"/>
          <p:cNvGrpSpPr/>
          <p:nvPr/>
        </p:nvGrpSpPr>
        <p:grpSpPr>
          <a:xfrm>
            <a:off x="6393108" y="1332069"/>
            <a:ext cx="320040" cy="228600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false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false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5" name="Google Shape;815;p49"/>
          <p:cNvGrpSpPr/>
          <p:nvPr/>
        </p:nvGrpSpPr>
        <p:grpSpPr>
          <a:xfrm>
            <a:off x="3696099" y="1303561"/>
            <a:ext cx="228600" cy="228600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false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false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463030" y="3012440"/>
            <a:ext cx="291465" cy="228600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false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false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false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false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false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false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false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191234" y="3012647"/>
            <a:ext cx="201168" cy="228600"/>
          </a:xfrm>
          <a:custGeom>
            <a:avLst/>
            <a:gdLst/>
            <a:ahLst/>
            <a:cxnLst/>
            <a:rect l="l" t="t" r="r" b="b"/>
            <a:pathLst>
              <a:path w="15290" h="16120" extrusionOk="false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49"/>
          <p:cNvSpPr/>
          <p:nvPr/>
        </p:nvSpPr>
        <p:spPr>
          <a:xfrm>
            <a:off x="2433004" y="301243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5290" h="15290" extrusionOk="false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9307</Words>
  <Application>WPS Presentation</Application>
  <PresentationFormat>Prezentácia na obrazovke (16:9)</PresentationFormat>
  <Paragraphs>705</Paragraphs>
  <Slides>44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SimSun</vt:lpstr>
      <vt:lpstr>Wingdings</vt:lpstr>
      <vt:lpstr>Arial</vt:lpstr>
      <vt:lpstr>Lexend Deca</vt:lpstr>
      <vt:lpstr>Gubbi</vt:lpstr>
      <vt:lpstr>Muli</vt:lpstr>
      <vt:lpstr>Lexend Deca</vt:lpstr>
      <vt:lpstr>Calibri</vt:lpstr>
      <vt:lpstr>Montserrat</vt:lpstr>
      <vt:lpstr>微软雅黑</vt:lpstr>
      <vt:lpstr>Arial Unicode MS</vt:lpstr>
      <vt:lpstr>Trebuchet MS</vt:lpstr>
      <vt:lpstr>Droid Sans Fallback</vt:lpstr>
      <vt:lpstr>Times New Roman</vt:lpstr>
      <vt:lpstr>Abyssinica SIL</vt:lpstr>
      <vt:lpstr>Carlito</vt:lpstr>
      <vt:lpstr>DejaVu Sans</vt:lpstr>
      <vt:lpstr>Emoji One</vt:lpstr>
      <vt:lpstr>Aliena template</vt:lpstr>
      <vt:lpstr>Extra resources</vt:lpstr>
      <vt:lpstr>WikiSpot</vt:lpstr>
      <vt:lpstr>Členovia tímu</vt:lpstr>
      <vt:lpstr>Čo je WikiSpot</vt:lpstr>
      <vt:lpstr>Čo je WikiSpot</vt:lpstr>
      <vt:lpstr>Server</vt:lpstr>
      <vt:lpstr>Aplikácia</vt:lpstr>
      <vt:lpstr>Ideálny server a hardware</vt:lpstr>
      <vt:lpstr>Let’s review some concepts</vt:lpstr>
      <vt:lpstr>explore</vt:lpstr>
      <vt:lpstr>Server</vt:lpstr>
      <vt:lpstr>PowerPoint 演示文稿</vt:lpstr>
      <vt:lpstr>Aplikácia</vt:lpstr>
      <vt:lpstr>Web stránka</vt:lpstr>
      <vt:lpstr>explore</vt:lpstr>
      <vt:lpstr>mapa</vt:lpstr>
      <vt:lpstr>PowerPoint 演示文稿</vt:lpstr>
      <vt:lpstr>Live demo</vt:lpstr>
      <vt:lpstr>Live demo</vt:lpstr>
      <vt:lpstr>Server veci</vt:lpstr>
      <vt:lpstr>PowerPoint 演示文稿</vt:lpstr>
      <vt:lpstr>Use diagrams to explain your ideas</vt:lpstr>
      <vt:lpstr>Big concept</vt:lpstr>
      <vt:lpstr>And tables to compare data</vt:lpstr>
      <vt:lpstr>Maps</vt:lpstr>
      <vt:lpstr>89,526,124</vt:lpstr>
      <vt:lpstr>3 users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Ďakujeme za pozornosť</vt:lpstr>
      <vt:lpstr>Credits</vt:lpstr>
      <vt:lpstr>Presentation design</vt:lpstr>
      <vt:lpstr>2. Extra Resources</vt:lpstr>
      <vt:lpstr>Timeline</vt:lpstr>
      <vt:lpstr>Roadmap</vt:lpstr>
      <vt:lpstr>Business Model Canvas</vt:lpstr>
      <vt:lpstr>Weekly Planner</vt:lpstr>
      <vt:lpstr>PowerPoint 演示文稿</vt:lpstr>
      <vt:lpstr>Diagrams and infographics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WikiSpot</dc:title>
  <dc:creator>student</dc:creator>
  <cp:lastModifiedBy>untriex</cp:lastModifiedBy>
  <cp:revision>26</cp:revision>
  <dcterms:created xsi:type="dcterms:W3CDTF">2021-05-09T16:10:10Z</dcterms:created>
  <dcterms:modified xsi:type="dcterms:W3CDTF">2021-05-09T16:10:10Z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