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7" r:id="rId3"/>
    <p:sldId id="257" r:id="rId4"/>
    <p:sldId id="258" r:id="rId5"/>
    <p:sldId id="269" r:id="rId6"/>
    <p:sldId id="270" r:id="rId7"/>
    <p:sldId id="259" r:id="rId8"/>
    <p:sldId id="263" r:id="rId9"/>
    <p:sldId id="271" r:id="rId10"/>
    <p:sldId id="274" r:id="rId11"/>
    <p:sldId id="275"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20CEF-24FA-4D83-940D-4AF7BE126EDA}" v="694" dt="2024-10-10T20:37:40.865"/>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31" autoAdjust="0"/>
  </p:normalViewPr>
  <p:slideViewPr>
    <p:cSldViewPr snapToGrid="0">
      <p:cViewPr>
        <p:scale>
          <a:sx n="100" d="100"/>
          <a:sy n="100" d="100"/>
        </p:scale>
        <p:origin x="990" y="12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on, Tuck (Student)" userId="60660535-02a5-4d98-92bf-55a69854b348" providerId="ADAL" clId="{4BB20CEF-24FA-4D83-940D-4AF7BE126EDA}"/>
    <pc:docChg chg="undo redo custSel addSld delSld modSld sldOrd">
      <pc:chgData name="Williamson, Tuck (Student)" userId="60660535-02a5-4d98-92bf-55a69854b348" providerId="ADAL" clId="{4BB20CEF-24FA-4D83-940D-4AF7BE126EDA}" dt="2024-10-10T21:29:41.689" v="6251" actId="20577"/>
      <pc:docMkLst>
        <pc:docMk/>
      </pc:docMkLst>
      <pc:sldChg chg="modSp mod">
        <pc:chgData name="Williamson, Tuck (Student)" userId="60660535-02a5-4d98-92bf-55a69854b348" providerId="ADAL" clId="{4BB20CEF-24FA-4D83-940D-4AF7BE126EDA}" dt="2024-10-10T16:30:32.002" v="74" actId="403"/>
        <pc:sldMkLst>
          <pc:docMk/>
          <pc:sldMk cId="1420781873" sldId="256"/>
        </pc:sldMkLst>
        <pc:spChg chg="mod">
          <ac:chgData name="Williamson, Tuck (Student)" userId="60660535-02a5-4d98-92bf-55a69854b348" providerId="ADAL" clId="{4BB20CEF-24FA-4D83-940D-4AF7BE126EDA}" dt="2024-10-10T16:30:32.002" v="74" actId="403"/>
          <ac:spMkLst>
            <pc:docMk/>
            <pc:sldMk cId="1420781873" sldId="256"/>
            <ac:spMk id="3" creationId="{00000000-0000-0000-0000-000000000000}"/>
          </ac:spMkLst>
        </pc:spChg>
      </pc:sldChg>
      <pc:sldChg chg="addSp delSp modSp mod modAnim">
        <pc:chgData name="Williamson, Tuck (Student)" userId="60660535-02a5-4d98-92bf-55a69854b348" providerId="ADAL" clId="{4BB20CEF-24FA-4D83-940D-4AF7BE126EDA}" dt="2024-10-10T19:08:10.532" v="1890" actId="113"/>
        <pc:sldMkLst>
          <pc:docMk/>
          <pc:sldMk cId="2301054955" sldId="257"/>
        </pc:sldMkLst>
        <pc:spChg chg="del mod">
          <ac:chgData name="Williamson, Tuck (Student)" userId="60660535-02a5-4d98-92bf-55a69854b348" providerId="ADAL" clId="{4BB20CEF-24FA-4D83-940D-4AF7BE126EDA}" dt="2024-10-10T17:11:06.576" v="580" actId="478"/>
          <ac:spMkLst>
            <pc:docMk/>
            <pc:sldMk cId="2301054955" sldId="257"/>
            <ac:spMk id="2" creationId="{00000000-0000-0000-0000-000000000000}"/>
          </ac:spMkLst>
        </pc:spChg>
        <pc:spChg chg="mod">
          <ac:chgData name="Williamson, Tuck (Student)" userId="60660535-02a5-4d98-92bf-55a69854b348" providerId="ADAL" clId="{4BB20CEF-24FA-4D83-940D-4AF7BE126EDA}" dt="2024-10-10T19:08:10.532" v="1890" actId="113"/>
          <ac:spMkLst>
            <pc:docMk/>
            <pc:sldMk cId="2301054955" sldId="257"/>
            <ac:spMk id="3" creationId="{00000000-0000-0000-0000-000000000000}"/>
          </ac:spMkLst>
        </pc:spChg>
        <pc:spChg chg="add mod">
          <ac:chgData name="Williamson, Tuck (Student)" userId="60660535-02a5-4d98-92bf-55a69854b348" providerId="ADAL" clId="{4BB20CEF-24FA-4D83-940D-4AF7BE126EDA}" dt="2024-10-10T17:10:07.913" v="577" actId="207"/>
          <ac:spMkLst>
            <pc:docMk/>
            <pc:sldMk cId="2301054955" sldId="257"/>
            <ac:spMk id="4" creationId="{60ED7ED3-ECFF-72CA-C776-2F0BEF07CF2D}"/>
          </ac:spMkLst>
        </pc:spChg>
        <pc:spChg chg="add mod">
          <ac:chgData name="Williamson, Tuck (Student)" userId="60660535-02a5-4d98-92bf-55a69854b348" providerId="ADAL" clId="{4BB20CEF-24FA-4D83-940D-4AF7BE126EDA}" dt="2024-10-10T17:12:55.986" v="652"/>
          <ac:spMkLst>
            <pc:docMk/>
            <pc:sldMk cId="2301054955" sldId="257"/>
            <ac:spMk id="5" creationId="{2E3CCA02-9C0F-ED1C-4BF7-6A8057A4E62A}"/>
          </ac:spMkLst>
        </pc:spChg>
        <pc:spChg chg="add mod">
          <ac:chgData name="Williamson, Tuck (Student)" userId="60660535-02a5-4d98-92bf-55a69854b348" providerId="ADAL" clId="{4BB20CEF-24FA-4D83-940D-4AF7BE126EDA}" dt="2024-10-10T17:12:48.815" v="651" actId="20577"/>
          <ac:spMkLst>
            <pc:docMk/>
            <pc:sldMk cId="2301054955" sldId="257"/>
            <ac:spMk id="6" creationId="{606EFD4F-5903-92FA-D113-F6E22FC9A4FB}"/>
          </ac:spMkLst>
        </pc:spChg>
        <pc:spChg chg="add mod">
          <ac:chgData name="Williamson, Tuck (Student)" userId="60660535-02a5-4d98-92bf-55a69854b348" providerId="ADAL" clId="{4BB20CEF-24FA-4D83-940D-4AF7BE126EDA}" dt="2024-10-10T17:19:55.440" v="761" actId="1076"/>
          <ac:spMkLst>
            <pc:docMk/>
            <pc:sldMk cId="2301054955" sldId="257"/>
            <ac:spMk id="7" creationId="{3BE95E8E-7F48-C90D-FA45-BCC866E2164B}"/>
          </ac:spMkLst>
        </pc:spChg>
      </pc:sldChg>
      <pc:sldChg chg="modSp mod ord">
        <pc:chgData name="Williamson, Tuck (Student)" userId="60660535-02a5-4d98-92bf-55a69854b348" providerId="ADAL" clId="{4BB20CEF-24FA-4D83-940D-4AF7BE126EDA}" dt="2024-10-10T19:08:36.571" v="1920" actId="20577"/>
        <pc:sldMkLst>
          <pc:docMk/>
          <pc:sldMk cId="2349965430" sldId="258"/>
        </pc:sldMkLst>
        <pc:spChg chg="mod">
          <ac:chgData name="Williamson, Tuck (Student)" userId="60660535-02a5-4d98-92bf-55a69854b348" providerId="ADAL" clId="{4BB20CEF-24FA-4D83-940D-4AF7BE126EDA}" dt="2024-10-10T19:08:36.571" v="1920" actId="20577"/>
          <ac:spMkLst>
            <pc:docMk/>
            <pc:sldMk cId="2349965430" sldId="258"/>
            <ac:spMk id="2" creationId="{00000000-0000-0000-0000-000000000000}"/>
          </ac:spMkLst>
        </pc:spChg>
        <pc:spChg chg="mod">
          <ac:chgData name="Williamson, Tuck (Student)" userId="60660535-02a5-4d98-92bf-55a69854b348" providerId="ADAL" clId="{4BB20CEF-24FA-4D83-940D-4AF7BE126EDA}" dt="2024-10-10T17:50:33.225" v="1739" actId="20577"/>
          <ac:spMkLst>
            <pc:docMk/>
            <pc:sldMk cId="2349965430" sldId="258"/>
            <ac:spMk id="3" creationId="{00000000-0000-0000-0000-000000000000}"/>
          </ac:spMkLst>
        </pc:spChg>
      </pc:sldChg>
      <pc:sldChg chg="modSp mod ord">
        <pc:chgData name="Williamson, Tuck (Student)" userId="60660535-02a5-4d98-92bf-55a69854b348" providerId="ADAL" clId="{4BB20CEF-24FA-4D83-940D-4AF7BE126EDA}" dt="2024-10-10T20:01:26.219" v="3928" actId="20577"/>
        <pc:sldMkLst>
          <pc:docMk/>
          <pc:sldMk cId="2325154954" sldId="259"/>
        </pc:sldMkLst>
        <pc:spChg chg="mod">
          <ac:chgData name="Williamson, Tuck (Student)" userId="60660535-02a5-4d98-92bf-55a69854b348" providerId="ADAL" clId="{4BB20CEF-24FA-4D83-940D-4AF7BE126EDA}" dt="2024-10-10T19:42:35.759" v="2390" actId="20577"/>
          <ac:spMkLst>
            <pc:docMk/>
            <pc:sldMk cId="2325154954" sldId="259"/>
            <ac:spMk id="2" creationId="{00000000-0000-0000-0000-000000000000}"/>
          </ac:spMkLst>
        </pc:spChg>
        <pc:spChg chg="mod">
          <ac:chgData name="Williamson, Tuck (Student)" userId="60660535-02a5-4d98-92bf-55a69854b348" providerId="ADAL" clId="{4BB20CEF-24FA-4D83-940D-4AF7BE126EDA}" dt="2024-10-10T20:01:26.219" v="3928" actId="20577"/>
          <ac:spMkLst>
            <pc:docMk/>
            <pc:sldMk cId="2325154954" sldId="259"/>
            <ac:spMk id="3" creationId="{00000000-0000-0000-0000-000000000000}"/>
          </ac:spMkLst>
        </pc:spChg>
      </pc:sldChg>
      <pc:sldChg chg="del">
        <pc:chgData name="Williamson, Tuck (Student)" userId="60660535-02a5-4d98-92bf-55a69854b348" providerId="ADAL" clId="{4BB20CEF-24FA-4D83-940D-4AF7BE126EDA}" dt="2024-10-10T20:20:00.233" v="5371" actId="47"/>
        <pc:sldMkLst>
          <pc:docMk/>
          <pc:sldMk cId="588768708" sldId="260"/>
        </pc:sldMkLst>
      </pc:sldChg>
      <pc:sldChg chg="del">
        <pc:chgData name="Williamson, Tuck (Student)" userId="60660535-02a5-4d98-92bf-55a69854b348" providerId="ADAL" clId="{4BB20CEF-24FA-4D83-940D-4AF7BE126EDA}" dt="2024-10-10T20:20:01.867" v="5372" actId="47"/>
        <pc:sldMkLst>
          <pc:docMk/>
          <pc:sldMk cId="823036105" sldId="261"/>
        </pc:sldMkLst>
      </pc:sldChg>
      <pc:sldChg chg="del">
        <pc:chgData name="Williamson, Tuck (Student)" userId="60660535-02a5-4d98-92bf-55a69854b348" providerId="ADAL" clId="{4BB20CEF-24FA-4D83-940D-4AF7BE126EDA}" dt="2024-10-10T20:20:02.560" v="5373" actId="47"/>
        <pc:sldMkLst>
          <pc:docMk/>
          <pc:sldMk cId="2778061163" sldId="262"/>
        </pc:sldMkLst>
      </pc:sldChg>
      <pc:sldChg chg="modSp mod ord">
        <pc:chgData name="Williamson, Tuck (Student)" userId="60660535-02a5-4d98-92bf-55a69854b348" providerId="ADAL" clId="{4BB20CEF-24FA-4D83-940D-4AF7BE126EDA}" dt="2024-10-10T19:56:22.446" v="3514" actId="207"/>
        <pc:sldMkLst>
          <pc:docMk/>
          <pc:sldMk cId="3341394575" sldId="263"/>
        </pc:sldMkLst>
        <pc:spChg chg="mod">
          <ac:chgData name="Williamson, Tuck (Student)" userId="60660535-02a5-4d98-92bf-55a69854b348" providerId="ADAL" clId="{4BB20CEF-24FA-4D83-940D-4AF7BE126EDA}" dt="2024-10-10T19:41:50.994" v="2378" actId="20577"/>
          <ac:spMkLst>
            <pc:docMk/>
            <pc:sldMk cId="3341394575" sldId="263"/>
            <ac:spMk id="2" creationId="{00000000-0000-0000-0000-000000000000}"/>
          </ac:spMkLst>
        </pc:spChg>
        <pc:graphicFrameChg chg="mod">
          <ac:chgData name="Williamson, Tuck (Student)" userId="60660535-02a5-4d98-92bf-55a69854b348" providerId="ADAL" clId="{4BB20CEF-24FA-4D83-940D-4AF7BE126EDA}" dt="2024-10-10T19:56:22.446" v="3514" actId="207"/>
          <ac:graphicFrameMkLst>
            <pc:docMk/>
            <pc:sldMk cId="3341394575" sldId="263"/>
            <ac:graphicFrameMk id="4" creationId="{00000000-0000-0000-0000-000000000000}"/>
          </ac:graphicFrameMkLst>
        </pc:graphicFrameChg>
      </pc:sldChg>
      <pc:sldChg chg="del">
        <pc:chgData name="Williamson, Tuck (Student)" userId="60660535-02a5-4d98-92bf-55a69854b348" providerId="ADAL" clId="{4BB20CEF-24FA-4D83-940D-4AF7BE126EDA}" dt="2024-10-10T20:20:03.141" v="5374" actId="47"/>
        <pc:sldMkLst>
          <pc:docMk/>
          <pc:sldMk cId="2605552468" sldId="264"/>
        </pc:sldMkLst>
      </pc:sldChg>
      <pc:sldChg chg="del">
        <pc:chgData name="Williamson, Tuck (Student)" userId="60660535-02a5-4d98-92bf-55a69854b348" providerId="ADAL" clId="{4BB20CEF-24FA-4D83-940D-4AF7BE126EDA}" dt="2024-10-10T20:20:04.526" v="5375" actId="47"/>
        <pc:sldMkLst>
          <pc:docMk/>
          <pc:sldMk cId="2396544352" sldId="265"/>
        </pc:sldMkLst>
      </pc:sldChg>
      <pc:sldChg chg="del">
        <pc:chgData name="Williamson, Tuck (Student)" userId="60660535-02a5-4d98-92bf-55a69854b348" providerId="ADAL" clId="{4BB20CEF-24FA-4D83-940D-4AF7BE126EDA}" dt="2024-10-10T20:20:05.474" v="5376" actId="47"/>
        <pc:sldMkLst>
          <pc:docMk/>
          <pc:sldMk cId="1074044145" sldId="266"/>
        </pc:sldMkLst>
      </pc:sldChg>
      <pc:sldChg chg="addSp modSp new mod">
        <pc:chgData name="Williamson, Tuck (Student)" userId="60660535-02a5-4d98-92bf-55a69854b348" providerId="ADAL" clId="{4BB20CEF-24FA-4D83-940D-4AF7BE126EDA}" dt="2024-10-10T16:46:39.275" v="368" actId="404"/>
        <pc:sldMkLst>
          <pc:docMk/>
          <pc:sldMk cId="2913216063" sldId="267"/>
        </pc:sldMkLst>
        <pc:spChg chg="mod">
          <ac:chgData name="Williamson, Tuck (Student)" userId="60660535-02a5-4d98-92bf-55a69854b348" providerId="ADAL" clId="{4BB20CEF-24FA-4D83-940D-4AF7BE126EDA}" dt="2024-10-10T16:33:20.760" v="115" actId="20577"/>
          <ac:spMkLst>
            <pc:docMk/>
            <pc:sldMk cId="2913216063" sldId="267"/>
            <ac:spMk id="2" creationId="{A2B12553-88E7-B564-8C48-57435307EA7B}"/>
          </ac:spMkLst>
        </pc:spChg>
        <pc:spChg chg="mod">
          <ac:chgData name="Williamson, Tuck (Student)" userId="60660535-02a5-4d98-92bf-55a69854b348" providerId="ADAL" clId="{4BB20CEF-24FA-4D83-940D-4AF7BE126EDA}" dt="2024-10-10T16:42:58.446" v="364" actId="27636"/>
          <ac:spMkLst>
            <pc:docMk/>
            <pc:sldMk cId="2913216063" sldId="267"/>
            <ac:spMk id="3" creationId="{7D06BB78-496F-DCC6-9E9D-094B7C70D977}"/>
          </ac:spMkLst>
        </pc:spChg>
        <pc:spChg chg="mod">
          <ac:chgData name="Williamson, Tuck (Student)" userId="60660535-02a5-4d98-92bf-55a69854b348" providerId="ADAL" clId="{4BB20CEF-24FA-4D83-940D-4AF7BE126EDA}" dt="2024-10-10T16:46:39.275" v="368" actId="404"/>
          <ac:spMkLst>
            <pc:docMk/>
            <pc:sldMk cId="2913216063" sldId="267"/>
            <ac:spMk id="4" creationId="{70A478E5-8862-DF15-F820-F15A9A276E20}"/>
          </ac:spMkLst>
        </pc:spChg>
        <pc:spChg chg="add mod">
          <ac:chgData name="Williamson, Tuck (Student)" userId="60660535-02a5-4d98-92bf-55a69854b348" providerId="ADAL" clId="{4BB20CEF-24FA-4D83-940D-4AF7BE126EDA}" dt="2024-10-10T16:34:52.733" v="120" actId="767"/>
          <ac:spMkLst>
            <pc:docMk/>
            <pc:sldMk cId="2913216063" sldId="267"/>
            <ac:spMk id="5" creationId="{F42BDF83-86D2-2CE1-789B-733142C70BD3}"/>
          </ac:spMkLst>
        </pc:spChg>
        <pc:spChg chg="add mod">
          <ac:chgData name="Williamson, Tuck (Student)" userId="60660535-02a5-4d98-92bf-55a69854b348" providerId="ADAL" clId="{4BB20CEF-24FA-4D83-940D-4AF7BE126EDA}" dt="2024-10-10T16:37:24.777" v="227" actId="20577"/>
          <ac:spMkLst>
            <pc:docMk/>
            <pc:sldMk cId="2913216063" sldId="267"/>
            <ac:spMk id="6" creationId="{A33CC670-9E99-AF35-668F-1F4848D72323}"/>
          </ac:spMkLst>
        </pc:spChg>
      </pc:sldChg>
      <pc:sldChg chg="modSp add del mod">
        <pc:chgData name="Williamson, Tuck (Student)" userId="60660535-02a5-4d98-92bf-55a69854b348" providerId="ADAL" clId="{4BB20CEF-24FA-4D83-940D-4AF7BE126EDA}" dt="2024-10-10T20:19:58.708" v="5370" actId="47"/>
        <pc:sldMkLst>
          <pc:docMk/>
          <pc:sldMk cId="2450444114" sldId="268"/>
        </pc:sldMkLst>
        <pc:spChg chg="mod">
          <ac:chgData name="Williamson, Tuck (Student)" userId="60660535-02a5-4d98-92bf-55a69854b348" providerId="ADAL" clId="{4BB20CEF-24FA-4D83-940D-4AF7BE126EDA}" dt="2024-10-10T17:50:54.425" v="1740" actId="20577"/>
          <ac:spMkLst>
            <pc:docMk/>
            <pc:sldMk cId="2450444114" sldId="268"/>
            <ac:spMk id="2" creationId="{E636416A-8752-F846-1A83-8F997ADC1388}"/>
          </ac:spMkLst>
        </pc:spChg>
      </pc:sldChg>
      <pc:sldChg chg="addSp delSp modSp add mod ord modAnim">
        <pc:chgData name="Williamson, Tuck (Student)" userId="60660535-02a5-4d98-92bf-55a69854b348" providerId="ADAL" clId="{4BB20CEF-24FA-4D83-940D-4AF7BE126EDA}" dt="2024-10-10T19:34:25.505" v="2089" actId="313"/>
        <pc:sldMkLst>
          <pc:docMk/>
          <pc:sldMk cId="1220702975" sldId="269"/>
        </pc:sldMkLst>
        <pc:spChg chg="add del mod">
          <ac:chgData name="Williamson, Tuck (Student)" userId="60660535-02a5-4d98-92bf-55a69854b348" providerId="ADAL" clId="{4BB20CEF-24FA-4D83-940D-4AF7BE126EDA}" dt="2024-10-10T18:40:40.568" v="1757" actId="3680"/>
          <ac:spMkLst>
            <pc:docMk/>
            <pc:sldMk cId="1220702975" sldId="269"/>
            <ac:spMk id="3" creationId="{787E2048-BC5D-2F44-2ECC-C82EE9C6AB5F}"/>
          </ac:spMkLst>
        </pc:spChg>
        <pc:spChg chg="add">
          <ac:chgData name="Williamson, Tuck (Student)" userId="60660535-02a5-4d98-92bf-55a69854b348" providerId="ADAL" clId="{4BB20CEF-24FA-4D83-940D-4AF7BE126EDA}" dt="2024-10-10T18:40:28.811" v="1755"/>
          <ac:spMkLst>
            <pc:docMk/>
            <pc:sldMk cId="1220702975" sldId="269"/>
            <ac:spMk id="7" creationId="{B412B762-13BC-35F2-9946-16C2BB3C4D33}"/>
          </ac:spMkLst>
        </pc:spChg>
        <pc:spChg chg="add del mod">
          <ac:chgData name="Williamson, Tuck (Student)" userId="60660535-02a5-4d98-92bf-55a69854b348" providerId="ADAL" clId="{4BB20CEF-24FA-4D83-940D-4AF7BE126EDA}" dt="2024-10-10T18:54:58.963" v="1812"/>
          <ac:spMkLst>
            <pc:docMk/>
            <pc:sldMk cId="1220702975" sldId="269"/>
            <ac:spMk id="11" creationId="{856CADF7-9772-6426-C694-0F6FC81FF1C9}"/>
          </ac:spMkLst>
        </pc:spChg>
        <pc:spChg chg="add mod">
          <ac:chgData name="Williamson, Tuck (Student)" userId="60660535-02a5-4d98-92bf-55a69854b348" providerId="ADAL" clId="{4BB20CEF-24FA-4D83-940D-4AF7BE126EDA}" dt="2024-10-10T19:07:32.143" v="1887" actId="207"/>
          <ac:spMkLst>
            <pc:docMk/>
            <pc:sldMk cId="1220702975" sldId="269"/>
            <ac:spMk id="14" creationId="{6FD5D6DB-4ADB-8C71-4256-6F3E3ED3F1AA}"/>
          </ac:spMkLst>
        </pc:spChg>
        <pc:graphicFrameChg chg="add del mod ord modGraphic">
          <ac:chgData name="Williamson, Tuck (Student)" userId="60660535-02a5-4d98-92bf-55a69854b348" providerId="ADAL" clId="{4BB20CEF-24FA-4D83-940D-4AF7BE126EDA}" dt="2024-10-10T17:53:47.522" v="1749" actId="3680"/>
          <ac:graphicFrameMkLst>
            <pc:docMk/>
            <pc:sldMk cId="1220702975" sldId="269"/>
            <ac:graphicFrameMk id="4" creationId="{1480CC88-9A3B-7ECB-A24A-7DE539519B20}"/>
          </ac:graphicFrameMkLst>
        </pc:graphicFrameChg>
        <pc:graphicFrameChg chg="add del mod ord modGraphic">
          <ac:chgData name="Williamson, Tuck (Student)" userId="60660535-02a5-4d98-92bf-55a69854b348" providerId="ADAL" clId="{4BB20CEF-24FA-4D83-940D-4AF7BE126EDA}" dt="2024-10-10T17:54:17.068" v="1754" actId="3680"/>
          <ac:graphicFrameMkLst>
            <pc:docMk/>
            <pc:sldMk cId="1220702975" sldId="269"/>
            <ac:graphicFrameMk id="5" creationId="{4AAE718D-48E1-8A2E-4BBF-986432888FD2}"/>
          </ac:graphicFrameMkLst>
        </pc:graphicFrameChg>
        <pc:graphicFrameChg chg="add mod">
          <ac:chgData name="Williamson, Tuck (Student)" userId="60660535-02a5-4d98-92bf-55a69854b348" providerId="ADAL" clId="{4BB20CEF-24FA-4D83-940D-4AF7BE126EDA}" dt="2024-10-10T18:40:31.228" v="1756"/>
          <ac:graphicFrameMkLst>
            <pc:docMk/>
            <pc:sldMk cId="1220702975" sldId="269"/>
            <ac:graphicFrameMk id="6" creationId="{FF61A51C-4F28-55FC-71A8-181C8C15177D}"/>
          </ac:graphicFrameMkLst>
        </pc:graphicFrameChg>
        <pc:graphicFrameChg chg="add del mod ord modGraphic">
          <ac:chgData name="Williamson, Tuck (Student)" userId="60660535-02a5-4d98-92bf-55a69854b348" providerId="ADAL" clId="{4BB20CEF-24FA-4D83-940D-4AF7BE126EDA}" dt="2024-10-10T18:54:37.620" v="1798" actId="478"/>
          <ac:graphicFrameMkLst>
            <pc:docMk/>
            <pc:sldMk cId="1220702975" sldId="269"/>
            <ac:graphicFrameMk id="8" creationId="{21B98141-6914-B71C-8975-EC15C53BE452}"/>
          </ac:graphicFrameMkLst>
        </pc:graphicFrameChg>
        <pc:graphicFrameChg chg="add mod">
          <ac:chgData name="Williamson, Tuck (Student)" userId="60660535-02a5-4d98-92bf-55a69854b348" providerId="ADAL" clId="{4BB20CEF-24FA-4D83-940D-4AF7BE126EDA}" dt="2024-10-10T18:54:31.033" v="1796"/>
          <ac:graphicFrameMkLst>
            <pc:docMk/>
            <pc:sldMk cId="1220702975" sldId="269"/>
            <ac:graphicFrameMk id="9" creationId="{0935690A-94BA-7B2C-0C90-7DD3863F62C0}"/>
          </ac:graphicFrameMkLst>
        </pc:graphicFrameChg>
        <pc:graphicFrameChg chg="add mod">
          <ac:chgData name="Williamson, Tuck (Student)" userId="60660535-02a5-4d98-92bf-55a69854b348" providerId="ADAL" clId="{4BB20CEF-24FA-4D83-940D-4AF7BE126EDA}" dt="2024-10-10T18:54:58.803" v="1811"/>
          <ac:graphicFrameMkLst>
            <pc:docMk/>
            <pc:sldMk cId="1220702975" sldId="269"/>
            <ac:graphicFrameMk id="12" creationId="{6F8D827A-94D3-2C33-9C82-8052BDFC1300}"/>
          </ac:graphicFrameMkLst>
        </pc:graphicFrameChg>
        <pc:graphicFrameChg chg="add mod modGraphic">
          <ac:chgData name="Williamson, Tuck (Student)" userId="60660535-02a5-4d98-92bf-55a69854b348" providerId="ADAL" clId="{4BB20CEF-24FA-4D83-940D-4AF7BE126EDA}" dt="2024-10-10T19:34:25.505" v="2089" actId="313"/>
          <ac:graphicFrameMkLst>
            <pc:docMk/>
            <pc:sldMk cId="1220702975" sldId="269"/>
            <ac:graphicFrameMk id="13" creationId="{9CAF51F4-7858-F105-CB15-0D250EF19384}"/>
          </ac:graphicFrameMkLst>
        </pc:graphicFrameChg>
      </pc:sldChg>
      <pc:sldChg chg="new del">
        <pc:chgData name="Williamson, Tuck (Student)" userId="60660535-02a5-4d98-92bf-55a69854b348" providerId="ADAL" clId="{4BB20CEF-24FA-4D83-940D-4AF7BE126EDA}" dt="2024-10-10T17:46:40.514" v="1625" actId="680"/>
        <pc:sldMkLst>
          <pc:docMk/>
          <pc:sldMk cId="3863280375" sldId="269"/>
        </pc:sldMkLst>
      </pc:sldChg>
      <pc:sldChg chg="modSp new mod">
        <pc:chgData name="Williamson, Tuck (Student)" userId="60660535-02a5-4d98-92bf-55a69854b348" providerId="ADAL" clId="{4BB20CEF-24FA-4D83-940D-4AF7BE126EDA}" dt="2024-10-10T19:33:33.827" v="2088" actId="27636"/>
        <pc:sldMkLst>
          <pc:docMk/>
          <pc:sldMk cId="942338548" sldId="270"/>
        </pc:sldMkLst>
        <pc:spChg chg="mod">
          <ac:chgData name="Williamson, Tuck (Student)" userId="60660535-02a5-4d98-92bf-55a69854b348" providerId="ADAL" clId="{4BB20CEF-24FA-4D83-940D-4AF7BE126EDA}" dt="2024-10-10T19:19:45.225" v="1942" actId="20577"/>
          <ac:spMkLst>
            <pc:docMk/>
            <pc:sldMk cId="942338548" sldId="270"/>
            <ac:spMk id="2" creationId="{A6BE5638-AB90-9225-2FD6-69E960A73B7B}"/>
          </ac:spMkLst>
        </pc:spChg>
        <pc:spChg chg="mod">
          <ac:chgData name="Williamson, Tuck (Student)" userId="60660535-02a5-4d98-92bf-55a69854b348" providerId="ADAL" clId="{4BB20CEF-24FA-4D83-940D-4AF7BE126EDA}" dt="2024-10-10T19:33:33.827" v="2088" actId="27636"/>
          <ac:spMkLst>
            <pc:docMk/>
            <pc:sldMk cId="942338548" sldId="270"/>
            <ac:spMk id="3" creationId="{983EEFF5-1C7D-4182-5EAA-4B210E54327D}"/>
          </ac:spMkLst>
        </pc:spChg>
      </pc:sldChg>
      <pc:sldChg chg="modSp add mod">
        <pc:chgData name="Williamson, Tuck (Student)" userId="60660535-02a5-4d98-92bf-55a69854b348" providerId="ADAL" clId="{4BB20CEF-24FA-4D83-940D-4AF7BE126EDA}" dt="2024-10-10T21:28:28.499" v="6019" actId="20577"/>
        <pc:sldMkLst>
          <pc:docMk/>
          <pc:sldMk cId="2928679232" sldId="271"/>
        </pc:sldMkLst>
        <pc:spChg chg="mod">
          <ac:chgData name="Williamson, Tuck (Student)" userId="60660535-02a5-4d98-92bf-55a69854b348" providerId="ADAL" clId="{4BB20CEF-24FA-4D83-940D-4AF7BE126EDA}" dt="2024-10-10T19:54:35.808" v="3481" actId="20577"/>
          <ac:spMkLst>
            <pc:docMk/>
            <pc:sldMk cId="2928679232" sldId="271"/>
            <ac:spMk id="2" creationId="{9A10E4AB-CB58-BC0F-326F-C5F3BA39347E}"/>
          </ac:spMkLst>
        </pc:spChg>
        <pc:spChg chg="mod">
          <ac:chgData name="Williamson, Tuck (Student)" userId="60660535-02a5-4d98-92bf-55a69854b348" providerId="ADAL" clId="{4BB20CEF-24FA-4D83-940D-4AF7BE126EDA}" dt="2024-10-10T21:28:28.499" v="6019" actId="20577"/>
          <ac:spMkLst>
            <pc:docMk/>
            <pc:sldMk cId="2928679232" sldId="271"/>
            <ac:spMk id="3" creationId="{E7606A88-B592-D907-DBB2-A696F09F574A}"/>
          </ac:spMkLst>
        </pc:spChg>
      </pc:sldChg>
      <pc:sldChg chg="modSp add mod ord">
        <pc:chgData name="Williamson, Tuck (Student)" userId="60660535-02a5-4d98-92bf-55a69854b348" providerId="ADAL" clId="{4BB20CEF-24FA-4D83-940D-4AF7BE126EDA}" dt="2024-10-10T20:07:14.541" v="4281" actId="207"/>
        <pc:sldMkLst>
          <pc:docMk/>
          <pc:sldMk cId="2271810872" sldId="272"/>
        </pc:sldMkLst>
        <pc:spChg chg="mod">
          <ac:chgData name="Williamson, Tuck (Student)" userId="60660535-02a5-4d98-92bf-55a69854b348" providerId="ADAL" clId="{4BB20CEF-24FA-4D83-940D-4AF7BE126EDA}" dt="2024-10-10T20:06:36.522" v="4264" actId="20577"/>
          <ac:spMkLst>
            <pc:docMk/>
            <pc:sldMk cId="2271810872" sldId="272"/>
            <ac:spMk id="2" creationId="{0DDA7AE3-6A63-09C8-81F2-AF0077491561}"/>
          </ac:spMkLst>
        </pc:spChg>
        <pc:spChg chg="mod">
          <ac:chgData name="Williamson, Tuck (Student)" userId="60660535-02a5-4d98-92bf-55a69854b348" providerId="ADAL" clId="{4BB20CEF-24FA-4D83-940D-4AF7BE126EDA}" dt="2024-10-10T20:07:14.541" v="4281" actId="207"/>
          <ac:spMkLst>
            <pc:docMk/>
            <pc:sldMk cId="2271810872" sldId="272"/>
            <ac:spMk id="3" creationId="{CEEA3435-C4DA-5AA7-F5BA-59DCB8BF6103}"/>
          </ac:spMkLst>
        </pc:spChg>
      </pc:sldChg>
      <pc:sldChg chg="modSp add mod ord">
        <pc:chgData name="Williamson, Tuck (Student)" userId="60660535-02a5-4d98-92bf-55a69854b348" providerId="ADAL" clId="{4BB20CEF-24FA-4D83-940D-4AF7BE126EDA}" dt="2024-10-10T20:40:45.465" v="5854" actId="403"/>
        <pc:sldMkLst>
          <pc:docMk/>
          <pc:sldMk cId="743757219" sldId="273"/>
        </pc:sldMkLst>
        <pc:spChg chg="mod">
          <ac:chgData name="Williamson, Tuck (Student)" userId="60660535-02a5-4d98-92bf-55a69854b348" providerId="ADAL" clId="{4BB20CEF-24FA-4D83-940D-4AF7BE126EDA}" dt="2024-10-10T20:40:45.465" v="5854" actId="403"/>
          <ac:spMkLst>
            <pc:docMk/>
            <pc:sldMk cId="743757219" sldId="273"/>
            <ac:spMk id="3" creationId="{B695CCD7-ED54-1B51-3D4D-6B9F7381424B}"/>
          </ac:spMkLst>
        </pc:spChg>
      </pc:sldChg>
      <pc:sldChg chg="modSp add mod">
        <pc:chgData name="Williamson, Tuck (Student)" userId="60660535-02a5-4d98-92bf-55a69854b348" providerId="ADAL" clId="{4BB20CEF-24FA-4D83-940D-4AF7BE126EDA}" dt="2024-10-10T20:19:26.554" v="5366" actId="207"/>
        <pc:sldMkLst>
          <pc:docMk/>
          <pc:sldMk cId="2792210506" sldId="274"/>
        </pc:sldMkLst>
        <pc:spChg chg="mod">
          <ac:chgData name="Williamson, Tuck (Student)" userId="60660535-02a5-4d98-92bf-55a69854b348" providerId="ADAL" clId="{4BB20CEF-24FA-4D83-940D-4AF7BE126EDA}" dt="2024-10-10T20:08:28.286" v="4316" actId="20577"/>
          <ac:spMkLst>
            <pc:docMk/>
            <pc:sldMk cId="2792210506" sldId="274"/>
            <ac:spMk id="2" creationId="{4107FCE5-E449-35A6-B20A-CA0DDE46F2BC}"/>
          </ac:spMkLst>
        </pc:spChg>
        <pc:spChg chg="mod">
          <ac:chgData name="Williamson, Tuck (Student)" userId="60660535-02a5-4d98-92bf-55a69854b348" providerId="ADAL" clId="{4BB20CEF-24FA-4D83-940D-4AF7BE126EDA}" dt="2024-10-10T20:19:26.554" v="5366" actId="207"/>
          <ac:spMkLst>
            <pc:docMk/>
            <pc:sldMk cId="2792210506" sldId="274"/>
            <ac:spMk id="3" creationId="{D13F218D-3F64-8D7D-1B4B-218A948EC783}"/>
          </ac:spMkLst>
        </pc:spChg>
      </pc:sldChg>
      <pc:sldChg chg="addSp delSp modSp add mod">
        <pc:chgData name="Williamson, Tuck (Student)" userId="60660535-02a5-4d98-92bf-55a69854b348" providerId="ADAL" clId="{4BB20CEF-24FA-4D83-940D-4AF7BE126EDA}" dt="2024-10-10T21:29:41.689" v="6251" actId="20577"/>
        <pc:sldMkLst>
          <pc:docMk/>
          <pc:sldMk cId="1759069376" sldId="275"/>
        </pc:sldMkLst>
        <pc:spChg chg="mod">
          <ac:chgData name="Williamson, Tuck (Student)" userId="60660535-02a5-4d98-92bf-55a69854b348" providerId="ADAL" clId="{4BB20CEF-24FA-4D83-940D-4AF7BE126EDA}" dt="2024-10-10T20:20:32.381" v="5378" actId="20577"/>
          <ac:spMkLst>
            <pc:docMk/>
            <pc:sldMk cId="1759069376" sldId="275"/>
            <ac:spMk id="2" creationId="{A86B74AD-A782-B395-FC3F-E0256F00449C}"/>
          </ac:spMkLst>
        </pc:spChg>
        <pc:spChg chg="mod">
          <ac:chgData name="Williamson, Tuck (Student)" userId="60660535-02a5-4d98-92bf-55a69854b348" providerId="ADAL" clId="{4BB20CEF-24FA-4D83-940D-4AF7BE126EDA}" dt="2024-10-10T21:29:41.689" v="6251" actId="20577"/>
          <ac:spMkLst>
            <pc:docMk/>
            <pc:sldMk cId="1759069376" sldId="275"/>
            <ac:spMk id="3" creationId="{0FC8AF23-FB9D-0B21-8AD8-55DDDD574919}"/>
          </ac:spMkLst>
        </pc:spChg>
        <pc:picChg chg="add del mod">
          <ac:chgData name="Williamson, Tuck (Student)" userId="60660535-02a5-4d98-92bf-55a69854b348" providerId="ADAL" clId="{4BB20CEF-24FA-4D83-940D-4AF7BE126EDA}" dt="2024-10-10T20:37:52.979" v="5612" actId="478"/>
          <ac:picMkLst>
            <pc:docMk/>
            <pc:sldMk cId="1759069376" sldId="275"/>
            <ac:picMk id="5" creationId="{51251193-15AF-6CBB-0CB3-071218EE27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a:solidFill>
          <a:schemeClr val="accent2">
            <a:lumMod val="40000"/>
            <a:lumOff val="60000"/>
            <a:alpha val="90000"/>
          </a:schemeClr>
        </a:solidFill>
      </dgm:spPr>
      <dgm:t>
        <a:bodyPr/>
        <a:lstStyle/>
        <a:p>
          <a:r>
            <a:rPr lang="en-US" dirty="0"/>
            <a:t>Gather Machine Under Test (MUT) information.</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a:solidFill>
          <a:schemeClr val="accent5">
            <a:lumMod val="40000"/>
            <a:lumOff val="60000"/>
            <a:alpha val="90000"/>
          </a:schemeClr>
        </a:solidFill>
      </dgm:spPr>
      <dgm:t>
        <a:bodyPr/>
        <a:lstStyle/>
        <a:p>
          <a:pPr>
            <a:buFont typeface="Arial" panose="020B0604020202020204" pitchFamily="34" charset="0"/>
            <a:buChar char="•"/>
          </a:pPr>
          <a:r>
            <a:rPr lang="en-US" dirty="0"/>
            <a:t>Capture GPU Memory / ROM / Registers</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a:solidFill>
          <a:schemeClr val="accent2">
            <a:lumMod val="40000"/>
            <a:lumOff val="60000"/>
            <a:alpha val="90000"/>
          </a:schemeClr>
        </a:solidFill>
      </dgm:spPr>
      <dgm:t>
        <a:bodyPr/>
        <a:lstStyle/>
        <a:p>
          <a:r>
            <a:rPr lang="en-US" dirty="0"/>
            <a:t>Upload to a central data repository.</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a:solidFill>
          <a:srgbClr val="FFC000">
            <a:alpha val="90000"/>
          </a:srgbClr>
        </a:solidFill>
      </dgm:spPr>
      <dgm:t>
        <a:bodyPr/>
        <a:lstStyle/>
        <a:p>
          <a:r>
            <a:rPr lang="en-US" dirty="0"/>
            <a:t>Basic MUT data analysis?</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D998B319-C072-4BF0-B5CB-2075DB30B691}" srcId="{DC2DF88C-35A0-4E30-A3E4-E002DC34F521}" destId="{DF9FD532-8B13-446E-B6A3-59BDF574BCA8}" srcOrd="0" destOrd="0" parTransId="{3A79FA23-5F3F-4F7D-B4AC-A9C282166E18}" sibTransId="{31B32A6E-6E91-4EAA-96F6-92A0035B120A}"/>
    <dgm:cxn modelId="{F188FC37-C998-4CDB-85A2-EBB389808248}" type="presOf" srcId="{981C2CD8-7E8A-4682-8B5A-A510268B34AC}" destId="{B29D4F23-83F6-4C7C-9B29-72BF90EFE2CC}"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A63044C-EE1D-4724-9059-4496B4425527}" type="presOf" srcId="{F5961DD5-682B-4D21-A827-30C64679BB5F}" destId="{4858D85A-2D02-42C7-A50A-A4E78D4F073F}" srcOrd="0"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654B2758-BB63-4A67-9FA8-BFB78F357825}" type="presOf" srcId="{DC2DF88C-35A0-4E30-A3E4-E002DC34F521}" destId="{D297B747-A2CF-41E4-A59D-391BC474F135}" srcOrd="0"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47BAA679-3D6E-4A1A-91AA-9E404EE6A4CB}" type="presOf" srcId="{F5961DD5-682B-4D21-A827-30C64679BB5F}" destId="{D685B160-AC57-41A0-95FE-636A4391B913}" srcOrd="1"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37CFE086-8264-4424-B1D0-18A97A56AF66}" type="presOf" srcId="{4DFC88DE-E0F0-4976-9B83-58EADA7CE300}" destId="{14AD0DAF-92D3-400A-A4E0-170D0AF84100}" srcOrd="0"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61E3B8D-CDD4-4E38-A9CC-325E95F35F5C}" type="presOf" srcId="{72DB7378-4256-4528-8672-DEEF82828E57}" destId="{893E387F-15C0-4F86-BCD4-13F52E420B46}" srcOrd="0"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5BBBD0A9-97DA-480E-AD44-1947C76CE5E6}" srcId="{CADE50C9-6A62-45AC-AF42-A90DC46A3209}" destId="{5F712884-449D-4DB5-9953-28B7C76B95EA}" srcOrd="0" destOrd="0" parTransId="{959B81DB-0329-4043-A334-D05EB5160B66}" sibTransId="{EB5FE175-6B6D-4195-A86F-6DFA96778160}"/>
    <dgm:cxn modelId="{BB6865B8-A688-4FC4-AFAA-E66324174F02}" type="presOf" srcId="{5F712884-449D-4DB5-9953-28B7C76B95EA}" destId="{E252839F-D941-4E3B-BA68-AC653DAEAE4C}" srcOrd="1"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A5C9FCE5-8766-426B-B5BE-B83931DD52CA}" type="presOf" srcId="{D7467A3A-2B78-4CDD-91C9-D96452997227}" destId="{E38B4FCE-9678-4085-AB99-40595BD6EB1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249650"/>
          <a:ext cx="1669286" cy="7343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Step 1</a:t>
          </a:r>
        </a:p>
      </dsp:txBody>
      <dsp:txXfrm>
        <a:off x="1328" y="1249650"/>
        <a:ext cx="1669286" cy="489600"/>
      </dsp:txXfrm>
    </dsp:sp>
    <dsp:sp modelId="{9AFA4903-C1AC-4872-B8FC-33B461DA35FC}">
      <dsp:nvSpPr>
        <dsp:cNvPr id="0" name=""/>
        <dsp:cNvSpPr/>
      </dsp:nvSpPr>
      <dsp:spPr>
        <a:xfrm>
          <a:off x="343230" y="1739249"/>
          <a:ext cx="1669286" cy="1468800"/>
        </a:xfrm>
        <a:prstGeom prst="roundRect">
          <a:avLst>
            <a:gd name="adj" fmla="val 10000"/>
          </a:avLst>
        </a:prstGeom>
        <a:solidFill>
          <a:schemeClr val="accent2">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Gather Machine Under Test (MUT) information.</a:t>
          </a:r>
        </a:p>
      </dsp:txBody>
      <dsp:txXfrm>
        <a:off x="386250" y="1782269"/>
        <a:ext cx="1583246" cy="1382760"/>
      </dsp:txXfrm>
    </dsp:sp>
    <dsp:sp modelId="{B4B2D37A-6F50-4E0F-B305-9EB4D512D773}">
      <dsp:nvSpPr>
        <dsp:cNvPr id="0" name=""/>
        <dsp:cNvSpPr/>
      </dsp:nvSpPr>
      <dsp:spPr>
        <a:xfrm>
          <a:off x="1923672" y="12866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369768"/>
        <a:ext cx="411801" cy="249362"/>
      </dsp:txXfrm>
    </dsp:sp>
    <dsp:sp modelId="{B29D4F23-83F6-4C7C-9B29-72BF90EFE2CC}">
      <dsp:nvSpPr>
        <dsp:cNvPr id="0" name=""/>
        <dsp:cNvSpPr/>
      </dsp:nvSpPr>
      <dsp:spPr>
        <a:xfrm>
          <a:off x="2682846" y="1249650"/>
          <a:ext cx="1669286" cy="7343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Step 2</a:t>
          </a:r>
        </a:p>
      </dsp:txBody>
      <dsp:txXfrm>
        <a:off x="2682846" y="1249650"/>
        <a:ext cx="1669286" cy="489600"/>
      </dsp:txXfrm>
    </dsp:sp>
    <dsp:sp modelId="{032BAEB6-0FB1-4780-AF60-2EFB8C965C77}">
      <dsp:nvSpPr>
        <dsp:cNvPr id="0" name=""/>
        <dsp:cNvSpPr/>
      </dsp:nvSpPr>
      <dsp:spPr>
        <a:xfrm>
          <a:off x="3024748" y="1739249"/>
          <a:ext cx="1669286" cy="1468800"/>
        </a:xfrm>
        <a:prstGeom prst="roundRect">
          <a:avLst>
            <a:gd name="adj" fmla="val 10000"/>
          </a:avLst>
        </a:prstGeom>
        <a:solidFill>
          <a:schemeClr val="accent5">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Capture GPU Memory / ROM / Registers</a:t>
          </a:r>
        </a:p>
      </dsp:txBody>
      <dsp:txXfrm>
        <a:off x="3067768" y="1782269"/>
        <a:ext cx="1583246" cy="1382760"/>
      </dsp:txXfrm>
    </dsp:sp>
    <dsp:sp modelId="{84DC82A2-8D59-472B-BE22-46F053C16CD5}">
      <dsp:nvSpPr>
        <dsp:cNvPr id="0" name=""/>
        <dsp:cNvSpPr/>
      </dsp:nvSpPr>
      <dsp:spPr>
        <a:xfrm>
          <a:off x="4605191" y="12866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369768"/>
        <a:ext cx="411801" cy="249362"/>
      </dsp:txXfrm>
    </dsp:sp>
    <dsp:sp modelId="{ABF185BD-956E-4777-8763-980278E426BB}">
      <dsp:nvSpPr>
        <dsp:cNvPr id="0" name=""/>
        <dsp:cNvSpPr/>
      </dsp:nvSpPr>
      <dsp:spPr>
        <a:xfrm>
          <a:off x="5364364" y="1249650"/>
          <a:ext cx="1669286" cy="7343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Step 3</a:t>
          </a:r>
        </a:p>
      </dsp:txBody>
      <dsp:txXfrm>
        <a:off x="5364364" y="1249650"/>
        <a:ext cx="1669286" cy="489600"/>
      </dsp:txXfrm>
    </dsp:sp>
    <dsp:sp modelId="{1526152F-906E-4121-A143-DD130A011105}">
      <dsp:nvSpPr>
        <dsp:cNvPr id="0" name=""/>
        <dsp:cNvSpPr/>
      </dsp:nvSpPr>
      <dsp:spPr>
        <a:xfrm>
          <a:off x="5706266" y="1739249"/>
          <a:ext cx="1669286" cy="1468800"/>
        </a:xfrm>
        <a:prstGeom prst="roundRect">
          <a:avLst>
            <a:gd name="adj" fmla="val 10000"/>
          </a:avLst>
        </a:prstGeom>
        <a:solidFill>
          <a:schemeClr val="accent2">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Upload to a central data repository.</a:t>
          </a:r>
        </a:p>
      </dsp:txBody>
      <dsp:txXfrm>
        <a:off x="5749286" y="1782269"/>
        <a:ext cx="1583246" cy="1382760"/>
      </dsp:txXfrm>
    </dsp:sp>
    <dsp:sp modelId="{14AD0DAF-92D3-400A-A4E0-170D0AF84100}">
      <dsp:nvSpPr>
        <dsp:cNvPr id="0" name=""/>
        <dsp:cNvSpPr/>
      </dsp:nvSpPr>
      <dsp:spPr>
        <a:xfrm>
          <a:off x="7286709" y="12866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369768"/>
        <a:ext cx="411801" cy="249362"/>
      </dsp:txXfrm>
    </dsp:sp>
    <dsp:sp modelId="{D685B160-AC57-41A0-95FE-636A4391B913}">
      <dsp:nvSpPr>
        <dsp:cNvPr id="0" name=""/>
        <dsp:cNvSpPr/>
      </dsp:nvSpPr>
      <dsp:spPr>
        <a:xfrm>
          <a:off x="8045882" y="1249650"/>
          <a:ext cx="1669286" cy="7343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Step 4</a:t>
          </a:r>
        </a:p>
      </dsp:txBody>
      <dsp:txXfrm>
        <a:off x="8045882" y="1249650"/>
        <a:ext cx="1669286" cy="489600"/>
      </dsp:txXfrm>
    </dsp:sp>
    <dsp:sp modelId="{893E387F-15C0-4F86-BCD4-13F52E420B46}">
      <dsp:nvSpPr>
        <dsp:cNvPr id="0" name=""/>
        <dsp:cNvSpPr/>
      </dsp:nvSpPr>
      <dsp:spPr>
        <a:xfrm>
          <a:off x="8387784" y="1739249"/>
          <a:ext cx="1669286" cy="1468800"/>
        </a:xfrm>
        <a:prstGeom prst="roundRect">
          <a:avLst>
            <a:gd name="adj" fmla="val 10000"/>
          </a:avLst>
        </a:prstGeom>
        <a:solidFill>
          <a:srgbClr val="FFC000">
            <a:alpha val="90000"/>
          </a:srgb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Basic MUT data analysis?</a:t>
          </a:r>
        </a:p>
      </dsp:txBody>
      <dsp:txXfrm>
        <a:off x="8430804" y="1782269"/>
        <a:ext cx="1583246" cy="13827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10/10/2024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10/10/2024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416773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10B79-B035-E0C0-EFFE-DAD95932C9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2B916F-D5A2-6632-6001-3D3A648786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C5F99-9F21-B8DD-7BCB-110BD0B1EA23}"/>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a:extLst>
              <a:ext uri="{FF2B5EF4-FFF2-40B4-BE49-F238E27FC236}">
                <a16:creationId xmlns:a16="http://schemas.microsoft.com/office/drawing/2014/main" id="{EA67E924-C035-3B6E-45DF-2E77023F756A}"/>
              </a:ext>
            </a:extLst>
          </p:cNvPr>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4251577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1F8EE-FDE3-3D2A-7769-F1C5D40FBB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7EC755-1323-EE90-719C-55A9AF89AF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10112D-D101-00A3-156A-1D64A590E2D5}"/>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a:extLst>
              <a:ext uri="{FF2B5EF4-FFF2-40B4-BE49-F238E27FC236}">
                <a16:creationId xmlns:a16="http://schemas.microsoft.com/office/drawing/2014/main" id="{32277DC2-8406-EDED-FF03-599C2BA60244}"/>
              </a:ext>
            </a:extLst>
          </p:cNvPr>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100847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1EBCD-51C0-CED9-7E9C-66B7570A8D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DD33DE-E38A-1C48-3FC7-16A3AFD428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9F0F5B-AC37-F90B-1F55-9BD37D26D832}"/>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a:extLst>
              <a:ext uri="{FF2B5EF4-FFF2-40B4-BE49-F238E27FC236}">
                <a16:creationId xmlns:a16="http://schemas.microsoft.com/office/drawing/2014/main" id="{71EC7124-3B5C-0B83-11DB-0DAD08FF835F}"/>
              </a:ext>
            </a:extLst>
          </p:cNvPr>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739707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DB30-BAB2-1980-C97A-3AE76F034B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AF5088-978C-1FDB-D6B9-2FC7AE5E2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2BDFBC-3089-F775-BCAF-AAC5BFFE6EC5}"/>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a:extLst>
              <a:ext uri="{FF2B5EF4-FFF2-40B4-BE49-F238E27FC236}">
                <a16:creationId xmlns:a16="http://schemas.microsoft.com/office/drawing/2014/main" id="{209057FE-BC36-9A84-123C-6E0D7F0F513F}"/>
              </a:ext>
            </a:extLst>
          </p:cNvPr>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3956729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48370-7B3A-AFF3-D713-6FCDBCF08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3B530D-B6D1-C6CA-D3E2-216882BB4B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8300C0-982B-AD25-D443-00593125865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a:extLst>
              <a:ext uri="{FF2B5EF4-FFF2-40B4-BE49-F238E27FC236}">
                <a16:creationId xmlns:a16="http://schemas.microsoft.com/office/drawing/2014/main" id="{C886BC59-626B-2138-1DE7-0B6231964E1B}"/>
              </a:ext>
            </a:extLst>
          </p:cNvPr>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3219914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10/10/2024</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10/10/2024</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10/10/2024</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10/10/2024</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10/10/2024</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10/10/2024</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10/10/2024</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10/10/2024</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fortunebusinessinsights.com/gpu-as-a-service-market-107797"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www.credenceresearch.com/report/cloud-gpu-mark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uments.trendmicro.com/images/TEx/articles/Research-Paper-Cloud-based-GPU-Attack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45/360577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7000"/>
            <a:ext cx="10058400" cy="1097280"/>
          </a:xfrm>
        </p:spPr>
        <p:txBody>
          <a:bodyPr anchor="ctr">
            <a:normAutofit/>
          </a:bodyPr>
          <a:lstStyle/>
          <a:p>
            <a:r>
              <a:rPr lang="en-US" sz="3600" dirty="0"/>
              <a:t>Analysis of GPU Malware Evidence in Virtualized GPU Cloud Computing Services</a:t>
            </a:r>
            <a:endParaRPr lang="en-US" dirty="0"/>
          </a:p>
        </p:txBody>
      </p:sp>
      <p:pic>
        <p:nvPicPr>
          <p:cNvPr id="5" name="Picture 4" descr="A computer server with a cloud and warning signs&#10;&#10;Description automatically generated">
            <a:extLst>
              <a:ext uri="{FF2B5EF4-FFF2-40B4-BE49-F238E27FC236}">
                <a16:creationId xmlns:a16="http://schemas.microsoft.com/office/drawing/2014/main" id="{92B03854-257E-2B2C-E527-6EC32F802125}"/>
              </a:ext>
            </a:extLst>
          </p:cNvPr>
          <p:cNvPicPr>
            <a:picLocks noChangeAspect="1"/>
          </p:cNvPicPr>
          <p:nvPr/>
        </p:nvPicPr>
        <p:blipFill>
          <a:blip r:embed="rId2" cstate="print">
            <a:extLst>
              <a:ext uri="{28A0092B-C50C-407E-A947-70E740481C1C}">
                <a14:useLocalDpi xmlns:a14="http://schemas.microsoft.com/office/drawing/2010/main" val="0"/>
              </a:ext>
            </a:extLst>
          </a:blip>
          <a:srcRect r="-2" b="6193"/>
          <a:stretch/>
        </p:blipFill>
        <p:spPr>
          <a:xfrm>
            <a:off x="1066800" y="1714501"/>
            <a:ext cx="4752109" cy="4457700"/>
          </a:xfrm>
          <a:prstGeom prst="rect">
            <a:avLst/>
          </a:prstGeom>
          <a:noFill/>
        </p:spPr>
      </p:pic>
      <p:sp>
        <p:nvSpPr>
          <p:cNvPr id="3" name="Subtitle 2"/>
          <p:cNvSpPr>
            <a:spLocks noGrp="1"/>
          </p:cNvSpPr>
          <p:nvPr>
            <p:ph sz="half" idx="2"/>
          </p:nvPr>
        </p:nvSpPr>
        <p:spPr>
          <a:xfrm>
            <a:off x="6373091" y="1714501"/>
            <a:ext cx="4752109" cy="4457700"/>
          </a:xfrm>
        </p:spPr>
        <p:txBody>
          <a:bodyPr>
            <a:normAutofit/>
          </a:bodyPr>
          <a:lstStyle/>
          <a:p>
            <a:pPr marL="0" indent="0" algn="ctr">
              <a:buNone/>
            </a:pPr>
            <a:r>
              <a:rPr lang="en-US" sz="2800" b="1" dirty="0"/>
              <a:t>Thomas Williamson</a:t>
            </a:r>
          </a:p>
          <a:p>
            <a:pPr marL="0" indent="0" algn="ctr">
              <a:buNone/>
            </a:pPr>
            <a:r>
              <a:rPr lang="en-US" sz="1800" b="1" dirty="0"/>
              <a:t>Graduate Student in Computer Science</a:t>
            </a:r>
          </a:p>
          <a:p>
            <a:pPr marL="0" indent="0" algn="ctr">
              <a:buNone/>
            </a:pPr>
            <a:r>
              <a:rPr lang="en-US" sz="2400" b="1" dirty="0"/>
              <a:t>College of Charleston</a:t>
            </a:r>
            <a:endParaRPr lang="en-US" sz="3200" b="1" dirty="0"/>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ED030-2226-1485-1B73-B30BB87355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07FCE5-E449-35A6-B20A-CA0DDE46F2BC}"/>
              </a:ext>
            </a:extLst>
          </p:cNvPr>
          <p:cNvSpPr>
            <a:spLocks noGrp="1"/>
          </p:cNvSpPr>
          <p:nvPr>
            <p:ph type="title"/>
          </p:nvPr>
        </p:nvSpPr>
        <p:spPr/>
        <p:txBody>
          <a:bodyPr/>
          <a:lstStyle/>
          <a:p>
            <a:r>
              <a:rPr lang="en-US" dirty="0"/>
              <a:t>Progress Update: Data Gathering Step 2</a:t>
            </a:r>
          </a:p>
        </p:txBody>
      </p:sp>
      <p:sp>
        <p:nvSpPr>
          <p:cNvPr id="3" name="Content Placeholder 2">
            <a:extLst>
              <a:ext uri="{FF2B5EF4-FFF2-40B4-BE49-F238E27FC236}">
                <a16:creationId xmlns:a16="http://schemas.microsoft.com/office/drawing/2014/main" id="{D13F218D-3F64-8D7D-1B4B-218A948EC783}"/>
              </a:ext>
            </a:extLst>
          </p:cNvPr>
          <p:cNvSpPr>
            <a:spLocks noGrp="1"/>
          </p:cNvSpPr>
          <p:nvPr>
            <p:ph idx="1"/>
          </p:nvPr>
        </p:nvSpPr>
        <p:spPr/>
        <p:txBody>
          <a:bodyPr>
            <a:normAutofit fontScale="47500" lnSpcReduction="20000"/>
          </a:bodyPr>
          <a:lstStyle/>
          <a:p>
            <a:pPr marL="0" indent="0">
              <a:buNone/>
            </a:pPr>
            <a:r>
              <a:rPr lang="en-US" sz="3300" dirty="0"/>
              <a:t>Capture GPU Memory / ROM / Registers. </a:t>
            </a:r>
            <a:r>
              <a:rPr lang="en-US" sz="3300" b="1" dirty="0">
                <a:solidFill>
                  <a:schemeClr val="accent4">
                    <a:lumMod val="75000"/>
                  </a:schemeClr>
                </a:solidFill>
              </a:rPr>
              <a:t>Started</a:t>
            </a:r>
            <a:r>
              <a:rPr lang="en-US" sz="2800" dirty="0"/>
              <a:t> – unknown progress amount.</a:t>
            </a:r>
          </a:p>
          <a:p>
            <a:r>
              <a:rPr lang="en-US" dirty="0"/>
              <a:t>Memory – </a:t>
            </a:r>
            <a:r>
              <a:rPr lang="en-US" dirty="0">
                <a:solidFill>
                  <a:schemeClr val="accent4">
                    <a:lumMod val="60000"/>
                    <a:lumOff val="40000"/>
                  </a:schemeClr>
                </a:solidFill>
              </a:rPr>
              <a:t>Started</a:t>
            </a:r>
            <a:r>
              <a:rPr lang="en-US" dirty="0"/>
              <a:t> – Needs work / research.</a:t>
            </a:r>
          </a:p>
          <a:p>
            <a:pPr marL="320040" lvl="1" indent="0">
              <a:buNone/>
            </a:pPr>
            <a:r>
              <a:rPr lang="en-US" dirty="0"/>
              <a:t>Method: Copy GPU state, Write GPU data/code, Validate written data/code.</a:t>
            </a:r>
            <a:endParaRPr lang="en-US" sz="2000" dirty="0"/>
          </a:p>
          <a:p>
            <a:pPr marL="320040" lvl="1" indent="0">
              <a:buNone/>
            </a:pPr>
            <a:r>
              <a:rPr lang="en-US" sz="2000" dirty="0"/>
              <a:t>This portion has had two different attempts made but is unsuccessful so far on getting Memory data.</a:t>
            </a:r>
            <a:endParaRPr lang="en-US" dirty="0"/>
          </a:p>
          <a:p>
            <a:pPr lvl="1"/>
            <a:r>
              <a:rPr lang="en-US" dirty="0"/>
              <a:t>Direct Copy Host driven.</a:t>
            </a:r>
          </a:p>
          <a:p>
            <a:pPr lvl="1"/>
            <a:r>
              <a:rPr lang="en-US" dirty="0"/>
              <a:t>Direct Copy GPU code driven. </a:t>
            </a:r>
          </a:p>
          <a:p>
            <a:pPr marL="320040" lvl="1" indent="0">
              <a:buNone/>
            </a:pPr>
            <a:r>
              <a:rPr lang="en-US" dirty="0"/>
              <a:t>Possible Approaches</a:t>
            </a:r>
          </a:p>
          <a:p>
            <a:pPr lvl="1"/>
            <a:r>
              <a:rPr lang="en-US" dirty="0"/>
              <a:t>GPU Code  Approach – Minimal allocation – Search for address space bounds, OOB access, Stream to host Memory</a:t>
            </a:r>
          </a:p>
          <a:p>
            <a:pPr lvl="1"/>
            <a:r>
              <a:rPr lang="en-US" dirty="0"/>
              <a:t>GPU Code Approach – GPU Direct access via Vulcan API.</a:t>
            </a:r>
          </a:p>
          <a:p>
            <a:pPr lvl="1"/>
            <a:r>
              <a:rPr lang="en-US" dirty="0"/>
              <a:t>GPU Code Approach – GPU File streaming.</a:t>
            </a:r>
          </a:p>
          <a:p>
            <a:pPr lvl="1"/>
            <a:r>
              <a:rPr lang="en-US" dirty="0" err="1"/>
              <a:t>Cuda-Gdb</a:t>
            </a:r>
            <a:r>
              <a:rPr lang="en-US" dirty="0"/>
              <a:t> Approach – See if minimal allocation with OOB access can work from a debugged exe.</a:t>
            </a:r>
          </a:p>
          <a:p>
            <a:r>
              <a:rPr lang="en-US" dirty="0"/>
              <a:t>ROM -</a:t>
            </a:r>
            <a:r>
              <a:rPr lang="en-US" dirty="0">
                <a:solidFill>
                  <a:schemeClr val="accent5">
                    <a:lumMod val="60000"/>
                    <a:lumOff val="40000"/>
                  </a:schemeClr>
                </a:solidFill>
              </a:rPr>
              <a:t> </a:t>
            </a:r>
            <a:r>
              <a:rPr lang="en-US" b="1" i="1" dirty="0">
                <a:solidFill>
                  <a:schemeClr val="accent5">
                    <a:lumMod val="60000"/>
                    <a:lumOff val="40000"/>
                  </a:schemeClr>
                </a:solidFill>
              </a:rPr>
              <a:t>Not Tested</a:t>
            </a:r>
          </a:p>
          <a:p>
            <a:r>
              <a:rPr lang="en-US" dirty="0"/>
              <a:t>Registers – </a:t>
            </a:r>
            <a:r>
              <a:rPr lang="en-US" b="1" i="1" dirty="0">
                <a:solidFill>
                  <a:srgbClr val="00B050"/>
                </a:solidFill>
              </a:rPr>
              <a:t>Started</a:t>
            </a:r>
            <a:r>
              <a:rPr lang="en-US" dirty="0"/>
              <a:t> - Preliminary access tested via </a:t>
            </a:r>
            <a:r>
              <a:rPr lang="en-US" dirty="0" err="1"/>
              <a:t>cuda-gdb</a:t>
            </a:r>
            <a:r>
              <a:rPr lang="en-US" dirty="0"/>
              <a:t>. Successfully got some if not all register data. Need to determine how to validate totality of data gathered.</a:t>
            </a:r>
          </a:p>
        </p:txBody>
      </p:sp>
    </p:spTree>
    <p:extLst>
      <p:ext uri="{BB962C8B-B14F-4D97-AF65-F5344CB8AC3E}">
        <p14:creationId xmlns:p14="http://schemas.microsoft.com/office/powerpoint/2010/main" val="2792210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AE2FF-5722-84E9-19BF-214446B87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B74AD-A782-B395-FC3F-E0256F00449C}"/>
              </a:ext>
            </a:extLst>
          </p:cNvPr>
          <p:cNvSpPr>
            <a:spLocks noGrp="1"/>
          </p:cNvSpPr>
          <p:nvPr>
            <p:ph type="title"/>
          </p:nvPr>
        </p:nvSpPr>
        <p:spPr/>
        <p:txBody>
          <a:bodyPr/>
          <a:lstStyle/>
          <a:p>
            <a:r>
              <a:rPr lang="en-US" dirty="0"/>
              <a:t>Progress Update: Data Gathering Step 3</a:t>
            </a:r>
          </a:p>
        </p:txBody>
      </p:sp>
      <p:sp>
        <p:nvSpPr>
          <p:cNvPr id="3" name="Content Placeholder 2">
            <a:extLst>
              <a:ext uri="{FF2B5EF4-FFF2-40B4-BE49-F238E27FC236}">
                <a16:creationId xmlns:a16="http://schemas.microsoft.com/office/drawing/2014/main" id="{0FC8AF23-FB9D-0B21-8AD8-55DDDD574919}"/>
              </a:ext>
            </a:extLst>
          </p:cNvPr>
          <p:cNvSpPr>
            <a:spLocks noGrp="1"/>
          </p:cNvSpPr>
          <p:nvPr>
            <p:ph idx="1"/>
          </p:nvPr>
        </p:nvSpPr>
        <p:spPr/>
        <p:txBody>
          <a:bodyPr>
            <a:normAutofit lnSpcReduction="10000"/>
          </a:bodyPr>
          <a:lstStyle/>
          <a:p>
            <a:pPr marL="0" indent="0">
              <a:buNone/>
            </a:pPr>
            <a:r>
              <a:rPr lang="en-US" sz="3300" dirty="0"/>
              <a:t>Upload to a central data repository. </a:t>
            </a:r>
            <a:r>
              <a:rPr lang="en-US" sz="3300" b="1" dirty="0">
                <a:solidFill>
                  <a:schemeClr val="accent2"/>
                </a:solidFill>
              </a:rPr>
              <a:t>Complete</a:t>
            </a:r>
            <a:r>
              <a:rPr lang="en-US" sz="2800" dirty="0"/>
              <a:t> – some polish may be needed.</a:t>
            </a:r>
          </a:p>
          <a:p>
            <a:r>
              <a:rPr lang="en-US" dirty="0"/>
              <a:t>Uses Google Apps Script to provide a web app </a:t>
            </a:r>
          </a:p>
          <a:p>
            <a:r>
              <a:rPr lang="en-US" dirty="0"/>
              <a:t>MUT Starts with notifying the web app it has started.</a:t>
            </a:r>
          </a:p>
          <a:p>
            <a:r>
              <a:rPr lang="en-US" dirty="0"/>
              <a:t>MUT Sends zipped b64 encoded data files to web app.</a:t>
            </a:r>
          </a:p>
          <a:p>
            <a:r>
              <a:rPr lang="en-US" dirty="0"/>
              <a:t>Stores MUT data in organized folders of a root folder in my Google Drive.</a:t>
            </a:r>
          </a:p>
          <a:p>
            <a:pPr marL="0" indent="0">
              <a:buNone/>
            </a:pPr>
            <a:r>
              <a:rPr lang="en-US" dirty="0"/>
              <a:t>The reason the web app approach was taken was that many of these environments are not considered safe for confidential information (API Keys) and are not uniform </a:t>
            </a:r>
            <a:r>
              <a:rPr lang="en-US"/>
              <a:t>in support.</a:t>
            </a:r>
            <a:endParaRPr lang="en-US" dirty="0"/>
          </a:p>
        </p:txBody>
      </p:sp>
    </p:spTree>
    <p:extLst>
      <p:ext uri="{BB962C8B-B14F-4D97-AF65-F5344CB8AC3E}">
        <p14:creationId xmlns:p14="http://schemas.microsoft.com/office/powerpoint/2010/main" val="1759069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2AD3D-9E58-A11F-3D45-B173BAB6E4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A7AE3-6A63-09C8-81F2-AF0077491561}"/>
              </a:ext>
            </a:extLst>
          </p:cNvPr>
          <p:cNvSpPr>
            <a:spLocks noGrp="1"/>
          </p:cNvSpPr>
          <p:nvPr>
            <p:ph type="title"/>
          </p:nvPr>
        </p:nvSpPr>
        <p:spPr/>
        <p:txBody>
          <a:bodyPr/>
          <a:lstStyle/>
          <a:p>
            <a:r>
              <a:rPr lang="en-US" dirty="0"/>
              <a:t>Progress: DNN AD</a:t>
            </a:r>
          </a:p>
        </p:txBody>
      </p:sp>
      <p:sp>
        <p:nvSpPr>
          <p:cNvPr id="3" name="Content Placeholder 2">
            <a:extLst>
              <a:ext uri="{FF2B5EF4-FFF2-40B4-BE49-F238E27FC236}">
                <a16:creationId xmlns:a16="http://schemas.microsoft.com/office/drawing/2014/main" id="{CEEA3435-C4DA-5AA7-F5BA-59DCB8BF6103}"/>
              </a:ext>
            </a:extLst>
          </p:cNvPr>
          <p:cNvSpPr>
            <a:spLocks noGrp="1"/>
          </p:cNvSpPr>
          <p:nvPr>
            <p:ph idx="1"/>
          </p:nvPr>
        </p:nvSpPr>
        <p:spPr/>
        <p:txBody>
          <a:bodyPr>
            <a:normAutofit lnSpcReduction="10000"/>
          </a:bodyPr>
          <a:lstStyle/>
          <a:p>
            <a:pPr marL="0" indent="0">
              <a:buNone/>
            </a:pPr>
            <a:r>
              <a:rPr lang="en-US" dirty="0"/>
              <a:t>Formulate and develop an approach to DNN Anomaly detection based on literature. </a:t>
            </a:r>
            <a:r>
              <a:rPr lang="en-US" b="1" dirty="0">
                <a:solidFill>
                  <a:schemeClr val="accent4">
                    <a:lumMod val="75000"/>
                  </a:schemeClr>
                </a:solidFill>
              </a:rPr>
              <a:t>NOT STARTED</a:t>
            </a:r>
            <a:endParaRPr lang="en-US" dirty="0">
              <a:solidFill>
                <a:schemeClr val="accent4">
                  <a:lumMod val="75000"/>
                </a:schemeClr>
              </a:solidFill>
            </a:endParaRPr>
          </a:p>
          <a:p>
            <a:pPr marL="594360" indent="-274320" algn="l" rtl="0" eaLnBrk="1" latinLnBrk="0" hangingPunct="1">
              <a:spcBef>
                <a:spcPts val="1600"/>
              </a:spcBef>
              <a:spcAft>
                <a:spcPts val="0"/>
              </a:spcAft>
              <a:buClr>
                <a:schemeClr val="tx1"/>
              </a:buClr>
              <a:buSzPts val="1600"/>
              <a:buFont typeface="Arial" panose="020B0604020202020204" pitchFamily="34" charset="0"/>
              <a:buChar char="•"/>
            </a:pPr>
            <a:r>
              <a:rPr lang="en-US" sz="1800" kern="1200" dirty="0">
                <a:solidFill>
                  <a:srgbClr val="FFFFFF"/>
                </a:solidFill>
                <a:effectLst/>
                <a:latin typeface="Arial" panose="020B0604020202020204" pitchFamily="34" charset="0"/>
                <a:ea typeface="+mn-ea"/>
                <a:cs typeface="+mn-cs"/>
              </a:rPr>
              <a:t>Create an approach appropriate to the available sample data/research data.</a:t>
            </a:r>
            <a:endParaRPr lang="en-US" sz="1800" dirty="0">
              <a:effectLst/>
            </a:endParaRPr>
          </a:p>
          <a:p>
            <a:pPr marL="594360" indent="-274320" algn="l" rtl="0" eaLnBrk="1" latinLnBrk="0" hangingPunct="1">
              <a:spcBef>
                <a:spcPts val="1600"/>
              </a:spcBef>
              <a:spcAft>
                <a:spcPts val="0"/>
              </a:spcAft>
            </a:pPr>
            <a:r>
              <a:rPr lang="en-US" sz="1800" kern="1200" dirty="0">
                <a:solidFill>
                  <a:srgbClr val="FFFFFF"/>
                </a:solidFill>
                <a:effectLst/>
                <a:latin typeface="Arial" panose="020B0604020202020204" pitchFamily="34" charset="0"/>
                <a:ea typeface="+mn-ea"/>
                <a:cs typeface="+mn-cs"/>
              </a:rPr>
              <a:t>Generate sample data.</a:t>
            </a:r>
            <a:endParaRPr lang="en-US" dirty="0">
              <a:effectLst/>
            </a:endParaRPr>
          </a:p>
          <a:p>
            <a:pPr marL="594360" indent="-274320" algn="l" rtl="0" eaLnBrk="1" latinLnBrk="0" hangingPunct="1">
              <a:spcBef>
                <a:spcPts val="1600"/>
              </a:spcBef>
              <a:spcAft>
                <a:spcPts val="0"/>
              </a:spcAft>
            </a:pPr>
            <a:r>
              <a:rPr lang="en-US" sz="1800" kern="1200" dirty="0">
                <a:solidFill>
                  <a:srgbClr val="FFFFFF"/>
                </a:solidFill>
                <a:effectLst/>
                <a:latin typeface="Arial" panose="020B0604020202020204" pitchFamily="34" charset="0"/>
                <a:ea typeface="+mn-ea"/>
                <a:cs typeface="+mn-cs"/>
              </a:rPr>
              <a:t>Create DNN AD</a:t>
            </a:r>
            <a:endParaRPr lang="en-US" dirty="0">
              <a:effectLst/>
            </a:endParaRPr>
          </a:p>
          <a:p>
            <a:pPr marL="594360" indent="-274320" algn="l" rtl="0" eaLnBrk="1" latinLnBrk="0" hangingPunct="1">
              <a:spcBef>
                <a:spcPts val="1600"/>
              </a:spcBef>
              <a:spcAft>
                <a:spcPts val="0"/>
              </a:spcAft>
            </a:pPr>
            <a:r>
              <a:rPr lang="en-US" sz="1800" kern="1200" dirty="0">
                <a:solidFill>
                  <a:srgbClr val="FFFFFF"/>
                </a:solidFill>
                <a:effectLst/>
                <a:latin typeface="Arial" panose="020B0604020202020204" pitchFamily="34" charset="0"/>
                <a:ea typeface="+mn-ea"/>
                <a:cs typeface="+mn-cs"/>
              </a:rPr>
              <a:t>Test DNN AD on reserved sample set.</a:t>
            </a:r>
            <a:endParaRPr lang="en-US" dirty="0">
              <a:effectLst/>
            </a:endParaRPr>
          </a:p>
          <a:p>
            <a:pPr marL="868680" indent="-228600" algn="l" rtl="0" eaLnBrk="1" latinLnBrk="0" hangingPunct="1">
              <a:spcBef>
                <a:spcPts val="1200"/>
              </a:spcBef>
              <a:spcAft>
                <a:spcPts val="0"/>
              </a:spcAft>
            </a:pPr>
            <a:r>
              <a:rPr lang="en-US" sz="1800" kern="1200" dirty="0">
                <a:solidFill>
                  <a:srgbClr val="FFFFFF"/>
                </a:solidFill>
                <a:effectLst/>
                <a:latin typeface="Arial" panose="020B0604020202020204" pitchFamily="34" charset="0"/>
                <a:ea typeface="+mn-ea"/>
                <a:cs typeface="+mn-cs"/>
              </a:rPr>
              <a:t>May be able to use my code that harvests data as a sample anomaly.</a:t>
            </a:r>
            <a:endParaRPr lang="en-US" dirty="0">
              <a:effectLst/>
            </a:endParaRPr>
          </a:p>
          <a:p>
            <a:pPr marL="868680" indent="-228600" algn="l" rtl="0" eaLnBrk="1" latinLnBrk="0" hangingPunct="1">
              <a:spcBef>
                <a:spcPts val="1200"/>
              </a:spcBef>
              <a:spcAft>
                <a:spcPts val="0"/>
              </a:spcAft>
            </a:pPr>
            <a:r>
              <a:rPr lang="en-US" sz="1800" kern="1200" dirty="0">
                <a:solidFill>
                  <a:srgbClr val="FFFFFF"/>
                </a:solidFill>
                <a:effectLst/>
                <a:latin typeface="Arial" panose="020B0604020202020204" pitchFamily="34" charset="0"/>
                <a:ea typeface="+mn-ea"/>
                <a:cs typeface="+mn-cs"/>
              </a:rPr>
              <a:t>Reserve some available sample data outside of DNN AD input for testing.</a:t>
            </a:r>
            <a:endParaRPr lang="en-US" dirty="0">
              <a:effectLst/>
            </a:endParaRPr>
          </a:p>
          <a:p>
            <a:pPr marL="594360" indent="-274320" algn="l" rtl="0" eaLnBrk="1" latinLnBrk="0" hangingPunct="1">
              <a:spcBef>
                <a:spcPts val="1600"/>
              </a:spcBef>
              <a:spcAft>
                <a:spcPts val="0"/>
              </a:spcAft>
            </a:pPr>
            <a:r>
              <a:rPr lang="en-US" sz="1800" kern="1200" dirty="0">
                <a:solidFill>
                  <a:srgbClr val="FFFFFF"/>
                </a:solidFill>
                <a:effectLst/>
                <a:latin typeface="Arial" panose="020B0604020202020204" pitchFamily="34" charset="0"/>
                <a:ea typeface="+mn-ea"/>
                <a:cs typeface="+mn-cs"/>
              </a:rPr>
              <a:t>Test DNN AD on research data.</a:t>
            </a:r>
            <a:endParaRPr lang="en-US" dirty="0">
              <a:effectLst/>
            </a:endParaRPr>
          </a:p>
          <a:p>
            <a:pPr marL="594360" indent="-274320" algn="l" rtl="0" eaLnBrk="1" latinLnBrk="0" hangingPunct="1">
              <a:spcBef>
                <a:spcPts val="1600"/>
              </a:spcBef>
              <a:spcAft>
                <a:spcPts val="0"/>
              </a:spcAft>
            </a:pPr>
            <a:r>
              <a:rPr lang="en-US" sz="1800" kern="1200" dirty="0">
                <a:solidFill>
                  <a:srgbClr val="FFFFFF"/>
                </a:solidFill>
                <a:effectLst/>
                <a:latin typeface="Arial" panose="020B0604020202020204" pitchFamily="34" charset="0"/>
                <a:ea typeface="+mn-ea"/>
                <a:cs typeface="+mn-cs"/>
              </a:rPr>
              <a:t>Review and re-formulate based on analysis: can drive research data gathering or DNN AD creation.</a:t>
            </a:r>
            <a:endParaRPr lang="en-US" dirty="0">
              <a:effectLst/>
            </a:endParaRPr>
          </a:p>
          <a:p>
            <a:pPr marL="0" indent="0">
              <a:buNone/>
            </a:pPr>
            <a:endParaRPr lang="en-US" dirty="0"/>
          </a:p>
        </p:txBody>
      </p:sp>
    </p:spTree>
    <p:extLst>
      <p:ext uri="{BB962C8B-B14F-4D97-AF65-F5344CB8AC3E}">
        <p14:creationId xmlns:p14="http://schemas.microsoft.com/office/powerpoint/2010/main" val="2271810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DD3E1-2E91-FD28-AC2B-A67BCA43B1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781DB8-8D0B-EBA7-84EA-66B2DED24DB9}"/>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B695CCD7-ED54-1B51-3D4D-6B9F7381424B}"/>
              </a:ext>
            </a:extLst>
          </p:cNvPr>
          <p:cNvSpPr>
            <a:spLocks noGrp="1"/>
          </p:cNvSpPr>
          <p:nvPr>
            <p:ph idx="1"/>
          </p:nvPr>
        </p:nvSpPr>
        <p:spPr/>
        <p:txBody>
          <a:bodyPr>
            <a:normAutofit/>
          </a:bodyPr>
          <a:lstStyle/>
          <a:p>
            <a:pPr marL="0" indent="0">
              <a:buNone/>
            </a:pPr>
            <a:r>
              <a:rPr lang="en-US" sz="3600" dirty="0"/>
              <a:t>Analyze the Results </a:t>
            </a:r>
            <a:r>
              <a:rPr lang="en-US" sz="3600" b="1" dirty="0">
                <a:solidFill>
                  <a:schemeClr val="accent4">
                    <a:lumMod val="75000"/>
                  </a:schemeClr>
                </a:solidFill>
              </a:rPr>
              <a:t>Cannot Start</a:t>
            </a:r>
            <a:endParaRPr lang="en-US" sz="3600" dirty="0"/>
          </a:p>
          <a:p>
            <a:pPr marL="0" indent="0">
              <a:buNone/>
            </a:pPr>
            <a:endParaRPr lang="en-US" dirty="0"/>
          </a:p>
        </p:txBody>
      </p:sp>
    </p:spTree>
    <p:extLst>
      <p:ext uri="{BB962C8B-B14F-4D97-AF65-F5344CB8AC3E}">
        <p14:creationId xmlns:p14="http://schemas.microsoft.com/office/powerpoint/2010/main" val="743757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2553-88E7-B564-8C48-57435307EA7B}"/>
              </a:ext>
            </a:extLst>
          </p:cNvPr>
          <p:cNvSpPr>
            <a:spLocks noGrp="1"/>
          </p:cNvSpPr>
          <p:nvPr>
            <p:ph type="title"/>
          </p:nvPr>
        </p:nvSpPr>
        <p:spPr/>
        <p:txBody>
          <a:bodyPr/>
          <a:lstStyle/>
          <a:p>
            <a:r>
              <a:rPr lang="en-US" dirty="0"/>
              <a:t>Importance of GPU Cloud Computing	</a:t>
            </a:r>
          </a:p>
        </p:txBody>
      </p:sp>
      <p:sp>
        <p:nvSpPr>
          <p:cNvPr id="3" name="Content Placeholder 2">
            <a:extLst>
              <a:ext uri="{FF2B5EF4-FFF2-40B4-BE49-F238E27FC236}">
                <a16:creationId xmlns:a16="http://schemas.microsoft.com/office/drawing/2014/main" id="{7D06BB78-496F-DCC6-9E9D-094B7C70D977}"/>
              </a:ext>
            </a:extLst>
          </p:cNvPr>
          <p:cNvSpPr>
            <a:spLocks noGrp="1"/>
          </p:cNvSpPr>
          <p:nvPr>
            <p:ph sz="half" idx="1"/>
          </p:nvPr>
        </p:nvSpPr>
        <p:spPr>
          <a:xfrm>
            <a:off x="1066800" y="2802885"/>
            <a:ext cx="4752109" cy="3369315"/>
          </a:xfrm>
        </p:spPr>
        <p:txBody>
          <a:bodyPr>
            <a:normAutofit fontScale="77500" lnSpcReduction="20000"/>
          </a:bodyPr>
          <a:lstStyle/>
          <a:p>
            <a:pPr marL="0" indent="0">
              <a:buNone/>
            </a:pPr>
            <a:r>
              <a:rPr lang="en-US" b="1" dirty="0"/>
              <a:t>Artificial Intelligence (AI) and Machine Learning (ML)</a:t>
            </a:r>
          </a:p>
          <a:p>
            <a:pPr>
              <a:buFont typeface="Arial" panose="020B0604020202020204" pitchFamily="34" charset="0"/>
              <a:buChar char="•"/>
            </a:pPr>
            <a:r>
              <a:rPr lang="en-US" b="1" dirty="0"/>
              <a:t>Deep Learning:</a:t>
            </a:r>
            <a:r>
              <a:rPr lang="en-US" dirty="0"/>
              <a:t> GPUs excel at matrix operations and parallel processing. These are critical parts of training deep neural networks. Access to GPUs have fostered a renaissance in areas like image recognition, natural language processing, and recommendation systems.</a:t>
            </a:r>
          </a:p>
          <a:p>
            <a:pPr>
              <a:buFont typeface="Arial" panose="020B0604020202020204" pitchFamily="34" charset="0"/>
              <a:buChar char="•"/>
            </a:pPr>
            <a:r>
              <a:rPr lang="en-US" b="1" dirty="0"/>
              <a:t>Training Large Models:</a:t>
            </a:r>
            <a:r>
              <a:rPr lang="en-US" dirty="0"/>
              <a:t> It allows researchers to train AI models that were previously impractical due to hardware limitations. It has led to advancements in generative AI, computer vision, and speech recognition to name a few.</a:t>
            </a:r>
          </a:p>
        </p:txBody>
      </p:sp>
      <p:sp>
        <p:nvSpPr>
          <p:cNvPr id="4" name="Content Placeholder 3">
            <a:extLst>
              <a:ext uri="{FF2B5EF4-FFF2-40B4-BE49-F238E27FC236}">
                <a16:creationId xmlns:a16="http://schemas.microsoft.com/office/drawing/2014/main" id="{70A478E5-8862-DF15-F820-F15A9A276E20}"/>
              </a:ext>
            </a:extLst>
          </p:cNvPr>
          <p:cNvSpPr>
            <a:spLocks noGrp="1"/>
          </p:cNvSpPr>
          <p:nvPr>
            <p:ph sz="half" idx="2"/>
          </p:nvPr>
        </p:nvSpPr>
        <p:spPr>
          <a:xfrm>
            <a:off x="6373091" y="2802885"/>
            <a:ext cx="4752109" cy="3369316"/>
          </a:xfrm>
        </p:spPr>
        <p:txBody>
          <a:bodyPr>
            <a:normAutofit fontScale="70000" lnSpcReduction="20000"/>
          </a:bodyPr>
          <a:lstStyle/>
          <a:p>
            <a:pPr marL="0" indent="0">
              <a:buNone/>
            </a:pPr>
            <a:r>
              <a:rPr lang="en-US" sz="2600" b="1" dirty="0"/>
              <a:t>Scientific Research</a:t>
            </a:r>
          </a:p>
          <a:p>
            <a:pPr>
              <a:buFont typeface="Arial" panose="020B0604020202020204" pitchFamily="34" charset="0"/>
              <a:buChar char="•"/>
            </a:pPr>
            <a:r>
              <a:rPr lang="en-US" b="1" dirty="0"/>
              <a:t>Computational Biology:</a:t>
            </a:r>
            <a:r>
              <a:rPr lang="en-US" dirty="0"/>
              <a:t> GPUs can significantly accelerate simulations and analyses in genomics, proteomics, and drug discovery.</a:t>
            </a:r>
          </a:p>
          <a:p>
            <a:pPr>
              <a:buFont typeface="Arial" panose="020B0604020202020204" pitchFamily="34" charset="0"/>
              <a:buChar char="•"/>
            </a:pPr>
            <a:r>
              <a:rPr lang="en-US" b="1" dirty="0"/>
              <a:t>Climate Modeling:</a:t>
            </a:r>
            <a:r>
              <a:rPr lang="en-US" dirty="0"/>
              <a:t> Complex climate models require immense computational power, which GPU cloud computing can provide.</a:t>
            </a:r>
          </a:p>
          <a:p>
            <a:pPr>
              <a:buFont typeface="Arial" panose="020B0604020202020204" pitchFamily="34" charset="0"/>
              <a:buChar char="•"/>
            </a:pPr>
            <a:r>
              <a:rPr lang="en-US" b="1" dirty="0"/>
              <a:t>High-Performance Computing (HPC):</a:t>
            </a:r>
            <a:r>
              <a:rPr lang="en-US" dirty="0"/>
              <a:t> GPU cloud computing offers a scalable and cost-effective solution for HPC applications, such as simulations, data analysis, and scientific visualization.</a:t>
            </a:r>
          </a:p>
          <a:p>
            <a:endParaRPr lang="en-US" dirty="0"/>
          </a:p>
        </p:txBody>
      </p:sp>
      <p:sp>
        <p:nvSpPr>
          <p:cNvPr id="6" name="TextBox 5">
            <a:extLst>
              <a:ext uri="{FF2B5EF4-FFF2-40B4-BE49-F238E27FC236}">
                <a16:creationId xmlns:a16="http://schemas.microsoft.com/office/drawing/2014/main" id="{A33CC670-9E99-AF35-668F-1F4848D72323}"/>
              </a:ext>
            </a:extLst>
          </p:cNvPr>
          <p:cNvSpPr txBox="1"/>
          <p:nvPr/>
        </p:nvSpPr>
        <p:spPr>
          <a:xfrm>
            <a:off x="980388" y="1602557"/>
            <a:ext cx="10435472" cy="923330"/>
          </a:xfrm>
          <a:prstGeom prst="rect">
            <a:avLst/>
          </a:prstGeom>
          <a:noFill/>
        </p:spPr>
        <p:txBody>
          <a:bodyPr wrap="square" rtlCol="0">
            <a:spAutoFit/>
          </a:bodyPr>
          <a:lstStyle/>
          <a:p>
            <a:r>
              <a:rPr lang="en-US" dirty="0"/>
              <a:t>GPU based cloud computing is critical due to its ability to efficiently handle computationally intensive tasks. Due to this ability GPU cloud computing has become indispensable across various fields.</a:t>
            </a:r>
          </a:p>
          <a:p>
            <a:endParaRPr lang="en-US" dirty="0"/>
          </a:p>
        </p:txBody>
      </p:sp>
    </p:spTree>
    <p:extLst>
      <p:ext uri="{BB962C8B-B14F-4D97-AF65-F5344CB8AC3E}">
        <p14:creationId xmlns:p14="http://schemas.microsoft.com/office/powerpoint/2010/main" val="291321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Autofit/>
          </a:bodyPr>
          <a:lstStyle/>
          <a:p>
            <a:r>
              <a:rPr lang="en-US" sz="2800" b="1" dirty="0">
                <a:solidFill>
                  <a:schemeClr val="tx1">
                    <a:lumMod val="95000"/>
                  </a:schemeClr>
                </a:solidFill>
              </a:rPr>
              <a:t>Importance of GPU Cloud Computing	</a:t>
            </a:r>
          </a:p>
        </p:txBody>
      </p:sp>
      <p:sp>
        <p:nvSpPr>
          <p:cNvPr id="4" name="TextBox 3">
            <a:extLst>
              <a:ext uri="{FF2B5EF4-FFF2-40B4-BE49-F238E27FC236}">
                <a16:creationId xmlns:a16="http://schemas.microsoft.com/office/drawing/2014/main" id="{60ED7ED3-ECFF-72CA-C776-2F0BEF07CF2D}"/>
              </a:ext>
            </a:extLst>
          </p:cNvPr>
          <p:cNvSpPr txBox="1"/>
          <p:nvPr/>
        </p:nvSpPr>
        <p:spPr>
          <a:xfrm>
            <a:off x="603250" y="164968"/>
            <a:ext cx="8122763" cy="1077218"/>
          </a:xfrm>
          <a:prstGeom prst="rect">
            <a:avLst/>
          </a:prstGeom>
          <a:noFill/>
        </p:spPr>
        <p:txBody>
          <a:bodyPr wrap="square" rtlCol="0">
            <a:spAutoFit/>
          </a:bodyPr>
          <a:lstStyle/>
          <a:p>
            <a:r>
              <a:rPr lang="en-US" sz="3200" dirty="0"/>
              <a:t>GPU as a Service Market Valuation is around </a:t>
            </a:r>
            <a:r>
              <a:rPr lang="en-US" sz="3200" b="1" dirty="0">
                <a:solidFill>
                  <a:schemeClr val="accent4"/>
                </a:solidFill>
              </a:rPr>
              <a:t>$3 Billion</a:t>
            </a:r>
            <a:r>
              <a:rPr lang="en-US" sz="3200" dirty="0"/>
              <a:t> as of 2023 </a:t>
            </a:r>
            <a:r>
              <a:rPr lang="en-US" sz="3200" baseline="30000" dirty="0">
                <a:solidFill>
                  <a:schemeClr val="accent1"/>
                </a:solidFill>
              </a:rPr>
              <a:t>1,2</a:t>
            </a:r>
            <a:endParaRPr lang="en-US" sz="3200" dirty="0">
              <a:solidFill>
                <a:schemeClr val="accent1"/>
              </a:solidFill>
            </a:endParaRPr>
          </a:p>
        </p:txBody>
      </p:sp>
      <p:sp>
        <p:nvSpPr>
          <p:cNvPr id="5" name="TextBox 4">
            <a:extLst>
              <a:ext uri="{FF2B5EF4-FFF2-40B4-BE49-F238E27FC236}">
                <a16:creationId xmlns:a16="http://schemas.microsoft.com/office/drawing/2014/main" id="{2E3CCA02-9C0F-ED1C-4BF7-6A8057A4E62A}"/>
              </a:ext>
            </a:extLst>
          </p:cNvPr>
          <p:cNvSpPr txBox="1"/>
          <p:nvPr/>
        </p:nvSpPr>
        <p:spPr>
          <a:xfrm>
            <a:off x="3453287" y="1418906"/>
            <a:ext cx="8122763" cy="2062103"/>
          </a:xfrm>
          <a:prstGeom prst="rect">
            <a:avLst/>
          </a:prstGeom>
          <a:noFill/>
        </p:spPr>
        <p:txBody>
          <a:bodyPr wrap="square" rtlCol="0">
            <a:spAutoFit/>
          </a:bodyPr>
          <a:lstStyle/>
          <a:p>
            <a:r>
              <a:rPr lang="en-US" sz="3200" dirty="0"/>
              <a:t>GPU as a Service Market Valuation is projected to grow to  </a:t>
            </a:r>
            <a:r>
              <a:rPr lang="en-US" sz="3200" b="1" u="sng" dirty="0">
                <a:solidFill>
                  <a:schemeClr val="accent4"/>
                </a:solidFill>
              </a:rPr>
              <a:t>$47 to 50 Billion</a:t>
            </a:r>
            <a:r>
              <a:rPr lang="en-US" sz="3200" dirty="0"/>
              <a:t> as of 2032</a:t>
            </a:r>
            <a:r>
              <a:rPr lang="en-US" sz="3200" baseline="30000" dirty="0">
                <a:solidFill>
                  <a:schemeClr val="accent1"/>
                </a:solidFill>
              </a:rPr>
              <a:t>1,2</a:t>
            </a:r>
            <a:endParaRPr lang="en-US" sz="3200" dirty="0">
              <a:solidFill>
                <a:schemeClr val="accent1"/>
              </a:solidFill>
            </a:endParaRPr>
          </a:p>
          <a:p>
            <a:endParaRPr lang="en-US" sz="3200" dirty="0"/>
          </a:p>
        </p:txBody>
      </p:sp>
      <p:sp>
        <p:nvSpPr>
          <p:cNvPr id="6" name="TextBox 5">
            <a:extLst>
              <a:ext uri="{FF2B5EF4-FFF2-40B4-BE49-F238E27FC236}">
                <a16:creationId xmlns:a16="http://schemas.microsoft.com/office/drawing/2014/main" id="{606EFD4F-5903-92FA-D113-F6E22FC9A4FB}"/>
              </a:ext>
            </a:extLst>
          </p:cNvPr>
          <p:cNvSpPr txBox="1"/>
          <p:nvPr/>
        </p:nvSpPr>
        <p:spPr>
          <a:xfrm>
            <a:off x="611106" y="2988566"/>
            <a:ext cx="8122763" cy="1077218"/>
          </a:xfrm>
          <a:prstGeom prst="rect">
            <a:avLst/>
          </a:prstGeom>
          <a:noFill/>
        </p:spPr>
        <p:txBody>
          <a:bodyPr wrap="square" rtlCol="0">
            <a:spAutoFit/>
          </a:bodyPr>
          <a:lstStyle/>
          <a:p>
            <a:r>
              <a:rPr lang="en-US" sz="3200" dirty="0">
                <a:solidFill>
                  <a:schemeClr val="accent4"/>
                </a:solidFill>
              </a:rPr>
              <a:t>Security concerns</a:t>
            </a:r>
            <a:r>
              <a:rPr lang="en-US" sz="3200" dirty="0"/>
              <a:t> are listed as a primary restraining factor in GPU as a Service </a:t>
            </a:r>
            <a:r>
              <a:rPr lang="en-US" sz="3200" baseline="30000" dirty="0">
                <a:solidFill>
                  <a:schemeClr val="accent1"/>
                </a:solidFill>
              </a:rPr>
              <a:t>1,2</a:t>
            </a:r>
            <a:endParaRPr lang="en-US" sz="3200" dirty="0">
              <a:solidFill>
                <a:schemeClr val="accent1"/>
              </a:solidFill>
            </a:endParaRPr>
          </a:p>
        </p:txBody>
      </p:sp>
      <p:sp>
        <p:nvSpPr>
          <p:cNvPr id="7" name="TextBox 6">
            <a:extLst>
              <a:ext uri="{FF2B5EF4-FFF2-40B4-BE49-F238E27FC236}">
                <a16:creationId xmlns:a16="http://schemas.microsoft.com/office/drawing/2014/main" id="{3BE95E8E-7F48-C90D-FA45-BCC866E2164B}"/>
              </a:ext>
            </a:extLst>
          </p:cNvPr>
          <p:cNvSpPr txBox="1"/>
          <p:nvPr/>
        </p:nvSpPr>
        <p:spPr>
          <a:xfrm>
            <a:off x="1913575" y="4508384"/>
            <a:ext cx="8122763" cy="913070"/>
          </a:xfrm>
          <a:prstGeom prst="rect">
            <a:avLst/>
          </a:prstGeom>
          <a:noFill/>
        </p:spPr>
        <p:txBody>
          <a:bodyPr wrap="square" rtlCol="0">
            <a:spAutoFit/>
          </a:bodyPr>
          <a:lstStyle/>
          <a:p>
            <a:pPr marL="342900" indent="-342900">
              <a:buAutoNum type="arabicParenR"/>
            </a:pPr>
            <a:r>
              <a:rPr lang="en-US" sz="1600" baseline="30000" dirty="0">
                <a:solidFill>
                  <a:schemeClr val="accent1"/>
                </a:solidFill>
              </a:rPr>
              <a:t>Fortune Business Insights: </a:t>
            </a:r>
            <a:r>
              <a:rPr lang="en-US" sz="1600" baseline="30000" dirty="0">
                <a:solidFill>
                  <a:schemeClr val="accent1"/>
                </a:solidFill>
                <a:hlinkClick r:id="rId3"/>
              </a:rPr>
              <a:t>GPU as a Service Market Size, Share &amp; Industry Analysis, By Deployment Model (Private GPU Cloud, Public GPU Cloud, and Hybrid GPU Cloud), By Enterprise Type (Small &amp; Medium-sized Enterprises and Large Enterprises), By Pricing Model (Pay-as-you-go and Subscription-based), By Application (Healthcare, BFSI, Manufacturing, IT &amp; Telecommunication, Automotive, and Others), and Regional Forecast, 2024-2032</a:t>
            </a:r>
            <a:endParaRPr lang="en-US" sz="1600" baseline="30000" dirty="0">
              <a:solidFill>
                <a:schemeClr val="accent1"/>
              </a:solidFill>
            </a:endParaRPr>
          </a:p>
          <a:p>
            <a:pPr marL="342900" indent="-342900">
              <a:buAutoNum type="arabicParenR"/>
            </a:pPr>
            <a:r>
              <a:rPr lang="en-US" sz="1600" baseline="30000" dirty="0">
                <a:solidFill>
                  <a:schemeClr val="accent1"/>
                </a:solidFill>
              </a:rPr>
              <a:t>Credence Research: </a:t>
            </a:r>
            <a:r>
              <a:rPr lang="en-US" sz="1600" baseline="30000" dirty="0">
                <a:solidFill>
                  <a:schemeClr val="accent1"/>
                </a:solidFill>
                <a:hlinkClick r:id="rId4"/>
              </a:rPr>
              <a:t>Cloud GPU Market Size, Growth &amp; Forecast to 2032</a:t>
            </a:r>
            <a:endParaRPr lang="en-US" sz="1600" baseline="30000" dirty="0">
              <a:solidFill>
                <a:schemeClr val="accent1"/>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schemeClr>
                </a:solidFill>
              </a:rPr>
              <a:t>Importance of this Research</a:t>
            </a:r>
          </a:p>
        </p:txBody>
      </p:sp>
      <p:sp>
        <p:nvSpPr>
          <p:cNvPr id="3" name="Content Placeholder 2"/>
          <p:cNvSpPr>
            <a:spLocks noGrp="1"/>
          </p:cNvSpPr>
          <p:nvPr>
            <p:ph idx="1"/>
          </p:nvPr>
        </p:nvSpPr>
        <p:spPr/>
        <p:txBody>
          <a:bodyPr/>
          <a:lstStyle/>
          <a:p>
            <a:r>
              <a:rPr lang="en-US" dirty="0"/>
              <a:t>The Billions in current market valuation does not represent the value of what is being computed, but only on the service of providing such computation. </a:t>
            </a:r>
          </a:p>
          <a:p>
            <a:r>
              <a:rPr lang="en-US" dirty="0"/>
              <a:t>Economics would dictate that if the service is worth Billions, then the products being generated from said service must be of greater value now or in the future to the users of said service. 	</a:t>
            </a:r>
          </a:p>
          <a:p>
            <a:pPr marL="320040" lvl="1" indent="0" algn="ctr">
              <a:buNone/>
            </a:pPr>
            <a:r>
              <a:rPr lang="en-US" sz="1400" dirty="0"/>
              <a:t>(I am not an economist, but this would seem to be a reasonable, if simplistic, logical conclusion)</a:t>
            </a:r>
          </a:p>
          <a:p>
            <a:r>
              <a:rPr lang="en-US" dirty="0"/>
              <a:t>This then means that those products make a lucrative target.</a:t>
            </a:r>
          </a:p>
          <a:p>
            <a:r>
              <a:rPr lang="en-US" dirty="0"/>
              <a:t>My literature searches have not uncovered any analytic surveys of current malware evidence in GPU Cloud Computing. </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FD599-70AF-EC38-3783-796D3663E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9D05E-6A6D-E589-B68C-82015CFC4A09}"/>
              </a:ext>
            </a:extLst>
          </p:cNvPr>
          <p:cNvSpPr>
            <a:spLocks noGrp="1"/>
          </p:cNvSpPr>
          <p:nvPr>
            <p:ph type="title"/>
          </p:nvPr>
        </p:nvSpPr>
        <p:spPr/>
        <p:txBody>
          <a:bodyPr/>
          <a:lstStyle/>
          <a:p>
            <a:r>
              <a:rPr lang="en-US" dirty="0"/>
              <a:t>Importance of this Research	</a:t>
            </a:r>
          </a:p>
        </p:txBody>
      </p:sp>
      <p:graphicFrame>
        <p:nvGraphicFramePr>
          <p:cNvPr id="13" name="Content Placeholder 12">
            <a:extLst>
              <a:ext uri="{FF2B5EF4-FFF2-40B4-BE49-F238E27FC236}">
                <a16:creationId xmlns:a16="http://schemas.microsoft.com/office/drawing/2014/main" id="{9CAF51F4-7858-F105-CB15-0D250EF19384}"/>
              </a:ext>
            </a:extLst>
          </p:cNvPr>
          <p:cNvGraphicFramePr>
            <a:graphicFrameLocks noGrp="1"/>
          </p:cNvGraphicFramePr>
          <p:nvPr>
            <p:ph idx="1"/>
            <p:extLst>
              <p:ext uri="{D42A27DB-BD31-4B8C-83A1-F6EECF244321}">
                <p14:modId xmlns:p14="http://schemas.microsoft.com/office/powerpoint/2010/main" val="1135260292"/>
              </p:ext>
            </p:extLst>
          </p:nvPr>
        </p:nvGraphicFramePr>
        <p:xfrm>
          <a:off x="1066800" y="994372"/>
          <a:ext cx="10058398" cy="5561060"/>
        </p:xfrm>
        <a:graphic>
          <a:graphicData uri="http://schemas.openxmlformats.org/drawingml/2006/table">
            <a:tbl>
              <a:tblPr firstRow="1" firstCol="1" bandRow="1">
                <a:tableStyleId>{5C22544A-7EE6-4342-B048-85BDC9FD1C3A}</a:tableStyleId>
              </a:tblPr>
              <a:tblGrid>
                <a:gridCol w="1436914">
                  <a:extLst>
                    <a:ext uri="{9D8B030D-6E8A-4147-A177-3AD203B41FA5}">
                      <a16:colId xmlns:a16="http://schemas.microsoft.com/office/drawing/2014/main" val="974838971"/>
                    </a:ext>
                  </a:extLst>
                </a:gridCol>
                <a:gridCol w="1436914">
                  <a:extLst>
                    <a:ext uri="{9D8B030D-6E8A-4147-A177-3AD203B41FA5}">
                      <a16:colId xmlns:a16="http://schemas.microsoft.com/office/drawing/2014/main" val="911422168"/>
                    </a:ext>
                  </a:extLst>
                </a:gridCol>
                <a:gridCol w="1436914">
                  <a:extLst>
                    <a:ext uri="{9D8B030D-6E8A-4147-A177-3AD203B41FA5}">
                      <a16:colId xmlns:a16="http://schemas.microsoft.com/office/drawing/2014/main" val="1772283087"/>
                    </a:ext>
                  </a:extLst>
                </a:gridCol>
                <a:gridCol w="1436914">
                  <a:extLst>
                    <a:ext uri="{9D8B030D-6E8A-4147-A177-3AD203B41FA5}">
                      <a16:colId xmlns:a16="http://schemas.microsoft.com/office/drawing/2014/main" val="3165368813"/>
                    </a:ext>
                  </a:extLst>
                </a:gridCol>
                <a:gridCol w="1436914">
                  <a:extLst>
                    <a:ext uri="{9D8B030D-6E8A-4147-A177-3AD203B41FA5}">
                      <a16:colId xmlns:a16="http://schemas.microsoft.com/office/drawing/2014/main" val="4262457110"/>
                    </a:ext>
                  </a:extLst>
                </a:gridCol>
                <a:gridCol w="1436914">
                  <a:extLst>
                    <a:ext uri="{9D8B030D-6E8A-4147-A177-3AD203B41FA5}">
                      <a16:colId xmlns:a16="http://schemas.microsoft.com/office/drawing/2014/main" val="1069516187"/>
                    </a:ext>
                  </a:extLst>
                </a:gridCol>
                <a:gridCol w="1436914">
                  <a:extLst>
                    <a:ext uri="{9D8B030D-6E8A-4147-A177-3AD203B41FA5}">
                      <a16:colId xmlns:a16="http://schemas.microsoft.com/office/drawing/2014/main" val="3642097756"/>
                    </a:ext>
                  </a:extLst>
                </a:gridCol>
              </a:tblGrid>
              <a:tr h="213700">
                <a:tc>
                  <a:txBody>
                    <a:bodyPr/>
                    <a:lstStyle/>
                    <a:p>
                      <a:pPr marL="0" marR="0" algn="ctr">
                        <a:lnSpc>
                          <a:spcPct val="115000"/>
                        </a:lnSpc>
                        <a:spcBef>
                          <a:spcPts val="0"/>
                        </a:spcBef>
                        <a:spcAft>
                          <a:spcPts val="800"/>
                        </a:spcAft>
                      </a:pPr>
                      <a:r>
                        <a:rPr lang="en-US" sz="1000" b="1" kern="100" dirty="0">
                          <a:solidFill>
                            <a:sysClr val="windowText" lastClr="000000"/>
                          </a:solidFill>
                          <a:effectLst/>
                        </a:rPr>
                        <a:t>Threat Type</a:t>
                      </a:r>
                      <a:endParaRPr lang="en-US" sz="10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1000" kern="100">
                          <a:solidFill>
                            <a:srgbClr val="000000"/>
                          </a:solidFill>
                          <a:effectLst/>
                        </a:rPr>
                        <a:t>Risk Level</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1000" kern="100">
                          <a:solidFill>
                            <a:srgbClr val="000000"/>
                          </a:solidFill>
                          <a:effectLst/>
                        </a:rPr>
                        <a:t>Likelihood</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1000" kern="100">
                          <a:solidFill>
                            <a:srgbClr val="000000"/>
                          </a:solidFill>
                          <a:effectLst/>
                        </a:rPr>
                        <a:t>General Impact</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1000" kern="100">
                          <a:solidFill>
                            <a:srgbClr val="000000"/>
                          </a:solidFill>
                          <a:effectLst/>
                        </a:rPr>
                        <a:t>Cloud Impact</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1000" kern="100">
                          <a:solidFill>
                            <a:srgbClr val="000000"/>
                          </a:solidFill>
                          <a:effectLst/>
                        </a:rPr>
                        <a:t>AI Impact</a:t>
                      </a:r>
                      <a:endParaRPr lang="en-US" sz="1000" kern="10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1000" kern="100" dirty="0">
                          <a:solidFill>
                            <a:srgbClr val="000000"/>
                          </a:solidFill>
                          <a:effectLst/>
                        </a:rPr>
                        <a:t>HPC Impact</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extLst>
                  <a:ext uri="{0D108BD9-81ED-4DB2-BD59-A6C34878D82A}">
                    <a16:rowId xmlns:a16="http://schemas.microsoft.com/office/drawing/2014/main" val="4196642664"/>
                  </a:ext>
                </a:extLst>
              </a:tr>
              <a:tr h="518607">
                <a:tc>
                  <a:txBody>
                    <a:bodyPr/>
                    <a:lstStyle/>
                    <a:p>
                      <a:pPr marL="0" marR="0">
                        <a:lnSpc>
                          <a:spcPct val="115000"/>
                        </a:lnSpc>
                        <a:spcBef>
                          <a:spcPts val="0"/>
                        </a:spcBef>
                        <a:spcAft>
                          <a:spcPts val="800"/>
                        </a:spcAft>
                      </a:pPr>
                      <a:r>
                        <a:rPr lang="en-US" sz="700" b="1" kern="100" dirty="0">
                          <a:solidFill>
                            <a:sysClr val="windowText" lastClr="000000"/>
                          </a:solidFill>
                          <a:effectLst/>
                        </a:rPr>
                        <a:t>GPU Side-Channel Attacks</a:t>
                      </a:r>
                      <a:endParaRPr lang="en-US" sz="7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High</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Attacks are possible, but not trivial to execute.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Potential for significant data leakage and security breaches.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Potentially exposes data across users in shared environments.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Risk of leaking sensitive inference data or insights into model internals.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Could lead to the disclosure of sensitive computation or simulation results.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extLst>
                  <a:ext uri="{0D108BD9-81ED-4DB2-BD59-A6C34878D82A}">
                    <a16:rowId xmlns:a16="http://schemas.microsoft.com/office/drawing/2014/main" val="1716041984"/>
                  </a:ext>
                </a:extLst>
              </a:tr>
              <a:tr h="518607">
                <a:tc>
                  <a:txBody>
                    <a:bodyPr/>
                    <a:lstStyle/>
                    <a:p>
                      <a:pPr marL="0" marR="0">
                        <a:lnSpc>
                          <a:spcPct val="115000"/>
                        </a:lnSpc>
                        <a:spcBef>
                          <a:spcPts val="0"/>
                        </a:spcBef>
                        <a:spcAft>
                          <a:spcPts val="800"/>
                        </a:spcAft>
                      </a:pPr>
                      <a:r>
                        <a:rPr lang="en-US" sz="700" b="1" kern="100" dirty="0">
                          <a:solidFill>
                            <a:sysClr val="windowText" lastClr="000000"/>
                          </a:solidFill>
                          <a:effectLst/>
                        </a:rPr>
                        <a:t>GPU Rootkits</a:t>
                      </a:r>
                      <a:endParaRPr lang="en-US" sz="7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Medium</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Low</a:t>
                      </a:r>
                      <a:endParaRPr lang="en-US" sz="800" kern="100" dirty="0">
                        <a:effectLst/>
                      </a:endParaRPr>
                    </a:p>
                    <a:p>
                      <a:pPr marL="0" marR="0">
                        <a:lnSpc>
                          <a:spcPct val="115000"/>
                        </a:lnSpc>
                        <a:spcBef>
                          <a:spcPts val="0"/>
                        </a:spcBef>
                        <a:spcAft>
                          <a:spcPts val="800"/>
                        </a:spcAft>
                      </a:pPr>
                      <a:r>
                        <a:rPr lang="en-US" sz="500" kern="100" dirty="0">
                          <a:effectLst/>
                        </a:rPr>
                        <a:t>Sophisticated attacks, less frequent in well-monitored environments.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3">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 Can have far-reaching effects through system compromise.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 Can evade detection and persistently compromise cloud services.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Threatens the integrity of AI models and the confidentiality of proprietary information.</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Possible disruption to HPC tasks; the impact varies by the specific use case.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extLst>
                  <a:ext uri="{0D108BD9-81ED-4DB2-BD59-A6C34878D82A}">
                    <a16:rowId xmlns:a16="http://schemas.microsoft.com/office/drawing/2014/main" val="3030212921"/>
                  </a:ext>
                </a:extLst>
              </a:tr>
              <a:tr h="422409">
                <a:tc>
                  <a:txBody>
                    <a:bodyPr/>
                    <a:lstStyle/>
                    <a:p>
                      <a:pPr marL="0" marR="0">
                        <a:lnSpc>
                          <a:spcPct val="115000"/>
                        </a:lnSpc>
                        <a:spcBef>
                          <a:spcPts val="0"/>
                        </a:spcBef>
                        <a:spcAft>
                          <a:spcPts val="800"/>
                        </a:spcAft>
                      </a:pPr>
                      <a:r>
                        <a:rPr lang="en-US" sz="700" b="1" kern="100">
                          <a:solidFill>
                            <a:sysClr val="windowText" lastClr="000000"/>
                          </a:solidFill>
                          <a:effectLst/>
                        </a:rPr>
                        <a:t>API Abuse and Kernel Manipulation</a:t>
                      </a:r>
                      <a:endParaRPr lang="en-US" sz="700" b="1" kern="10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High</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Vulnerabilities can exist, and attackers might leverage them.</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Potential for severe system compromise and data manipulation.</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Potential for exploiting vulnerabilities, mitigated by cloud platform securities.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Direct manipulation could compromise AI models and data.</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a:effectLst/>
                        </a:rPr>
                        <a:t>High</a:t>
                      </a:r>
                      <a:endParaRPr lang="en-US" sz="800" kern="100">
                        <a:effectLst/>
                      </a:endParaRPr>
                    </a:p>
                    <a:p>
                      <a:pPr marL="0" marR="0">
                        <a:lnSpc>
                          <a:spcPct val="115000"/>
                        </a:lnSpc>
                        <a:spcBef>
                          <a:spcPts val="0"/>
                        </a:spcBef>
                        <a:spcAft>
                          <a:spcPts val="800"/>
                        </a:spcAft>
                      </a:pPr>
                      <a:r>
                        <a:rPr lang="en-US" sz="500" kern="100">
                          <a:effectLst/>
                        </a:rPr>
                        <a:t>Directly affects the integrity and execution of computational tasks.</a:t>
                      </a:r>
                      <a:endParaRPr lang="en-US" sz="800" kern="10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extLst>
                  <a:ext uri="{0D108BD9-81ED-4DB2-BD59-A6C34878D82A}">
                    <a16:rowId xmlns:a16="http://schemas.microsoft.com/office/drawing/2014/main" val="932459962"/>
                  </a:ext>
                </a:extLst>
              </a:tr>
              <a:tr h="518607">
                <a:tc>
                  <a:txBody>
                    <a:bodyPr/>
                    <a:lstStyle/>
                    <a:p>
                      <a:pPr marL="0" marR="0">
                        <a:lnSpc>
                          <a:spcPct val="115000"/>
                        </a:lnSpc>
                        <a:spcBef>
                          <a:spcPts val="0"/>
                        </a:spcBef>
                        <a:spcAft>
                          <a:spcPts val="800"/>
                        </a:spcAft>
                      </a:pPr>
                      <a:r>
                        <a:rPr lang="en-US" sz="700" b="1" kern="100" dirty="0">
                          <a:solidFill>
                            <a:sysClr val="windowText" lastClr="000000"/>
                          </a:solidFill>
                          <a:effectLst/>
                        </a:rPr>
                        <a:t>Denial-of-Service Attacks</a:t>
                      </a:r>
                      <a:endParaRPr lang="en-US" sz="7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High</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These attacks are common and can be easily launched.</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Disrupt service availability, potentially causing significant losses.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Directly impact service availability, affecting multiple users.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Can render AI services inoperative, critically affecting availability.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Severely restrict access to computational resources, disrupting operations.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extLst>
                  <a:ext uri="{0D108BD9-81ED-4DB2-BD59-A6C34878D82A}">
                    <a16:rowId xmlns:a16="http://schemas.microsoft.com/office/drawing/2014/main" val="1048068667"/>
                  </a:ext>
                </a:extLst>
              </a:tr>
              <a:tr h="518607">
                <a:tc>
                  <a:txBody>
                    <a:bodyPr/>
                    <a:lstStyle/>
                    <a:p>
                      <a:pPr marL="0" marR="0">
                        <a:lnSpc>
                          <a:spcPct val="115000"/>
                        </a:lnSpc>
                        <a:spcBef>
                          <a:spcPts val="0"/>
                        </a:spcBef>
                        <a:spcAft>
                          <a:spcPts val="800"/>
                        </a:spcAft>
                      </a:pPr>
                      <a:r>
                        <a:rPr lang="en-US" sz="700" b="1" kern="100" dirty="0">
                          <a:solidFill>
                            <a:sysClr val="windowText" lastClr="000000"/>
                          </a:solidFill>
                          <a:effectLst/>
                        </a:rPr>
                        <a:t>GPU Malware for Crypto mining</a:t>
                      </a:r>
                      <a:endParaRPr lang="en-US" sz="7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Medium</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Malware is prevalent and targets any accessible resources.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Mainly impacts system performance and costs.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Consumes computational resources, leading to increased costs and degraded performance.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Low</a:t>
                      </a:r>
                      <a:endParaRPr lang="en-US" sz="800" kern="100" dirty="0">
                        <a:effectLst/>
                      </a:endParaRPr>
                    </a:p>
                    <a:p>
                      <a:pPr marL="0" marR="0">
                        <a:lnSpc>
                          <a:spcPct val="115000"/>
                        </a:lnSpc>
                        <a:spcBef>
                          <a:spcPts val="0"/>
                        </a:spcBef>
                        <a:spcAft>
                          <a:spcPts val="800"/>
                        </a:spcAft>
                      </a:pPr>
                      <a:r>
                        <a:rPr lang="en-US" sz="500" kern="100" dirty="0">
                          <a:effectLst/>
                        </a:rPr>
                        <a:t>Mainly a resource drain; indirect impact unless AI tasks are severely resource constrained.</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3">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Low</a:t>
                      </a:r>
                      <a:endParaRPr lang="en-US" sz="800" kern="100" dirty="0">
                        <a:effectLst/>
                      </a:endParaRPr>
                    </a:p>
                    <a:p>
                      <a:pPr marL="0" marR="0">
                        <a:lnSpc>
                          <a:spcPct val="115000"/>
                        </a:lnSpc>
                        <a:spcBef>
                          <a:spcPts val="0"/>
                        </a:spcBef>
                        <a:spcAft>
                          <a:spcPts val="800"/>
                        </a:spcAft>
                      </a:pPr>
                      <a:r>
                        <a:rPr lang="en-US" sz="500" kern="100" dirty="0">
                          <a:effectLst/>
                        </a:rPr>
                        <a:t>Similar to AI, mainly a resource drain with limited direct impact.</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3">
                        <a:lumMod val="20000"/>
                        <a:lumOff val="80000"/>
                      </a:schemeClr>
                    </a:solidFill>
                  </a:tcPr>
                </a:tc>
                <a:extLst>
                  <a:ext uri="{0D108BD9-81ED-4DB2-BD59-A6C34878D82A}">
                    <a16:rowId xmlns:a16="http://schemas.microsoft.com/office/drawing/2014/main" val="582174323"/>
                  </a:ext>
                </a:extLst>
              </a:tr>
              <a:tr h="518607">
                <a:tc>
                  <a:txBody>
                    <a:bodyPr/>
                    <a:lstStyle/>
                    <a:p>
                      <a:pPr marL="0" marR="0">
                        <a:lnSpc>
                          <a:spcPct val="115000"/>
                        </a:lnSpc>
                        <a:spcBef>
                          <a:spcPts val="0"/>
                        </a:spcBef>
                        <a:spcAft>
                          <a:spcPts val="800"/>
                        </a:spcAft>
                      </a:pPr>
                      <a:r>
                        <a:rPr lang="en-US" sz="700" b="1" kern="100" dirty="0">
                          <a:solidFill>
                            <a:sysClr val="windowText" lastClr="000000"/>
                          </a:solidFill>
                          <a:effectLst/>
                        </a:rPr>
                        <a:t>Exploiting Vulnerabilities in GPU Drivers</a:t>
                      </a:r>
                      <a:endParaRPr lang="en-US" sz="7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High</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Vulnerabilities exist, but patching and mitigations are common.</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Compromise can have severe consequences for system and data integrity.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Cloud platforms might mitigate some risks, but vulnerabilities can lead to system compromise.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Potentially compromises the integrity and confidentiality of AI processes.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Unauthorized access or disruption of tasks is a significant threat.</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extLst>
                  <a:ext uri="{0D108BD9-81ED-4DB2-BD59-A6C34878D82A}">
                    <a16:rowId xmlns:a16="http://schemas.microsoft.com/office/drawing/2014/main" val="3678474004"/>
                  </a:ext>
                </a:extLst>
              </a:tr>
              <a:tr h="518607">
                <a:tc>
                  <a:txBody>
                    <a:bodyPr/>
                    <a:lstStyle/>
                    <a:p>
                      <a:pPr marL="0" marR="0">
                        <a:lnSpc>
                          <a:spcPct val="115000"/>
                        </a:lnSpc>
                        <a:spcBef>
                          <a:spcPts val="0"/>
                        </a:spcBef>
                        <a:spcAft>
                          <a:spcPts val="800"/>
                        </a:spcAft>
                      </a:pPr>
                      <a:r>
                        <a:rPr lang="en-US" sz="700" b="1" kern="100" dirty="0">
                          <a:solidFill>
                            <a:sysClr val="windowText" lastClr="000000"/>
                          </a:solidFill>
                          <a:effectLst/>
                        </a:rPr>
                        <a:t>GPU Assisted Code Obfuscation</a:t>
                      </a:r>
                      <a:endParaRPr lang="en-US" sz="7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Medium</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Low</a:t>
                      </a:r>
                      <a:endParaRPr lang="en-US" sz="800" kern="100" dirty="0">
                        <a:effectLst/>
                      </a:endParaRPr>
                    </a:p>
                    <a:p>
                      <a:pPr marL="0" marR="0">
                        <a:lnSpc>
                          <a:spcPct val="115000"/>
                        </a:lnSpc>
                        <a:spcBef>
                          <a:spcPts val="0"/>
                        </a:spcBef>
                        <a:spcAft>
                          <a:spcPts val="800"/>
                        </a:spcAft>
                      </a:pPr>
                      <a:r>
                        <a:rPr lang="en-US" sz="500" kern="100" dirty="0">
                          <a:effectLst/>
                        </a:rPr>
                        <a:t>Requires specialized techniques, not as common as basic malware.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3">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Can hinder security analysis and delay incident response.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Complicates malware detection within the cloud infrastructure.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Can obscure malicious activities affecting AI model integrity.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Could hide the presence of unauthorized computations or data manipulations.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extLst>
                  <a:ext uri="{0D108BD9-81ED-4DB2-BD59-A6C34878D82A}">
                    <a16:rowId xmlns:a16="http://schemas.microsoft.com/office/drawing/2014/main" val="2382956278"/>
                  </a:ext>
                </a:extLst>
              </a:tr>
              <a:tr h="518607">
                <a:tc>
                  <a:txBody>
                    <a:bodyPr/>
                    <a:lstStyle/>
                    <a:p>
                      <a:pPr marL="0" marR="0">
                        <a:lnSpc>
                          <a:spcPct val="115000"/>
                        </a:lnSpc>
                        <a:spcBef>
                          <a:spcPts val="0"/>
                        </a:spcBef>
                        <a:spcAft>
                          <a:spcPts val="800"/>
                        </a:spcAft>
                      </a:pPr>
                      <a:r>
                        <a:rPr lang="en-US" sz="700" b="1" kern="100" dirty="0">
                          <a:solidFill>
                            <a:sysClr val="windowText" lastClr="000000"/>
                          </a:solidFill>
                          <a:effectLst/>
                        </a:rPr>
                        <a:t>Overdrive Fault Attacks</a:t>
                      </a:r>
                      <a:endParaRPr lang="en-US" sz="7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Medium</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Low</a:t>
                      </a:r>
                      <a:endParaRPr lang="en-US" sz="800" kern="100" dirty="0">
                        <a:effectLst/>
                      </a:endParaRPr>
                    </a:p>
                    <a:p>
                      <a:pPr marL="0" marR="0">
                        <a:lnSpc>
                          <a:spcPct val="115000"/>
                        </a:lnSpc>
                        <a:spcBef>
                          <a:spcPts val="0"/>
                        </a:spcBef>
                        <a:spcAft>
                          <a:spcPts val="800"/>
                        </a:spcAft>
                      </a:pPr>
                      <a:r>
                        <a:rPr lang="en-US" sz="500" kern="100" dirty="0">
                          <a:effectLst/>
                        </a:rPr>
                        <a:t>Requires physical access or specialized manipulation techniques.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3">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Can impact accuracy and reliability, more targeted in nature.</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Low</a:t>
                      </a:r>
                      <a:endParaRPr lang="en-US" sz="800" kern="100" dirty="0">
                        <a:effectLst/>
                      </a:endParaRPr>
                    </a:p>
                    <a:p>
                      <a:pPr marL="0" marR="0">
                        <a:lnSpc>
                          <a:spcPct val="115000"/>
                        </a:lnSpc>
                        <a:spcBef>
                          <a:spcPts val="0"/>
                        </a:spcBef>
                        <a:spcAft>
                          <a:spcPts val="800"/>
                        </a:spcAft>
                      </a:pPr>
                      <a:r>
                        <a:rPr lang="en-US" sz="500" kern="100" dirty="0">
                          <a:effectLst/>
                        </a:rPr>
                        <a:t>Rare in controlled cloud environments but could occur through hardware manipulation.</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3">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Specific attacks might subtly alter the outcomes of AI models.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Precision tasks might be compromised, affecting critical results.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extLst>
                  <a:ext uri="{0D108BD9-81ED-4DB2-BD59-A6C34878D82A}">
                    <a16:rowId xmlns:a16="http://schemas.microsoft.com/office/drawing/2014/main" val="3723135553"/>
                  </a:ext>
                </a:extLst>
              </a:tr>
              <a:tr h="773860">
                <a:tc>
                  <a:txBody>
                    <a:bodyPr/>
                    <a:lstStyle/>
                    <a:p>
                      <a:pPr marL="0" marR="0">
                        <a:lnSpc>
                          <a:spcPct val="115000"/>
                        </a:lnSpc>
                        <a:spcBef>
                          <a:spcPts val="0"/>
                        </a:spcBef>
                        <a:spcAft>
                          <a:spcPts val="800"/>
                        </a:spcAft>
                      </a:pPr>
                      <a:r>
                        <a:rPr lang="en-US" sz="700" b="1" kern="100" dirty="0">
                          <a:solidFill>
                            <a:sysClr val="windowText" lastClr="000000"/>
                          </a:solidFill>
                          <a:effectLst/>
                        </a:rPr>
                        <a:t>Memory Snooping/Cross-Virtual Machine (VM) Attacks in vGPU Environments</a:t>
                      </a:r>
                      <a:endParaRPr lang="en-US" sz="7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High</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Attacks are possible on virtualized GPUs, especially if not properly configured.</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Potential for major data breaches and loss of confidentiality.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Breaks isolation between users, undermining cloud security.</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Unauthorized access to AI datasets and models poses a serious confidentiality risk.</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High</a:t>
                      </a:r>
                      <a:endParaRPr lang="en-US" sz="800" kern="100" dirty="0">
                        <a:effectLst/>
                      </a:endParaRPr>
                    </a:p>
                    <a:p>
                      <a:pPr marL="0" marR="0">
                        <a:lnSpc>
                          <a:spcPct val="115000"/>
                        </a:lnSpc>
                        <a:spcBef>
                          <a:spcPts val="0"/>
                        </a:spcBef>
                        <a:spcAft>
                          <a:spcPts val="800"/>
                        </a:spcAft>
                      </a:pPr>
                      <a:r>
                        <a:rPr lang="en-US" sz="500" kern="100" dirty="0">
                          <a:effectLst/>
                        </a:rPr>
                        <a:t>Data leakage is a major concern, especially in shared computational environments.</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extLst>
                  <a:ext uri="{0D108BD9-81ED-4DB2-BD59-A6C34878D82A}">
                    <a16:rowId xmlns:a16="http://schemas.microsoft.com/office/drawing/2014/main" val="2251217311"/>
                  </a:ext>
                </a:extLst>
              </a:tr>
              <a:tr h="518607">
                <a:tc>
                  <a:txBody>
                    <a:bodyPr/>
                    <a:lstStyle/>
                    <a:p>
                      <a:pPr marL="0" marR="0">
                        <a:lnSpc>
                          <a:spcPct val="115000"/>
                        </a:lnSpc>
                        <a:spcBef>
                          <a:spcPts val="0"/>
                        </a:spcBef>
                        <a:spcAft>
                          <a:spcPts val="800"/>
                        </a:spcAft>
                      </a:pPr>
                      <a:r>
                        <a:rPr lang="en-US" sz="700" b="1" kern="100" dirty="0">
                          <a:solidFill>
                            <a:sysClr val="windowText" lastClr="000000"/>
                          </a:solidFill>
                          <a:effectLst/>
                        </a:rPr>
                        <a:t>Compromised AI Models/Trojaning</a:t>
                      </a:r>
                      <a:endParaRPr lang="en-US" sz="7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tc>
                <a:tc>
                  <a:txBody>
                    <a:bodyPr/>
                    <a:lstStyle/>
                    <a:p>
                      <a:pPr marL="0" marR="0" algn="ctr">
                        <a:lnSpc>
                          <a:spcPct val="115000"/>
                        </a:lnSpc>
                        <a:spcBef>
                          <a:spcPts val="0"/>
                        </a:spcBef>
                        <a:spcAft>
                          <a:spcPts val="800"/>
                        </a:spcAft>
                      </a:pPr>
                      <a:r>
                        <a:rPr lang="en-US" sz="800" b="1" kern="100" dirty="0">
                          <a:effectLst/>
                        </a:rPr>
                        <a:t>High</a:t>
                      </a: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Attacks rely on model distribution channels and user trust.</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a:effectLst/>
                        </a:rPr>
                        <a:t>High</a:t>
                      </a:r>
                      <a:endParaRPr lang="en-US" sz="800" kern="100">
                        <a:effectLst/>
                      </a:endParaRPr>
                    </a:p>
                    <a:p>
                      <a:pPr marL="0" marR="0">
                        <a:lnSpc>
                          <a:spcPct val="115000"/>
                        </a:lnSpc>
                        <a:spcBef>
                          <a:spcPts val="0"/>
                        </a:spcBef>
                        <a:spcAft>
                          <a:spcPts val="800"/>
                        </a:spcAft>
                      </a:pPr>
                      <a:r>
                        <a:rPr lang="en-US" sz="500" kern="100">
                          <a:effectLst/>
                        </a:rPr>
                        <a:t>Can lead to incorrect or malicious outputs with significant consequences.</a:t>
                      </a:r>
                      <a:endParaRPr lang="en-US" sz="800" kern="10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Cloud infrastructure might not be directly impacted but facilitates model distribution.</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tc>
                  <a:txBody>
                    <a:bodyPr/>
                    <a:lstStyle/>
                    <a:p>
                      <a:pPr marL="0" marR="0" algn="ctr">
                        <a:lnSpc>
                          <a:spcPct val="115000"/>
                        </a:lnSpc>
                        <a:spcBef>
                          <a:spcPts val="0"/>
                        </a:spcBef>
                        <a:spcAft>
                          <a:spcPts val="800"/>
                        </a:spcAft>
                      </a:pPr>
                      <a:r>
                        <a:rPr lang="en-US" sz="500" b="1" kern="100">
                          <a:effectLst/>
                        </a:rPr>
                        <a:t>High</a:t>
                      </a:r>
                      <a:endParaRPr lang="en-US" sz="800" kern="100">
                        <a:effectLst/>
                      </a:endParaRPr>
                    </a:p>
                    <a:p>
                      <a:pPr marL="0" marR="0">
                        <a:lnSpc>
                          <a:spcPct val="115000"/>
                        </a:lnSpc>
                        <a:spcBef>
                          <a:spcPts val="0"/>
                        </a:spcBef>
                        <a:spcAft>
                          <a:spcPts val="800"/>
                        </a:spcAft>
                      </a:pPr>
                      <a:r>
                        <a:rPr lang="en-US" sz="500" kern="100">
                          <a:effectLst/>
                        </a:rPr>
                        <a:t>Directly affects model integrity, leading to incorrect or malicious decisions.</a:t>
                      </a:r>
                      <a:endParaRPr lang="en-US" sz="800" kern="10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5">
                        <a:lumMod val="20000"/>
                        <a:lumOff val="80000"/>
                      </a:schemeClr>
                    </a:solidFill>
                  </a:tcPr>
                </a:tc>
                <a:tc>
                  <a:txBody>
                    <a:bodyPr/>
                    <a:lstStyle/>
                    <a:p>
                      <a:pPr marL="0" marR="0" algn="ctr">
                        <a:lnSpc>
                          <a:spcPct val="115000"/>
                        </a:lnSpc>
                        <a:spcBef>
                          <a:spcPts val="0"/>
                        </a:spcBef>
                        <a:spcAft>
                          <a:spcPts val="800"/>
                        </a:spcAft>
                      </a:pPr>
                      <a:r>
                        <a:rPr lang="en-US" sz="500" b="1" kern="100" dirty="0">
                          <a:effectLst/>
                        </a:rPr>
                        <a:t>Medium</a:t>
                      </a:r>
                      <a:endParaRPr lang="en-US" sz="800" kern="100" dirty="0">
                        <a:effectLst/>
                      </a:endParaRPr>
                    </a:p>
                    <a:p>
                      <a:pPr marL="0" marR="0">
                        <a:lnSpc>
                          <a:spcPct val="115000"/>
                        </a:lnSpc>
                        <a:spcBef>
                          <a:spcPts val="0"/>
                        </a:spcBef>
                        <a:spcAft>
                          <a:spcPts val="800"/>
                        </a:spcAft>
                      </a:pPr>
                      <a:r>
                        <a:rPr lang="en-US" sz="500" kern="100" dirty="0">
                          <a:effectLst/>
                        </a:rPr>
                        <a:t>Indirect impact initially, but a growing concern during model deployment impacting HPC.</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709" marR="50709" marT="25354" marB="25354" anchor="ctr">
                    <a:solidFill>
                      <a:schemeClr val="accent4">
                        <a:lumMod val="40000"/>
                        <a:lumOff val="60000"/>
                      </a:schemeClr>
                    </a:solidFill>
                  </a:tcPr>
                </a:tc>
                <a:extLst>
                  <a:ext uri="{0D108BD9-81ED-4DB2-BD59-A6C34878D82A}">
                    <a16:rowId xmlns:a16="http://schemas.microsoft.com/office/drawing/2014/main" val="2691894684"/>
                  </a:ext>
                </a:extLst>
              </a:tr>
            </a:tbl>
          </a:graphicData>
        </a:graphic>
      </p:graphicFrame>
      <p:sp>
        <p:nvSpPr>
          <p:cNvPr id="14" name="TextBox 13">
            <a:extLst>
              <a:ext uri="{FF2B5EF4-FFF2-40B4-BE49-F238E27FC236}">
                <a16:creationId xmlns:a16="http://schemas.microsoft.com/office/drawing/2014/main" id="{6FD5D6DB-4ADB-8C71-4256-6F3E3ED3F1AA}"/>
              </a:ext>
            </a:extLst>
          </p:cNvPr>
          <p:cNvSpPr txBox="1"/>
          <p:nvPr/>
        </p:nvSpPr>
        <p:spPr>
          <a:xfrm>
            <a:off x="2034617" y="6601520"/>
            <a:ext cx="8122763" cy="246221"/>
          </a:xfrm>
          <a:prstGeom prst="rect">
            <a:avLst/>
          </a:prstGeom>
          <a:noFill/>
        </p:spPr>
        <p:txBody>
          <a:bodyPr wrap="square" rtlCol="0">
            <a:spAutoFit/>
          </a:bodyPr>
          <a:lstStyle/>
          <a:p>
            <a:pPr marL="342900" indent="-342900">
              <a:buAutoNum type="arabicParenR"/>
            </a:pPr>
            <a:r>
              <a:rPr lang="en-US" sz="1000" dirty="0">
                <a:solidFill>
                  <a:schemeClr val="accent1"/>
                </a:solidFill>
                <a:hlinkClick r:id="rId2"/>
              </a:rPr>
              <a:t>N. a. L. P. a. R. R. a. P. C. Huq, "A Survey of Cloud-Based GPU Threats and Their Impact on AI, HPC, and Cloud Computing," 2024.</a:t>
            </a:r>
            <a:endParaRPr lang="en-US" sz="900" baseline="30000" dirty="0">
              <a:solidFill>
                <a:schemeClr val="accent1"/>
              </a:solidFill>
            </a:endParaRPr>
          </a:p>
        </p:txBody>
      </p:sp>
    </p:spTree>
    <p:extLst>
      <p:ext uri="{BB962C8B-B14F-4D97-AF65-F5344CB8AC3E}">
        <p14:creationId xmlns:p14="http://schemas.microsoft.com/office/powerpoint/2010/main" val="1220702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5638-AB90-9225-2FD6-69E960A73B7B}"/>
              </a:ext>
            </a:extLst>
          </p:cNvPr>
          <p:cNvSpPr>
            <a:spLocks noGrp="1"/>
          </p:cNvSpPr>
          <p:nvPr>
            <p:ph type="title"/>
          </p:nvPr>
        </p:nvSpPr>
        <p:spPr/>
        <p:txBody>
          <a:bodyPr/>
          <a:lstStyle/>
          <a:p>
            <a:r>
              <a:rPr lang="en-US" dirty="0"/>
              <a:t>Literature References</a:t>
            </a:r>
          </a:p>
        </p:txBody>
      </p:sp>
      <p:sp>
        <p:nvSpPr>
          <p:cNvPr id="3" name="Content Placeholder 2">
            <a:extLst>
              <a:ext uri="{FF2B5EF4-FFF2-40B4-BE49-F238E27FC236}">
                <a16:creationId xmlns:a16="http://schemas.microsoft.com/office/drawing/2014/main" id="{983EEFF5-1C7D-4182-5EAA-4B210E54327D}"/>
              </a:ext>
            </a:extLst>
          </p:cNvPr>
          <p:cNvSpPr>
            <a:spLocks noGrp="1"/>
          </p:cNvSpPr>
          <p:nvPr>
            <p:ph idx="1"/>
          </p:nvPr>
        </p:nvSpPr>
        <p:spPr/>
        <p:txBody>
          <a:bodyPr>
            <a:normAutofit lnSpcReduction="10000"/>
          </a:bodyPr>
          <a:lstStyle/>
          <a:p>
            <a:pPr marL="342900" indent="-342900">
              <a:buFont typeface="+mj-lt"/>
              <a:buAutoNum type="arabicPeriod"/>
            </a:pPr>
            <a:r>
              <a:rPr lang="en-US" sz="1100" b="0" i="0" dirty="0">
                <a:effectLst/>
                <a:latin typeface="Arial" panose="020B0604020202020204" pitchFamily="34" charset="0"/>
              </a:rPr>
              <a:t>K. D. Duy, T. Noh, S. Huh and H. Lee, "Confidential Machine Learning Computation in Untrusted Environments: A Systems Security Perspective," in IEEE Access, vol. 9, pp. 168656-168677, 2021, </a:t>
            </a:r>
            <a:r>
              <a:rPr lang="en-US" sz="1100" b="0" i="0" dirty="0" err="1">
                <a:effectLst/>
                <a:latin typeface="Arial" panose="020B0604020202020204" pitchFamily="34" charset="0"/>
              </a:rPr>
              <a:t>doi</a:t>
            </a:r>
            <a:r>
              <a:rPr lang="en-US" sz="1100" b="0" i="0" dirty="0">
                <a:effectLst/>
                <a:latin typeface="Arial" panose="020B0604020202020204" pitchFamily="34" charset="0"/>
              </a:rPr>
              <a:t>: 10.1109/ACCESS.2021.3136889.</a:t>
            </a:r>
          </a:p>
          <a:p>
            <a:pPr marL="342900" indent="-342900">
              <a:buFont typeface="+mj-lt"/>
              <a:buAutoNum type="arabicPeriod"/>
            </a:pPr>
            <a:r>
              <a:rPr lang="en-US" sz="1100" b="0" i="0" dirty="0">
                <a:effectLst/>
                <a:latin typeface="Arial" panose="020B0604020202020204" pitchFamily="34" charset="0"/>
              </a:rPr>
              <a:t>Y. </a:t>
            </a:r>
            <a:r>
              <a:rPr lang="en-US" sz="1100" b="0" i="0" dirty="0" err="1">
                <a:effectLst/>
                <a:latin typeface="Arial" panose="020B0604020202020204" pitchFamily="34" charset="0"/>
              </a:rPr>
              <a:t>Albabtain</a:t>
            </a:r>
            <a:r>
              <a:rPr lang="en-US" sz="1100" b="0" i="0" dirty="0">
                <a:effectLst/>
                <a:latin typeface="Arial" panose="020B0604020202020204" pitchFamily="34" charset="0"/>
              </a:rPr>
              <a:t> and B. Yang, "The Process of Reverse Engineering GPU Malware and Provide Protection to GPUS," 2018 17th IEEE International Conference On Trust, Security And Privacy In Computing And Communications/ 12th IEEE International Conference On Big Data Science And Engineering (</a:t>
            </a:r>
            <a:r>
              <a:rPr lang="en-US" sz="1100" b="0" i="0" dirty="0" err="1">
                <a:effectLst/>
                <a:latin typeface="Arial" panose="020B0604020202020204" pitchFamily="34" charset="0"/>
              </a:rPr>
              <a:t>TrustCom</a:t>
            </a:r>
            <a:r>
              <a:rPr lang="en-US" sz="1100" b="0" i="0" dirty="0">
                <a:effectLst/>
                <a:latin typeface="Arial" panose="020B0604020202020204" pitchFamily="34" charset="0"/>
              </a:rPr>
              <a:t>/</a:t>
            </a:r>
            <a:r>
              <a:rPr lang="en-US" sz="1100" b="0" i="0" dirty="0" err="1">
                <a:effectLst/>
                <a:latin typeface="Arial" panose="020B0604020202020204" pitchFamily="34" charset="0"/>
              </a:rPr>
              <a:t>BigDataSE</a:t>
            </a:r>
            <a:r>
              <a:rPr lang="en-US" sz="1100" b="0" i="0" dirty="0">
                <a:effectLst/>
                <a:latin typeface="Arial" panose="020B0604020202020204" pitchFamily="34" charset="0"/>
              </a:rPr>
              <a:t>), New York, NY, USA, 2018, pp. 1669-1673, </a:t>
            </a:r>
            <a:r>
              <a:rPr lang="en-US" sz="1100" b="0" i="0" dirty="0" err="1">
                <a:effectLst/>
                <a:latin typeface="Arial" panose="020B0604020202020204" pitchFamily="34" charset="0"/>
              </a:rPr>
              <a:t>doi</a:t>
            </a:r>
            <a:r>
              <a:rPr lang="en-US" sz="1100" b="0" i="0" dirty="0">
                <a:effectLst/>
                <a:latin typeface="Arial" panose="020B0604020202020204" pitchFamily="34" charset="0"/>
              </a:rPr>
              <a:t>: 10.1109/</a:t>
            </a:r>
            <a:r>
              <a:rPr lang="en-US" sz="1100" b="0" i="0" dirty="0" err="1">
                <a:effectLst/>
                <a:latin typeface="Arial" panose="020B0604020202020204" pitchFamily="34" charset="0"/>
              </a:rPr>
              <a:t>TrustCom</a:t>
            </a:r>
            <a:r>
              <a:rPr lang="en-US" sz="1100" b="0" i="0" dirty="0">
                <a:effectLst/>
                <a:latin typeface="Arial" panose="020B0604020202020204" pitchFamily="34" charset="0"/>
              </a:rPr>
              <a:t>/BigDataSE.2018.00248. </a:t>
            </a:r>
          </a:p>
          <a:p>
            <a:pPr marL="342900" indent="-342900">
              <a:buFont typeface="+mj-lt"/>
              <a:buAutoNum type="arabicPeriod"/>
            </a:pPr>
            <a:r>
              <a:rPr lang="en-US" sz="1100" b="0" i="0" dirty="0">
                <a:effectLst/>
                <a:latin typeface="Arial" panose="020B0604020202020204" pitchFamily="34" charset="0"/>
              </a:rPr>
              <a:t>Fatemeh </a:t>
            </a:r>
            <a:r>
              <a:rPr lang="en-US" sz="1100" b="0" i="0" dirty="0" err="1">
                <a:effectLst/>
                <a:latin typeface="Arial" panose="020B0604020202020204" pitchFamily="34" charset="0"/>
              </a:rPr>
              <a:t>Deldar</a:t>
            </a:r>
            <a:r>
              <a:rPr lang="en-US" sz="1100" b="0" i="0" dirty="0">
                <a:effectLst/>
                <a:latin typeface="Arial" panose="020B0604020202020204" pitchFamily="34" charset="0"/>
              </a:rPr>
              <a:t> and Mahdi Abadi. 2023. “Deep Learning for Zero-day Malware Detection and Classification: A Survey.” ACM </a:t>
            </a:r>
            <a:r>
              <a:rPr lang="en-US" sz="1100" b="0" i="0" dirty="0" err="1">
                <a:effectLst/>
                <a:latin typeface="Arial" panose="020B0604020202020204" pitchFamily="34" charset="0"/>
              </a:rPr>
              <a:t>Comput</a:t>
            </a:r>
            <a:r>
              <a:rPr lang="en-US" sz="1100" b="0" i="0" dirty="0">
                <a:effectLst/>
                <a:latin typeface="Arial" panose="020B0604020202020204" pitchFamily="34" charset="0"/>
              </a:rPr>
              <a:t>. </a:t>
            </a:r>
            <a:r>
              <a:rPr lang="en-US" sz="1100" b="0" i="0" dirty="0" err="1">
                <a:effectLst/>
                <a:latin typeface="Arial" panose="020B0604020202020204" pitchFamily="34" charset="0"/>
              </a:rPr>
              <a:t>Surv</a:t>
            </a:r>
            <a:r>
              <a:rPr lang="en-US" sz="1100" b="0" i="0" dirty="0">
                <a:effectLst/>
                <a:latin typeface="Arial" panose="020B0604020202020204" pitchFamily="34" charset="0"/>
              </a:rPr>
              <a:t>. 56, 2, Article 36 (February 2024), 37 pages. </a:t>
            </a:r>
            <a:r>
              <a:rPr lang="en-US" sz="1100" b="0" i="0" dirty="0">
                <a:effectLst/>
                <a:latin typeface="Arial" panose="020B0604020202020204" pitchFamily="34" charset="0"/>
                <a:hlinkClick r:id="rId2"/>
              </a:rPr>
              <a:t>https://doi.org/10.1145/3605775</a:t>
            </a:r>
            <a:endParaRPr lang="en-US" sz="1100" b="0" i="0" dirty="0">
              <a:effectLst/>
              <a:latin typeface="Arial" panose="020B0604020202020204" pitchFamily="34" charset="0"/>
            </a:endParaRPr>
          </a:p>
          <a:p>
            <a:pPr marL="342900" indent="-342900">
              <a:buFont typeface="+mj-lt"/>
              <a:buAutoNum type="arabicPeriod"/>
            </a:pPr>
            <a:r>
              <a:rPr lang="en-US" sz="1100" b="0" i="0" dirty="0">
                <a:effectLst/>
                <a:latin typeface="Arial" panose="020B0604020202020204" pitchFamily="34" charset="0"/>
              </a:rPr>
              <a:t>Di Pietro, Roberto, Flavio Lombardi, and Antonio Villani. "CUDA leaks: Information leakage in GPU architectures." </a:t>
            </a:r>
            <a:r>
              <a:rPr lang="en-US" sz="1100" b="0" i="1" dirty="0" err="1">
                <a:effectLst/>
                <a:latin typeface="Arial" panose="020B0604020202020204" pitchFamily="34" charset="0"/>
              </a:rPr>
              <a:t>arXiv</a:t>
            </a:r>
            <a:r>
              <a:rPr lang="en-US" sz="1100" b="0" i="1" dirty="0">
                <a:effectLst/>
                <a:latin typeface="Arial" panose="020B0604020202020204" pitchFamily="34" charset="0"/>
              </a:rPr>
              <a:t> preprint arXiv:1305.7383</a:t>
            </a:r>
            <a:r>
              <a:rPr lang="en-US" sz="1100" b="0" i="0" dirty="0">
                <a:effectLst/>
                <a:latin typeface="Arial" panose="020B0604020202020204" pitchFamily="34" charset="0"/>
              </a:rPr>
              <a:t> (2013).</a:t>
            </a:r>
          </a:p>
          <a:p>
            <a:pPr marL="342900" indent="-342900">
              <a:buFont typeface="+mj-lt"/>
              <a:buAutoNum type="arabicPeriod"/>
            </a:pPr>
            <a:r>
              <a:rPr lang="en-US" sz="1100" b="0" i="0" dirty="0">
                <a:effectLst/>
                <a:latin typeface="Arial" panose="020B0604020202020204" pitchFamily="34" charset="0"/>
              </a:rPr>
              <a:t>Huq, </a:t>
            </a:r>
            <a:r>
              <a:rPr lang="en-US" sz="1100" b="0" i="0" dirty="0" err="1">
                <a:effectLst/>
                <a:latin typeface="Arial" panose="020B0604020202020204" pitchFamily="34" charset="0"/>
              </a:rPr>
              <a:t>Numaan</a:t>
            </a:r>
            <a:r>
              <a:rPr lang="en-US" sz="1100" b="0" i="0" dirty="0">
                <a:effectLst/>
                <a:latin typeface="Arial" panose="020B0604020202020204" pitchFamily="34" charset="0"/>
              </a:rPr>
              <a:t>, Philippe Lin, Roel Reyes, and Charles </a:t>
            </a:r>
            <a:r>
              <a:rPr lang="en-US" sz="1100" b="0" i="0" dirty="0" err="1">
                <a:effectLst/>
                <a:latin typeface="Arial" panose="020B0604020202020204" pitchFamily="34" charset="0"/>
              </a:rPr>
              <a:t>Perine</a:t>
            </a:r>
            <a:r>
              <a:rPr lang="en-US" sz="1100" b="0" i="0" dirty="0">
                <a:effectLst/>
                <a:latin typeface="Arial" panose="020B0604020202020204" pitchFamily="34" charset="0"/>
              </a:rPr>
              <a:t>. "A Survey of Cloud-Based GPU Threats and Their Impact on AI, HPC, and Cloud Computing.“</a:t>
            </a:r>
            <a:endParaRPr lang="en-US" sz="1100" dirty="0">
              <a:latin typeface="Arial" panose="020B0604020202020204" pitchFamily="34" charset="0"/>
            </a:endParaRPr>
          </a:p>
          <a:p>
            <a:pPr marL="0" indent="0">
              <a:buNone/>
            </a:pPr>
            <a:r>
              <a:rPr lang="en-US" sz="1100" b="0" i="0" dirty="0">
                <a:effectLst/>
                <a:latin typeface="Arial" panose="020B0604020202020204" pitchFamily="34" charset="0"/>
              </a:rPr>
              <a:t>To Review</a:t>
            </a:r>
          </a:p>
          <a:p>
            <a:r>
              <a:rPr lang="en-US" sz="1100" b="0" i="0" dirty="0">
                <a:effectLst/>
                <a:latin typeface="Arial" panose="020B0604020202020204" pitchFamily="34" charset="0"/>
              </a:rPr>
              <a:t>Kim, </a:t>
            </a:r>
            <a:r>
              <a:rPr lang="en-US" sz="1100" b="0" i="0" dirty="0" err="1">
                <a:effectLst/>
                <a:latin typeface="Arial" panose="020B0604020202020204" pitchFamily="34" charset="0"/>
              </a:rPr>
              <a:t>Chiho</a:t>
            </a:r>
            <a:r>
              <a:rPr lang="en-US" sz="1100" b="0" i="0" dirty="0">
                <a:effectLst/>
                <a:latin typeface="Arial" panose="020B0604020202020204" pitchFamily="34" charset="0"/>
              </a:rPr>
              <a:t>, Sang-Yoon Chang, </a:t>
            </a:r>
            <a:r>
              <a:rPr lang="en-US" sz="1100" b="0" i="0" dirty="0" err="1">
                <a:effectLst/>
                <a:latin typeface="Arial" panose="020B0604020202020204" pitchFamily="34" charset="0"/>
              </a:rPr>
              <a:t>Jonghyun</a:t>
            </a:r>
            <a:r>
              <a:rPr lang="en-US" sz="1100" b="0" i="0" dirty="0">
                <a:effectLst/>
                <a:latin typeface="Arial" panose="020B0604020202020204" pitchFamily="34" charset="0"/>
              </a:rPr>
              <a:t> Kim, </a:t>
            </a:r>
            <a:r>
              <a:rPr lang="en-US" sz="1100" b="0" i="0" dirty="0" err="1">
                <a:effectLst/>
                <a:latin typeface="Arial" panose="020B0604020202020204" pitchFamily="34" charset="0"/>
              </a:rPr>
              <a:t>Dongeun</a:t>
            </a:r>
            <a:r>
              <a:rPr lang="en-US" sz="1100" b="0" i="0" dirty="0">
                <a:effectLst/>
                <a:latin typeface="Arial" panose="020B0604020202020204" pitchFamily="34" charset="0"/>
              </a:rPr>
              <a:t> Lee, and </a:t>
            </a:r>
            <a:r>
              <a:rPr lang="en-US" sz="1100" b="0" i="0" dirty="0" err="1">
                <a:effectLst/>
                <a:latin typeface="Arial" panose="020B0604020202020204" pitchFamily="34" charset="0"/>
              </a:rPr>
              <a:t>Jinoh</a:t>
            </a:r>
            <a:r>
              <a:rPr lang="en-US" sz="1100" b="0" i="0" dirty="0">
                <a:effectLst/>
                <a:latin typeface="Arial" panose="020B0604020202020204" pitchFamily="34" charset="0"/>
              </a:rPr>
              <a:t> Kim. "Zero-day malware detection using threshold-free autoencoding architecture." In 2021 IEEE International Conference on Big Data (Big Data), pp. 1279-1284. IEEE, 2021.</a:t>
            </a:r>
          </a:p>
          <a:p>
            <a:r>
              <a:rPr lang="en-US" sz="1100" b="0" i="0" dirty="0">
                <a:effectLst/>
                <a:latin typeface="Arial" panose="020B0604020202020204" pitchFamily="34" charset="0"/>
              </a:rPr>
              <a:t>C. Kim, S. -Y. Chang, J. Kim, D. Lee and J. Kim, "Automated, Reliable Zero-Day Malware Detection Based on Autoencoding Architecture," in IEEE Transactions on Network and Service Management, vol. 20, no. 3, pp. 3900-3914, Sept. 2023, </a:t>
            </a:r>
            <a:r>
              <a:rPr lang="en-US" sz="1100" b="0" i="0" dirty="0" err="1">
                <a:effectLst/>
                <a:latin typeface="Arial" panose="020B0604020202020204" pitchFamily="34" charset="0"/>
              </a:rPr>
              <a:t>doi</a:t>
            </a:r>
            <a:r>
              <a:rPr lang="en-US" sz="1100" b="0" i="0" dirty="0">
                <a:effectLst/>
                <a:latin typeface="Arial" panose="020B0604020202020204" pitchFamily="34" charset="0"/>
              </a:rPr>
              <a:t>: 10.1109/TNSM.2023.3251282.</a:t>
            </a:r>
          </a:p>
        </p:txBody>
      </p:sp>
    </p:spTree>
    <p:extLst>
      <p:ext uri="{BB962C8B-B14F-4D97-AF65-F5344CB8AC3E}">
        <p14:creationId xmlns:p14="http://schemas.microsoft.com/office/powerpoint/2010/main" val="94233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Methodology</a:t>
            </a:r>
          </a:p>
          <a:p>
            <a:r>
              <a:rPr lang="en-US" dirty="0"/>
              <a:t>Begin gathering data.</a:t>
            </a:r>
          </a:p>
          <a:p>
            <a:r>
              <a:rPr lang="en-US" dirty="0"/>
              <a:t>Formulate and develop an approach to DNN Anomaly detection based on literature.</a:t>
            </a:r>
          </a:p>
          <a:p>
            <a:r>
              <a:rPr lang="en-US" dirty="0"/>
              <a:t>Analyze the Results</a:t>
            </a:r>
          </a:p>
          <a:p>
            <a:pPr marL="0" indent="0">
              <a:buNone/>
            </a:pPr>
            <a:r>
              <a:rPr lang="en-US" dirty="0"/>
              <a:t>Each of the above will be reviewed in the following slides.</a:t>
            </a:r>
          </a:p>
          <a:p>
            <a:pPr marL="0" indent="0">
              <a:buNone/>
            </a:pPr>
            <a:r>
              <a:rPr lang="en-US" b="1" dirty="0"/>
              <a:t>Procedures</a:t>
            </a:r>
          </a:p>
          <a:p>
            <a:r>
              <a:rPr lang="en-US" dirty="0"/>
              <a:t>Project source stored in GitHub repo.</a:t>
            </a:r>
          </a:p>
          <a:p>
            <a:r>
              <a:rPr lang="en-US" dirty="0"/>
              <a:t>Keep research notes in GitHub wiki to track my thoughts and process. </a:t>
            </a:r>
          </a:p>
          <a:p>
            <a:pPr marL="0" indent="0">
              <a:buNone/>
            </a:pPr>
            <a:r>
              <a:rPr lang="en-US" sz="1900" dirty="0"/>
              <a:t>Did not formalize this until late September.</a:t>
            </a: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Update: Data Gathering Overview</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153991567"/>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57B3C-E61A-514E-93E2-A540B3833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0E4AB-CB58-BC0F-326F-C5F3BA39347E}"/>
              </a:ext>
            </a:extLst>
          </p:cNvPr>
          <p:cNvSpPr>
            <a:spLocks noGrp="1"/>
          </p:cNvSpPr>
          <p:nvPr>
            <p:ph type="title"/>
          </p:nvPr>
        </p:nvSpPr>
        <p:spPr/>
        <p:txBody>
          <a:bodyPr/>
          <a:lstStyle/>
          <a:p>
            <a:r>
              <a:rPr lang="en-US" dirty="0"/>
              <a:t>Progress Update: Data Gathering Step 1</a:t>
            </a:r>
          </a:p>
        </p:txBody>
      </p:sp>
      <p:sp>
        <p:nvSpPr>
          <p:cNvPr id="3" name="Content Placeholder 2">
            <a:extLst>
              <a:ext uri="{FF2B5EF4-FFF2-40B4-BE49-F238E27FC236}">
                <a16:creationId xmlns:a16="http://schemas.microsoft.com/office/drawing/2014/main" id="{E7606A88-B592-D907-DBB2-A696F09F574A}"/>
              </a:ext>
            </a:extLst>
          </p:cNvPr>
          <p:cNvSpPr>
            <a:spLocks noGrp="1"/>
          </p:cNvSpPr>
          <p:nvPr>
            <p:ph idx="1"/>
          </p:nvPr>
        </p:nvSpPr>
        <p:spPr/>
        <p:txBody>
          <a:bodyPr>
            <a:normAutofit fontScale="40000" lnSpcReduction="20000"/>
          </a:bodyPr>
          <a:lstStyle/>
          <a:p>
            <a:pPr marL="0" indent="0">
              <a:buNone/>
            </a:pPr>
            <a:r>
              <a:rPr lang="en-US" sz="3300" dirty="0"/>
              <a:t>Gather Machine Under Test (MUT) information. </a:t>
            </a:r>
            <a:r>
              <a:rPr lang="en-US" sz="3300" b="1" dirty="0">
                <a:solidFill>
                  <a:schemeClr val="accent2">
                    <a:lumMod val="75000"/>
                  </a:schemeClr>
                </a:solidFill>
              </a:rPr>
              <a:t>Started</a:t>
            </a:r>
            <a:r>
              <a:rPr lang="en-US" sz="2800" dirty="0"/>
              <a:t> – near complete.</a:t>
            </a:r>
          </a:p>
          <a:p>
            <a:pPr marL="0" indent="0">
              <a:buNone/>
            </a:pPr>
            <a:r>
              <a:rPr lang="en-US" sz="2500" dirty="0"/>
              <a:t>This portion is done, just needs script polish and aggregation into multiple delivery methods (shell, </a:t>
            </a:r>
            <a:r>
              <a:rPr lang="en-US" sz="2500" dirty="0" err="1"/>
              <a:t>Jupyter</a:t>
            </a:r>
            <a:r>
              <a:rPr lang="en-US" sz="2500" dirty="0"/>
              <a:t> Notebook)</a:t>
            </a:r>
          </a:p>
          <a:p>
            <a:r>
              <a:rPr lang="en-US" dirty="0"/>
              <a:t>Captures Runtime Information</a:t>
            </a:r>
          </a:p>
          <a:p>
            <a:pPr lvl="1"/>
            <a:r>
              <a:rPr lang="en-US" dirty="0"/>
              <a:t>OS Info</a:t>
            </a:r>
          </a:p>
          <a:p>
            <a:pPr lvl="1"/>
            <a:r>
              <a:rPr lang="en-US" dirty="0"/>
              <a:t>Environment Variables</a:t>
            </a:r>
          </a:p>
          <a:p>
            <a:pPr lvl="1"/>
            <a:r>
              <a:rPr lang="en-US" dirty="0"/>
              <a:t>Proc info</a:t>
            </a:r>
          </a:p>
          <a:p>
            <a:pPr lvl="1"/>
            <a:r>
              <a:rPr lang="en-US" i="1" dirty="0"/>
              <a:t>uptime</a:t>
            </a:r>
            <a:r>
              <a:rPr lang="en-US" dirty="0"/>
              <a:t> info</a:t>
            </a:r>
          </a:p>
          <a:p>
            <a:pPr lvl="1"/>
            <a:r>
              <a:rPr lang="en-US" dirty="0" err="1"/>
              <a:t>Cuda</a:t>
            </a:r>
            <a:r>
              <a:rPr lang="en-US" dirty="0"/>
              <a:t> version info</a:t>
            </a:r>
          </a:p>
          <a:p>
            <a:r>
              <a:rPr lang="en-US" dirty="0"/>
              <a:t>GPU Information</a:t>
            </a:r>
          </a:p>
          <a:p>
            <a:pPr lvl="1"/>
            <a:r>
              <a:rPr lang="en-US" dirty="0"/>
              <a:t>XML dump of </a:t>
            </a:r>
            <a:r>
              <a:rPr lang="en-US" i="1" dirty="0" err="1"/>
              <a:t>nvidia-smi</a:t>
            </a:r>
            <a:endParaRPr lang="en-US" i="1" dirty="0"/>
          </a:p>
          <a:p>
            <a:r>
              <a:rPr lang="en-US" dirty="0"/>
              <a:t>CPU/Machine Information</a:t>
            </a:r>
          </a:p>
          <a:p>
            <a:pPr lvl="1"/>
            <a:r>
              <a:rPr lang="en-US" dirty="0"/>
              <a:t>JSON dump from </a:t>
            </a:r>
            <a:r>
              <a:rPr lang="en-US" i="1" dirty="0" err="1"/>
              <a:t>lscpu</a:t>
            </a:r>
            <a:endParaRPr lang="en-US" i="1" dirty="0"/>
          </a:p>
          <a:p>
            <a:pPr marL="0" indent="0">
              <a:buNone/>
            </a:pPr>
            <a:r>
              <a:rPr lang="en-US" i="1" dirty="0"/>
              <a:t>May need to review the data to be sure I am capturing all metrics I may want – CPU Temperature, mem utilization, etc..</a:t>
            </a:r>
          </a:p>
        </p:txBody>
      </p:sp>
    </p:spTree>
    <p:extLst>
      <p:ext uri="{BB962C8B-B14F-4D97-AF65-F5344CB8AC3E}">
        <p14:creationId xmlns:p14="http://schemas.microsoft.com/office/powerpoint/2010/main" val="2928679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Metadata/LabelInfo.xml><?xml version="1.0" encoding="utf-8"?>
<clbl:labelList xmlns:clbl="http://schemas.microsoft.com/office/2020/mipLabelMetadata">
  <clbl:label id="{e285d438-dbba-4a4c-941c-593ba422deac}" enabled="0" method="" siteId="{e285d438-dbba-4a4c-941c-593ba422deac}" removed="1"/>
</clbl:labelList>
</file>

<file path=docProps/app.xml><?xml version="1.0" encoding="utf-8"?>
<Properties xmlns="http://schemas.openxmlformats.org/officeDocument/2006/extended-properties" xmlns:vt="http://schemas.openxmlformats.org/officeDocument/2006/docPropsVTypes">
  <Template>Science project presentation (widescreen)</Template>
  <TotalTime>310</TotalTime>
  <Words>2204</Words>
  <Application>Microsoft Office PowerPoint</Application>
  <PresentationFormat>Widescreen</PresentationFormat>
  <Paragraphs>246</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Aptos</vt:lpstr>
      <vt:lpstr>Arial</vt:lpstr>
      <vt:lpstr>Science Project 16x9</vt:lpstr>
      <vt:lpstr>Analysis of GPU Malware Evidence in Virtualized GPU Cloud Computing Services</vt:lpstr>
      <vt:lpstr>Importance of GPU Cloud Computing </vt:lpstr>
      <vt:lpstr>PowerPoint Presentation</vt:lpstr>
      <vt:lpstr>Importance of this Research</vt:lpstr>
      <vt:lpstr>Importance of this Research </vt:lpstr>
      <vt:lpstr>Literature References</vt:lpstr>
      <vt:lpstr>Progress</vt:lpstr>
      <vt:lpstr>Progress Update: Data Gathering Overview</vt:lpstr>
      <vt:lpstr>Progress Update: Data Gathering Step 1</vt:lpstr>
      <vt:lpstr>Progress Update: Data Gathering Step 2</vt:lpstr>
      <vt:lpstr>Progress Update: Data Gathering Step 3</vt:lpstr>
      <vt:lpstr>Progress: DNN AD</vt:lpstr>
      <vt:lpstr>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Williamson</dc:creator>
  <cp:lastModifiedBy>Thomas Williamson</cp:lastModifiedBy>
  <cp:revision>1</cp:revision>
  <dcterms:created xsi:type="dcterms:W3CDTF">2024-10-10T16:18:56Z</dcterms:created>
  <dcterms:modified xsi:type="dcterms:W3CDTF">2024-10-10T21:29:43Z</dcterms:modified>
</cp:coreProperties>
</file>