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0"/>
  </p:notesMasterIdLst>
  <p:sldIdLst>
    <p:sldId id="256" r:id="rId2"/>
    <p:sldId id="281" r:id="rId3"/>
    <p:sldId id="282" r:id="rId4"/>
    <p:sldId id="466" r:id="rId5"/>
    <p:sldId id="259" r:id="rId6"/>
    <p:sldId id="372" r:id="rId7"/>
    <p:sldId id="476" r:id="rId8"/>
    <p:sldId id="477" r:id="rId9"/>
    <p:sldId id="478" r:id="rId10"/>
    <p:sldId id="479" r:id="rId11"/>
    <p:sldId id="480" r:id="rId12"/>
    <p:sldId id="481" r:id="rId13"/>
    <p:sldId id="482" r:id="rId14"/>
    <p:sldId id="483" r:id="rId15"/>
    <p:sldId id="484" r:id="rId16"/>
    <p:sldId id="485" r:id="rId17"/>
    <p:sldId id="486" r:id="rId18"/>
    <p:sldId id="487" r:id="rId19"/>
    <p:sldId id="555" r:id="rId20"/>
    <p:sldId id="489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497" r:id="rId29"/>
    <p:sldId id="498" r:id="rId30"/>
    <p:sldId id="499" r:id="rId31"/>
    <p:sldId id="556" r:id="rId32"/>
    <p:sldId id="501" r:id="rId33"/>
    <p:sldId id="557" r:id="rId34"/>
    <p:sldId id="504" r:id="rId35"/>
    <p:sldId id="558" r:id="rId36"/>
    <p:sldId id="505" r:id="rId37"/>
    <p:sldId id="559" r:id="rId38"/>
    <p:sldId id="507" r:id="rId39"/>
    <p:sldId id="508" r:id="rId40"/>
    <p:sldId id="509" r:id="rId41"/>
    <p:sldId id="510" r:id="rId42"/>
    <p:sldId id="511" r:id="rId43"/>
    <p:sldId id="512" r:id="rId44"/>
    <p:sldId id="513" r:id="rId45"/>
    <p:sldId id="514" r:id="rId46"/>
    <p:sldId id="515" r:id="rId47"/>
    <p:sldId id="560" r:id="rId48"/>
    <p:sldId id="517" r:id="rId49"/>
    <p:sldId id="518" r:id="rId50"/>
    <p:sldId id="519" r:id="rId51"/>
    <p:sldId id="561" r:id="rId52"/>
    <p:sldId id="521" r:id="rId53"/>
    <p:sldId id="522" r:id="rId54"/>
    <p:sldId id="523" r:id="rId55"/>
    <p:sldId id="524" r:id="rId56"/>
    <p:sldId id="525" r:id="rId57"/>
    <p:sldId id="526" r:id="rId58"/>
    <p:sldId id="527" r:id="rId59"/>
    <p:sldId id="528" r:id="rId60"/>
    <p:sldId id="529" r:id="rId61"/>
    <p:sldId id="530" r:id="rId62"/>
    <p:sldId id="531" r:id="rId63"/>
    <p:sldId id="532" r:id="rId64"/>
    <p:sldId id="533" r:id="rId65"/>
    <p:sldId id="534" r:id="rId66"/>
    <p:sldId id="535" r:id="rId67"/>
    <p:sldId id="536" r:id="rId68"/>
    <p:sldId id="537" r:id="rId69"/>
    <p:sldId id="538" r:id="rId70"/>
    <p:sldId id="539" r:id="rId71"/>
    <p:sldId id="540" r:id="rId72"/>
    <p:sldId id="541" r:id="rId73"/>
    <p:sldId id="542" r:id="rId74"/>
    <p:sldId id="543" r:id="rId75"/>
    <p:sldId id="544" r:id="rId76"/>
    <p:sldId id="545" r:id="rId77"/>
    <p:sldId id="546" r:id="rId78"/>
    <p:sldId id="547" r:id="rId79"/>
    <p:sldId id="548" r:id="rId80"/>
    <p:sldId id="549" r:id="rId81"/>
    <p:sldId id="550" r:id="rId82"/>
    <p:sldId id="551" r:id="rId83"/>
    <p:sldId id="552" r:id="rId84"/>
    <p:sldId id="553" r:id="rId85"/>
    <p:sldId id="554" r:id="rId86"/>
    <p:sldId id="562" r:id="rId87"/>
    <p:sldId id="465" r:id="rId88"/>
    <p:sldId id="351" r:id="rId89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5" autoAdjust="0"/>
    <p:restoredTop sz="94432" autoAdjust="0"/>
  </p:normalViewPr>
  <p:slideViewPr>
    <p:cSldViewPr snapToGrid="0">
      <p:cViewPr varScale="1">
        <p:scale>
          <a:sx n="84" d="100"/>
          <a:sy n="84" d="100"/>
        </p:scale>
        <p:origin x="60" y="8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22:10:19.93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39,'7'-5,"0"0,0 1,1 0,0 1,-1-1,1 1,1 1,-1 0,0 0,0 0,1 1,-1 0,1 1,-1 0,1 0,-1 1,1 0,2 1,23-1,739 0,-486 32,-156-18,813-16,-637 2,-113 14,-179-15,-2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22:14:31.1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6,'386'12,"-234"3,85 29,-194-32,1-2,0-2,0-2,1-2,0-2,11-2,96 12,341 6,-53-19,-209-30,-86 19,21-8,159 20,-218-16,288 17,-269-17,-122 16,0 0,0-1,0 1,0-1,0 0,0 0,0 0,0 0,0-1,-1 1,1-1,-1 0,1 0,-1-1,0 1,0-1,2-1,22-16,-20 14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22:16:54.2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22:16:59.1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0 145,'32'-21,"63"-1,50 7,99 8,-154 9,163-3,-122-15,-28-8,278-6,-185 19,88 11,-113 2,459-2,-407 27,-24-5,-77-8,-101-13,-12 0,0-1,0 0,0 0,0-1,0 0,0 0,0-1,0 0,-1-1,5-1,-3-3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22:17:01.8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16,'352'0,"-7"45,-47-1,180-15,-355-25,203 1,-18 12,-79-27,0-10,183-41,-152 10,-147 39,-5 6,-94 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22:17:05.3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 66,'-1'-2,"1"-1,0 1,0 0,0-1,0 1,0 0,1-1,-1 1,1 0,0 0,-1-1,1 1,0 0,0 0,0 0,1 0,-1 0,0 0,1 0,0 1,-1-1,1 0,0 1,0-1,-1 1,1 0,0-1,1 1,-1 0,0 0,0 1,0-1,1 0,-1 1,2-1,181-2,719 5,-465 15,-170-8,151 7,-133 0,-121 0,92-9,-161-8,182 1,-141 16,-44-3,-81-11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22:10:22.8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1 112,'54'-20,"48"2,33-8,393 27,282-14,-64-23,-531 39,37 28,-132-23,-104-5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22:12:18.8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1,'493'0,"-231"17,-54 28,-65-27,343-18,-182-17,-42 8,-100 2,-67-8,205 15,-190-15,-96 14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22:12:22.1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16,'1'-2,"1"1,-1 0,1-1,0 1,-1 0,1 0,0 0,0 0,0 0,0 0,0 1,0-1,0 0,0 1,0 0,0 0,0-1,0 1,1 0,-1 1,0-1,1 0,6 2,-1 0,1 0,0 0,-1 1,0 1,1-1,-1 1,-1 1,1-1,0 1,2 3,-1-1,-1-4,1 0,-1 0,1-1,-1 0,1-1,0 1,-1-2,1 1,0-1,0-1,0 1,5-2,19 0,418 2,-438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22:12:26.34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0 115,'77'-14,"21"-3,-68 16,1 0,0 0,1 3,-1 0,29 7,41 13,167-23,-107-29,40-24,-152 43,1 3,0 2,0 2,0 2,0 3,6 2,47-1,385-2,-472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22:14:17.05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22:14:20.5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48,'2'-1,"-1"-1,0 1,1-1,-1 1,1 0,0 0,0 0,-1 0,1 0,0 0,0 1,0-1,0 1,0-1,0 1,0 0,0-1,0 1,0 0,-1 0,1 0,2 1,-1-1,188-32,104 32,-169 16,33-6,117-4,-104 10,47-17,-206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22:14:23.4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1,'385'20,"-189"-6,1847 31,-1458-45,-448-32,2 16,116 17,-241-1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22:14:27.7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22,'1500'0,"-1423"-17,-68 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AA703-0396-4AFC-A638-A0DFCD73927F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9F06E-5D86-4466-8523-737703D90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19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59F06E-5D86-4466-8523-737703D907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74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9.png"/><Relationship Id="rId4" Type="http://schemas.openxmlformats.org/officeDocument/2006/relationships/image" Target="../media/image16.png"/><Relationship Id="rId9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25.png"/><Relationship Id="rId5" Type="http://schemas.openxmlformats.org/officeDocument/2006/relationships/image" Target="../media/image16.png"/><Relationship Id="rId10" Type="http://schemas.openxmlformats.org/officeDocument/2006/relationships/customXml" Target="../ink/ink14.xml"/><Relationship Id="rId4" Type="http://schemas.openxmlformats.org/officeDocument/2006/relationships/customXml" Target="../ink/ink11.xml"/><Relationship Id="rId9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FA177F-145C-478A-A7ED-8D021CE76B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A96A522-1258-462E-AFC5-F5E3F1411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CD43597-59D1-4246-A90D-26FE2B608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D48CD8-BE7A-4992-8570-58DEE9826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A68BD7C-72FC-4E92-88BB-3401D485D2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C8B73423-E00D-4FC9-9873-0C259A14BC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53770" y="1041401"/>
            <a:ext cx="4538526" cy="23452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62626"/>
                </a:solidFill>
              </a:rPr>
              <a:t>Module 3 Quiz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79045" y="3657596"/>
            <a:ext cx="4513252" cy="19334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DATA 3300</a:t>
            </a:r>
          </a:p>
          <a:p>
            <a:r>
              <a:rPr lang="en-US" dirty="0">
                <a:solidFill>
                  <a:srgbClr val="000000"/>
                </a:solidFill>
              </a:rPr>
              <a:t>Business Data Analytics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2EEABFB-D1AB-4BFF-84FC-449548E93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4" y="1092200"/>
            <a:ext cx="4976494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6C3C8A1-EC9C-4A3C-A782-5F19429EB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683" y="1600028"/>
            <a:ext cx="4348925" cy="347914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31BC86-8965-4F95-9FD9-76313A7D6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53770" y="3522131"/>
            <a:ext cx="452063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165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1EEDE-4EEA-2D62-EBD9-4F2CA0508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CA87C9-743B-EFEA-E137-05961818A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Q3: Which correlation coefficient represents the strongest negative relationship between two variables?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CE479C-6B5F-FE89-2D28-50531D5FF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0.05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0.95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-0.14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-0.85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0821C8D8-33D5-41B3-B5C1-4EB6EA6E5DD4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046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F31AA-4809-E42B-64A0-38BBFF75C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C61669-E251-17A6-F1CA-CCD2B3F80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Q3: Which correlation coefficient represents the strongest negative relationship between two variables?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B496CA-77CD-E8C5-7D01-00558524B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0.05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0.95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-0.14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-0.85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F314A600-8D1C-4900-DAC3-0352970C6E87}"/>
              </a:ext>
            </a:extLst>
          </p:cNvPr>
          <p:cNvSpPr/>
          <p:nvPr/>
        </p:nvSpPr>
        <p:spPr>
          <a:xfrm>
            <a:off x="726407" y="4740847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EDA40-1DC9-F5C9-2C98-F23172117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FF2ED8-47A1-86BE-4782-59B11D157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Q4: Which of the following is a use of correlation 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538060-AF06-E1F8-3899-B36E3650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Predict the outcome of one variable based on another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Evaluate the strength and direction of the relationship between two variables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Test the causal relationship between two variables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Find hidden groupings in data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4FF188DC-EC23-1BA0-78C3-F4AA9DBA1A73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78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15DFF-45C9-9B8A-524B-61F7CCE33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071119-BFB8-30EE-8A0A-0A101F02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Q4: Which of the following is a use of correlation 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4DE348-C55A-06CC-4CED-4E97F8EFA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Predict the outcome of one variable based on another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Evaluate the strength and direction of the relationship between two variables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Test the causal relationship between two variables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Find hidden groupings in data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CFCB9473-1B85-2BF5-FA5E-36EDA923B12E}"/>
              </a:ext>
            </a:extLst>
          </p:cNvPr>
          <p:cNvSpPr/>
          <p:nvPr/>
        </p:nvSpPr>
        <p:spPr>
          <a:xfrm>
            <a:off x="786502" y="3429000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D653D-2FA6-56B0-9EA4-9EF985B07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11E366-1226-94A9-432F-5509EA8A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Q5: What is the </a:t>
            </a:r>
            <a:r>
              <a:rPr lang="en-US" b="1" dirty="0"/>
              <a:t>support </a:t>
            </a:r>
            <a:r>
              <a:rPr lang="en-US" dirty="0"/>
              <a:t>of the item set </a:t>
            </a:r>
            <a:br>
              <a:rPr lang="en-US" dirty="0"/>
            </a:br>
            <a:r>
              <a:rPr lang="en-US" dirty="0"/>
              <a:t>{bread, peanut butter}?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B38F01-F4B8-BFA9-9A37-3D6EA62E1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0.5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0.25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0.75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 </a:t>
            </a:r>
          </a:p>
          <a:p>
            <a:pPr marL="457200" lvl="1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Cannot be determined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82257BE9-123F-4C27-EC6D-D38A82244782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list of food items&#10;&#10;Description automatically generated">
            <a:extLst>
              <a:ext uri="{FF2B5EF4-FFF2-40B4-BE49-F238E27FC236}">
                <a16:creationId xmlns:a16="http://schemas.microsoft.com/office/drawing/2014/main" id="{FFEEAC2F-162A-8955-B819-D66566128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82" y="2586134"/>
            <a:ext cx="7669949" cy="270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561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46AB3-D874-5B86-ED0C-C932B92AC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1AE87D-E4B6-7F5D-9FBD-BB033DAEF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Q5: What is the </a:t>
            </a:r>
            <a:r>
              <a:rPr lang="en-US" b="1" dirty="0"/>
              <a:t>support </a:t>
            </a:r>
            <a:r>
              <a:rPr lang="en-US" dirty="0"/>
              <a:t>of the item set </a:t>
            </a:r>
            <a:br>
              <a:rPr lang="en-US" dirty="0"/>
            </a:br>
            <a:r>
              <a:rPr lang="en-US" dirty="0"/>
              <a:t>{bread, peanut butter}?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C89ED8-5B37-079E-6C6A-B9ACC8EED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0.5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0.25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0.75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 </a:t>
            </a:r>
          </a:p>
          <a:p>
            <a:pPr marL="457200" lvl="1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Cannot be determined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BFEAD35F-1B86-DCBB-E642-14ACF751424A}"/>
              </a:ext>
            </a:extLst>
          </p:cNvPr>
          <p:cNvSpPr/>
          <p:nvPr/>
        </p:nvSpPr>
        <p:spPr>
          <a:xfrm>
            <a:off x="786502" y="2797747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ist of food items&#10;&#10;Description automatically generated">
            <a:extLst>
              <a:ext uri="{FF2B5EF4-FFF2-40B4-BE49-F238E27FC236}">
                <a16:creationId xmlns:a16="http://schemas.microsoft.com/office/drawing/2014/main" id="{BB6F0D56-9FD3-E286-3C0B-96145B5CA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282" y="2586134"/>
            <a:ext cx="7669949" cy="27092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BEF58E1-653B-4496-A051-962CD8A24BDB}"/>
                  </a:ext>
                </a:extLst>
              </p14:cNvPr>
              <p14:cNvContentPartPr/>
              <p14:nvPr/>
            </p14:nvContentPartPr>
            <p14:xfrm>
              <a:off x="5480450" y="-1118974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BEF58E1-653B-4496-A051-962CD8A24B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426810" y="-122697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2F15309-375F-4CAD-945F-B7B0A224283B}"/>
                  </a:ext>
                </a:extLst>
              </p14:cNvPr>
              <p14:cNvContentPartPr/>
              <p14:nvPr/>
            </p14:nvContentPartPr>
            <p14:xfrm>
              <a:off x="7053650" y="3782066"/>
              <a:ext cx="539280" cy="17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2F15309-375F-4CAD-945F-B7B0A224283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99650" y="3674426"/>
                <a:ext cx="6469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434056E-58C8-4516-9F2B-CD0D74B764DB}"/>
                  </a:ext>
                </a:extLst>
              </p14:cNvPr>
              <p14:cNvContentPartPr/>
              <p14:nvPr/>
            </p14:nvContentPartPr>
            <p14:xfrm>
              <a:off x="8598050" y="3753626"/>
              <a:ext cx="1351800" cy="29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434056E-58C8-4516-9F2B-CD0D74B764D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44410" y="3645986"/>
                <a:ext cx="145944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2F9C0F8-2510-4F44-BF4B-CC97BD195244}"/>
                  </a:ext>
                </a:extLst>
              </p14:cNvPr>
              <p14:cNvContentPartPr/>
              <p14:nvPr/>
            </p14:nvContentPartPr>
            <p14:xfrm>
              <a:off x="9376730" y="5024066"/>
              <a:ext cx="571320" cy="79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2F9C0F8-2510-4F44-BF4B-CC97BD19524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322730" y="4916066"/>
                <a:ext cx="6789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1A65F2E-6FE6-421A-9099-98EAC98CDFD7}"/>
                  </a:ext>
                </a:extLst>
              </p14:cNvPr>
              <p14:cNvContentPartPr/>
              <p14:nvPr/>
            </p14:nvContentPartPr>
            <p14:xfrm>
              <a:off x="7814690" y="5035226"/>
              <a:ext cx="1360800" cy="53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1A65F2E-6FE6-421A-9099-98EAC98CDFD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761050" y="4927586"/>
                <a:ext cx="1468440" cy="26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4431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74946-871F-7ED3-E2CA-36E374991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F40681-F8CE-6405-33C9-FB737B46A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Q6: What is the </a:t>
            </a:r>
            <a:r>
              <a:rPr lang="en-US" b="1" dirty="0"/>
              <a:t>confidence </a:t>
            </a:r>
            <a:r>
              <a:rPr lang="en-US" dirty="0"/>
              <a:t>of the association rule {peanut butter} </a:t>
            </a:r>
            <a:r>
              <a:rPr lang="en-US" dirty="0">
                <a:sym typeface="Wingdings" pitchFamily="2" charset="2"/>
              </a:rPr>
              <a:t> {eggs}?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22AE61-CAF5-30A4-F973-369DDBF85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1/2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3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1/3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 </a:t>
            </a:r>
          </a:p>
          <a:p>
            <a:pPr marL="457200" lvl="1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Cannot be determined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17DF33D9-E564-B376-BBFC-D86BA8586CEE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list of food items&#10;&#10;Description automatically generated">
            <a:extLst>
              <a:ext uri="{FF2B5EF4-FFF2-40B4-BE49-F238E27FC236}">
                <a16:creationId xmlns:a16="http://schemas.microsoft.com/office/drawing/2014/main" id="{D8D7C930-50D8-59CA-DFCE-1580DDCED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27" y="2569432"/>
            <a:ext cx="7253333" cy="274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55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877EE-31CB-A469-52BE-377D38311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6D20701-6785-7AF0-D279-5D10EF8F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Q6: What is the </a:t>
            </a:r>
            <a:r>
              <a:rPr lang="en-US" b="1" dirty="0"/>
              <a:t>confidence </a:t>
            </a:r>
            <a:r>
              <a:rPr lang="en-US" dirty="0"/>
              <a:t>of the association rule {peanut butter} </a:t>
            </a:r>
            <a:r>
              <a:rPr lang="en-US" dirty="0">
                <a:sym typeface="Wingdings" pitchFamily="2" charset="2"/>
              </a:rPr>
              <a:t> {eggs}?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8FF055-BB64-77F8-FC5E-532AD247F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1/2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3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1/3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 </a:t>
            </a:r>
          </a:p>
          <a:p>
            <a:pPr marL="457200" lvl="1" indent="0">
              <a:buNone/>
            </a:pPr>
            <a:r>
              <a:rPr lang="en-US" sz="3200" dirty="0">
                <a:sym typeface="Wingdings" panose="05000000000000000000" pitchFamily="2" charset="2"/>
              </a:rPr>
              <a:t>Cannot be determined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A968CE45-B99A-8868-3C88-602AEC4B4644}"/>
              </a:ext>
            </a:extLst>
          </p:cNvPr>
          <p:cNvSpPr/>
          <p:nvPr/>
        </p:nvSpPr>
        <p:spPr>
          <a:xfrm>
            <a:off x="786502" y="4100216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ist of food items&#10;&#10;Description automatically generated">
            <a:extLst>
              <a:ext uri="{FF2B5EF4-FFF2-40B4-BE49-F238E27FC236}">
                <a16:creationId xmlns:a16="http://schemas.microsoft.com/office/drawing/2014/main" id="{8542521E-5691-CC53-CAA8-0855B9BC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5055" y="2550746"/>
            <a:ext cx="7253333" cy="27426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FAD5FC-7344-40D8-899C-5C6C78065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083" y="5293369"/>
            <a:ext cx="3550177" cy="9064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8FC3F70-FFA8-4EAA-A01C-6C86CF9574A1}"/>
                  </a:ext>
                </a:extLst>
              </p14:cNvPr>
              <p14:cNvContentPartPr/>
              <p14:nvPr/>
            </p14:nvContentPartPr>
            <p14:xfrm>
              <a:off x="5593850" y="-1034014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8FC3F70-FFA8-4EAA-A01C-6C86CF9574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39850" y="-1142014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3E64A62-16D1-44F1-92E6-9D47CAE69890}"/>
                  </a:ext>
                </a:extLst>
              </p14:cNvPr>
              <p14:cNvContentPartPr/>
              <p14:nvPr/>
            </p14:nvContentPartPr>
            <p14:xfrm>
              <a:off x="8371250" y="3753266"/>
              <a:ext cx="1235520" cy="525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3E64A62-16D1-44F1-92E6-9D47CAE6989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17250" y="3645266"/>
                <a:ext cx="134316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BB5C210-925B-4A5D-8A4A-D2DE2C48F151}"/>
                  </a:ext>
                </a:extLst>
              </p14:cNvPr>
              <p14:cNvContentPartPr/>
              <p14:nvPr/>
            </p14:nvContentPartPr>
            <p14:xfrm>
              <a:off x="6945650" y="4219466"/>
              <a:ext cx="1294560" cy="579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BB5C210-925B-4A5D-8A4A-D2DE2C48F15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92010" y="4111466"/>
                <a:ext cx="14022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743D20E-A109-4753-8E76-DA2CDAF112AA}"/>
                  </a:ext>
                </a:extLst>
              </p14:cNvPr>
              <p14:cNvContentPartPr/>
              <p14:nvPr/>
            </p14:nvContentPartPr>
            <p14:xfrm>
              <a:off x="7649450" y="4990946"/>
              <a:ext cx="1294920" cy="41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743D20E-A109-4753-8E76-DA2CDAF112A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595810" y="4883306"/>
                <a:ext cx="1402560" cy="25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7784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BC17A-E991-CAE2-7611-210FE4849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A53E3-80DA-B74F-1B56-4D8DDE8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85" y="570224"/>
            <a:ext cx="11020926" cy="1698858"/>
          </a:xfrm>
        </p:spPr>
        <p:txBody>
          <a:bodyPr>
            <a:noAutofit/>
          </a:bodyPr>
          <a:lstStyle/>
          <a:p>
            <a:r>
              <a:rPr lang="en-US" sz="3600" dirty="0"/>
              <a:t>Q7: The standardized centroid value for Salary in Cluster 0 is 0.391. What does this suggest about the mean value of salary for this cluster before standardization?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ABFA1B-7217-B45B-5965-0E8EBDBF1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It was above the standard deviation for the sample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It was above the mean value for the sample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It was equal to 0.391 of the mean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39.1% of salary values were clustered in this group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19861DA2-A544-1C95-2D78-AFF7F38F067D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215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BC17A-E991-CAE2-7611-210FE4849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A53E3-80DA-B74F-1B56-4D8DDE8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285" y="570224"/>
            <a:ext cx="11020926" cy="1698858"/>
          </a:xfrm>
        </p:spPr>
        <p:txBody>
          <a:bodyPr>
            <a:noAutofit/>
          </a:bodyPr>
          <a:lstStyle/>
          <a:p>
            <a:r>
              <a:rPr lang="en-US" sz="3600" dirty="0"/>
              <a:t>Q7: The standardized centroid value for Salary in Cluster 0 is 0.391. What does this suggest about the mean value of salary for this cluster before standardization?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ABFA1B-7217-B45B-5965-0E8EBDBF1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It was above the standard deviation for the sample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It was above the mean value for the sample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It was equal to 0.391 of the mean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39.1% of salary values were clustered in this group</a:t>
            </a:r>
          </a:p>
        </p:txBody>
      </p:sp>
      <p:sp>
        <p:nvSpPr>
          <p:cNvPr id="7" name="Right Arrow 5">
            <a:extLst>
              <a:ext uri="{FF2B5EF4-FFF2-40B4-BE49-F238E27FC236}">
                <a16:creationId xmlns:a16="http://schemas.microsoft.com/office/drawing/2014/main" id="{18F6D189-DC13-4C66-B301-36D79D5A12CB}"/>
              </a:ext>
            </a:extLst>
          </p:cNvPr>
          <p:cNvSpPr/>
          <p:nvPr/>
        </p:nvSpPr>
        <p:spPr>
          <a:xfrm>
            <a:off x="786502" y="3429000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590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Format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Quiz is via Proctorio</a:t>
            </a:r>
          </a:p>
          <a:p>
            <a:r>
              <a:rPr lang="en-US" dirty="0"/>
              <a:t>Test alone in a quiet room – Tip: put phone on Do Not Disturb</a:t>
            </a:r>
          </a:p>
          <a:p>
            <a:r>
              <a:rPr lang="en-US" dirty="0"/>
              <a:t>40 multiple-choice questions in 60 minutes</a:t>
            </a:r>
          </a:p>
          <a:p>
            <a:r>
              <a:rPr lang="en-US" dirty="0"/>
              <a:t>No electronic devices, books, or other resources allowed</a:t>
            </a:r>
          </a:p>
          <a:p>
            <a:r>
              <a:rPr lang="en-US" dirty="0"/>
              <a:t>No hardcopy resources allowed except an 8.5”x11” note sheet</a:t>
            </a:r>
          </a:p>
        </p:txBody>
      </p:sp>
    </p:spTree>
    <p:extLst>
      <p:ext uri="{BB962C8B-B14F-4D97-AF65-F5344CB8AC3E}">
        <p14:creationId xmlns:p14="http://schemas.microsoft.com/office/powerpoint/2010/main" val="2859330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9C22B-876D-90E6-D1C8-05FD785E7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B247B-70F4-ED15-1E79-0020F1889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Autofit/>
          </a:bodyPr>
          <a:lstStyle/>
          <a:p>
            <a:r>
              <a:rPr lang="en-US" sz="2800" dirty="0"/>
              <a:t>Q8: You have created a scatter plot showing Customer Ratings (0-100 scale) on the x-axis and Length of Customer Membership (in years) on the y-axis. Based on the visualization, there seem to be distinct groupings of customers. Based on this visualization, what can you conclude?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80A51-93A9-3337-6736-FABF8E547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4925769" cy="3228921"/>
          </a:xfrm>
        </p:spPr>
        <p:txBody>
          <a:bodyPr>
            <a:normAutofit fontScale="700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There are 3 clusters of customers.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 scatter plot shows 4 clusters of customers.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There appears to be some clustering, but further analysis is needed to confirm the number of clusters.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There are 2 clusters of customers.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0DC72DBD-4255-1707-89D4-05B412214D3E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E5D3E8-4400-DCE9-F5ED-2F5B06BD1D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3379" y="2475802"/>
            <a:ext cx="4671051" cy="32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38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BE1C-F1AA-9DBD-1622-CB2E848AF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0D2B84-8D0D-F2CB-4BCC-32C705578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Autofit/>
          </a:bodyPr>
          <a:lstStyle/>
          <a:p>
            <a:r>
              <a:rPr lang="en-US" sz="2800" dirty="0"/>
              <a:t>Q8: You have created a scatter plot showing Customer Ratings (0-100 scale) on the x-axis and Length of Customer Membership (in years) on the y-axis. Based on the visualization, there seem to be distinct groupings of customers. Based on this visualization, what can you conclude?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B86C1A-CA05-BAD2-7D99-15E11062C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50" y="2680198"/>
            <a:ext cx="5022750" cy="3228921"/>
          </a:xfrm>
        </p:spPr>
        <p:txBody>
          <a:bodyPr>
            <a:normAutofit fontScale="700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There are 3 clusters of customers.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 scatter plot shows 4 clusters of customers.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There appears to be some clustering, but further analysis is needed to confirm the number of clusters.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There are 2 clusters of customers.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042FB687-3F22-3436-82B3-D3497971D41F}"/>
              </a:ext>
            </a:extLst>
          </p:cNvPr>
          <p:cNvSpPr/>
          <p:nvPr/>
        </p:nvSpPr>
        <p:spPr>
          <a:xfrm>
            <a:off x="786502" y="3803019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EFAAC8-2CB1-DC74-2228-748FF5B79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306" y="2517365"/>
            <a:ext cx="4671051" cy="3228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071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9D0DC-D957-7B1A-63D9-A426E7338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9E8458-52CC-A168-B532-11310E12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Q9: Based on this graph, which cluster has the highest Price/Sales?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CE4D88-CAF1-24F4-92F4-559827AFF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3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0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1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A0370735-F54E-76CD-7A69-6D635E0E8063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72FD69-71F8-46B4-BBF2-AA7F37D49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3056" y="2322450"/>
            <a:ext cx="5667214" cy="394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59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FC4D9-CEF7-DBCE-873D-EBE5208A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CE22A2-2711-B488-25AA-C4804B1F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Q9: Based on this plot, which cluster has the highest Price/Sales?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D7EA91-C45F-96E0-82AB-1105B1B6B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3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0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1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F3182634-AF61-2864-D7E7-1CDA0F844A6F}"/>
              </a:ext>
            </a:extLst>
          </p:cNvPr>
          <p:cNvSpPr/>
          <p:nvPr/>
        </p:nvSpPr>
        <p:spPr>
          <a:xfrm>
            <a:off x="786502" y="4759069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E5690-7D58-44A5-A4E2-7100F1319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4717" y="2286000"/>
            <a:ext cx="5825935" cy="4054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184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47821-5301-B57E-662B-67E7001C0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D9100C-F2C0-49B3-088B-6B8C05C9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Q10: Given a centroid table, how would you identify a suitable name for a cluster based on its distinguishing attributes?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FEAB34-DBA5-EB72-FB72-24AFAA4A1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 fontScale="775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Analyze the attributes with the highest and lowest centroid values, as they indicate which characteristics are most prominent for that cluster.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Choose the attribute with the smallest centroid value as it shows the least variability and is most representative of the cluster.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Focus on the attributes closest to zero, since they represent the average behavior of all clusters.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Select the most common attribute across all clusters, as that attribute is likely to be representative of all clusters.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BE41479E-607F-2A36-10C0-B8210084B4F7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847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FD589-9097-DF77-EE3E-EEFB0117C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F096BB-0631-395E-EAA1-CA7AE0952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Q10: Given a centroid table, how would you identify a suitable name for a cluster based on its distinguishing attributes?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0156F8-39C7-65BB-89BA-8DA9C54C4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 fontScale="775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Analyze the attributes with the highest and lowest centroid values, as they indicate which characteristics are most prominent for that cluster.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Choose the attribute with the smallest centroid value as it shows the least variability and is most representative of the cluster.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Focus on the attributes closest to zero, since they represent the average behavior of all clusters.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Select the most common attribute across all clusters, as that attribute is likely to be representative of all clusters.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66967241-C870-151D-8A46-2862E493C82E}"/>
              </a:ext>
            </a:extLst>
          </p:cNvPr>
          <p:cNvSpPr/>
          <p:nvPr/>
        </p:nvSpPr>
        <p:spPr>
          <a:xfrm>
            <a:off x="786502" y="2797747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C0228-FDF4-53C5-95ED-09E0AE0CF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5CD7D6-E1DB-FC79-1274-592F539CF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Q11: Which of the following is something to be aware of when using categorical variables in a clustering 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99229B-FF63-46DD-FB30-D8C6001BE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 fontScale="92500" lnSpcReduction="1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Categorical variables never influence cluster results, so no adjustments are necessary.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Categorical variables need to be dummy coded (1s/0s).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Categorical variables severely distort cluster analysis.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Categorical variables should be removed because clustering algorithms only work with numerical data.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B9DB8255-C380-4D9D-CE95-B765A3886593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073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A3512-8518-2D1E-229C-D601EFE8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EC4B49-9E0C-EA78-8583-783D75B49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Q11: Which of the following is something to be aware of when using categorical variables in a clustering 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2F5F30-7D97-FE1F-A9C7-5A5D86D37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 fontScale="92500" lnSpcReduction="1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Categorical variables never influence cluster results, so no adjustments are necessary.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Categorical variables need to be dummy coded (1s/0s).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Categorical variables severely distort cluster analysis.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Categorical variables should be removed because clustering algorithms only work with numerical data.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634BE11F-B578-FFD3-CD9C-901F4BA3DAE4}"/>
              </a:ext>
            </a:extLst>
          </p:cNvPr>
          <p:cNvSpPr/>
          <p:nvPr/>
        </p:nvSpPr>
        <p:spPr>
          <a:xfrm>
            <a:off x="786502" y="3713109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477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C597E-16E9-0D3B-2E47-115EAA092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BE7C1E-D112-B953-68A8-3E1F8F22C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Autofit/>
          </a:bodyPr>
          <a:lstStyle/>
          <a:p>
            <a:r>
              <a:rPr lang="en-US" sz="3600" dirty="0"/>
              <a:t>Q12: In an association analysis of shopping cart contents, you observe a lift value of 3 for {milk, eggs} --&gt; {bread}. What is the appropriate interpretation of this value?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C363E0-D6BF-CA3C-8A31-610DE639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9"/>
            <a:ext cx="10332249" cy="2832706"/>
          </a:xfrm>
        </p:spPr>
        <p:txBody>
          <a:bodyPr>
            <a:normAutofit fontScale="775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Customers who buy milk or eggs are three times more likely to also buy bread than if the purchases of bread were independent of milk or eggs.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Customers who buy milk and eggs are three times more likely to also buy bread compared to those who do not buy milk and eggs.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There is a negative correlation between milk, eggs, and bread purchases.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 purchase of bread will decrease if customers buy milk and eggs.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1640E1DC-E3C0-A40F-7A21-4916139D3B94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23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DEDF3-E32F-A918-83A2-3D5440EA5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092044-2C42-EF5A-1A89-F34F8840C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Autofit/>
          </a:bodyPr>
          <a:lstStyle/>
          <a:p>
            <a:r>
              <a:rPr lang="en-US" sz="3600" dirty="0"/>
              <a:t>Q12: In an association analysis of shopping cart contents, you observe a lift value of 3 for {milk, eggs} --&gt; {bread}. What is the appropriate interpretation of this value?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B3D6EF-BE82-C5DA-86C0-DC58FC288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 fontScale="850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Customers who buy milk or eggs are three times more likely to also buy bread than if the purchases of bread were independent of milk or eggs.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Customers who buy milk and eggs are three times more likely to also buy bread compared to those who do not buy milk and eggs.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There is a negative correlation between milk, eggs, and bread purchases.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 purchase of bread will decrease if customers buy milk and eggs.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FF25DF15-E6CA-1B60-ACA8-B8B355FB4508}"/>
              </a:ext>
            </a:extLst>
          </p:cNvPr>
          <p:cNvSpPr/>
          <p:nvPr/>
        </p:nvSpPr>
        <p:spPr>
          <a:xfrm>
            <a:off x="786502" y="3789639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492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Recommendations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Attending today</a:t>
            </a:r>
          </a:p>
          <a:p>
            <a:r>
              <a:rPr lang="en-US" dirty="0"/>
              <a:t>Reviewing study guide</a:t>
            </a:r>
          </a:p>
          <a:p>
            <a:r>
              <a:rPr lang="en-US" dirty="0"/>
              <a:t>Preparing your note sheet</a:t>
            </a:r>
          </a:p>
          <a:p>
            <a:r>
              <a:rPr lang="en-US" dirty="0"/>
              <a:t>As necessary, reviewing course materials (PPTs/videos, exercises/demonstration videos, and final project)</a:t>
            </a:r>
          </a:p>
        </p:txBody>
      </p:sp>
    </p:spTree>
    <p:extLst>
      <p:ext uri="{BB962C8B-B14F-4D97-AF65-F5344CB8AC3E}">
        <p14:creationId xmlns:p14="http://schemas.microsoft.com/office/powerpoint/2010/main" val="11758942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1650-ED86-D5D4-059B-36A9090E0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18D0B0-7F0B-686B-484D-17901035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Q13: Which of the following are limitations of cluster 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8F0525-A0E9-D45E-A7AB-33B50F6F0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 fontScale="925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analysis provides a statistical framework for making inferences.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 results of cluster analysis are generalizable.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analysis may incorrectly identify outliers as a cluster with 1-2 objects in it.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analysis will generate clusters even if the underlying data does not reveal any meaningful grouping.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AB2D2437-D5D5-E491-BFF9-9BDE259D85E7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2507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1650-ED86-D5D4-059B-36A9090E0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618D0B0-7F0B-686B-484D-179010350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Q13: Which of the following are limitations of cluster 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8F0525-A0E9-D45E-A7AB-33B50F6F0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 fontScale="925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analysis provides a statistical framework for making inferences.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 results of cluster analysis are generalizable.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analysis may incorrectly identify outliers as a cluster with 1-2 objects in it.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analysis will generate clusters even if the underlying data does not reveal any meaningful grouping.</a:t>
            </a:r>
          </a:p>
        </p:txBody>
      </p:sp>
      <p:sp>
        <p:nvSpPr>
          <p:cNvPr id="7" name="Right Arrow 5">
            <a:extLst>
              <a:ext uri="{FF2B5EF4-FFF2-40B4-BE49-F238E27FC236}">
                <a16:creationId xmlns:a16="http://schemas.microsoft.com/office/drawing/2014/main" id="{89B5ABCF-240F-45FC-9DA7-830775B24271}"/>
              </a:ext>
            </a:extLst>
          </p:cNvPr>
          <p:cNvSpPr/>
          <p:nvPr/>
        </p:nvSpPr>
        <p:spPr>
          <a:xfrm>
            <a:off x="786501" y="5022585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8802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8D9AD-C4C2-FA86-4A95-F9DBBC46D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B69D1-6C16-7E7A-1638-A1F4F166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509002"/>
          </a:xfrm>
        </p:spPr>
        <p:txBody>
          <a:bodyPr>
            <a:noAutofit/>
          </a:bodyPr>
          <a:lstStyle/>
          <a:p>
            <a:r>
              <a:rPr lang="en-US" sz="2000" dirty="0"/>
              <a:t>Q14: Which of the following is true?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11846-FC0A-CE65-35C6-D5F1E6F2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893250"/>
            <a:ext cx="10332249" cy="3015869"/>
          </a:xfrm>
        </p:spPr>
        <p:txBody>
          <a:bodyPr>
            <a:normAutofit fontScale="925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There is a weak positive relationship between variables A and C.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As variable B increases, variable D tends to decrease.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Variables C and D have a strong positive relationship.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There is a moderate negative relationship between variables A and B.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F2A70580-AE2B-6ADC-B752-4C21D6DDC36A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B40F6F-4319-4256-B347-BC3547F2A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047" y="1002805"/>
            <a:ext cx="5586372" cy="189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95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8D9AD-C4C2-FA86-4A95-F9DBBC46D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DB69D1-6C16-7E7A-1638-A1F4F166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509002"/>
          </a:xfrm>
        </p:spPr>
        <p:txBody>
          <a:bodyPr>
            <a:noAutofit/>
          </a:bodyPr>
          <a:lstStyle/>
          <a:p>
            <a:r>
              <a:rPr lang="en-US" sz="2000" dirty="0"/>
              <a:t>Q14: Which of the following is true?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BF11846-FC0A-CE65-35C6-D5F1E6F2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893250"/>
            <a:ext cx="10332249" cy="3015869"/>
          </a:xfrm>
        </p:spPr>
        <p:txBody>
          <a:bodyPr>
            <a:normAutofit fontScale="925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There is a weak positive relationship between variables A and C.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As variable B increases, variable D tends to decrease.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Variables C and D have a strong positive relationship.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There is a moderate negative relationship between variables A and B.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B40F6F-4319-4256-B347-BC3547F2A6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047" y="1002805"/>
            <a:ext cx="5586372" cy="1890445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D3E55E24-8FA4-42F8-AF18-73E89BDA0DE8}"/>
              </a:ext>
            </a:extLst>
          </p:cNvPr>
          <p:cNvSpPr/>
          <p:nvPr/>
        </p:nvSpPr>
        <p:spPr>
          <a:xfrm>
            <a:off x="786502" y="3782164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5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8A68F-D975-C554-1783-3D6822911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207A3-BA7E-0DAF-DA36-95B30D65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sz="3200" dirty="0"/>
              <a:t>Q15: You are conducting a cluster analysis to segment employees based on their compensation and experience using the following dataset. Which variable would you exclude?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909BA-615B-2231-DA46-0FD7AC83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5388321" cy="3228921"/>
          </a:xfrm>
        </p:spPr>
        <p:txBody>
          <a:bodyPr>
            <a:normAutofit fontScale="700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Exclude Salary because it does not significantly vary among employees.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Exclude </a:t>
            </a:r>
            <a:r>
              <a:rPr lang="en-US" sz="3200" dirty="0" err="1">
                <a:sym typeface="Wingdings" panose="05000000000000000000" pitchFamily="2" charset="2"/>
              </a:rPr>
              <a:t>YearsAtCompany</a:t>
            </a:r>
            <a:r>
              <a:rPr lang="en-US" sz="3200" dirty="0">
                <a:sym typeface="Wingdings" panose="05000000000000000000" pitchFamily="2" charset="2"/>
              </a:rPr>
              <a:t> because it is not directly related to employee performance.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Exclude </a:t>
            </a:r>
            <a:r>
              <a:rPr lang="en-US" sz="3200" dirty="0" err="1">
                <a:sym typeface="Wingdings" panose="05000000000000000000" pitchFamily="2" charset="2"/>
              </a:rPr>
              <a:t>EmployeeName</a:t>
            </a:r>
            <a:r>
              <a:rPr lang="en-US" sz="3200" dirty="0">
                <a:sym typeface="Wingdings" panose="05000000000000000000" pitchFamily="2" charset="2"/>
              </a:rPr>
              <a:t> because it is an identification attribute.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Include all variables because each provides relevant information for understanding employee segments.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596CF-F20D-4EBF-A4C1-878E47B1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851" y="2860945"/>
            <a:ext cx="2915057" cy="2867425"/>
          </a:xfrm>
          <a:prstGeom prst="rect">
            <a:avLst/>
          </a:prstGeom>
        </p:spPr>
      </p:pic>
      <p:sp>
        <p:nvSpPr>
          <p:cNvPr id="7" name="Timer">
            <a:extLst>
              <a:ext uri="{FF2B5EF4-FFF2-40B4-BE49-F238E27FC236}">
                <a16:creationId xmlns:a16="http://schemas.microsoft.com/office/drawing/2014/main" id="{3CD294B6-4EBB-4342-83C3-485B0AE41ED0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22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8A68F-D975-C554-1783-3D6822911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C207A3-BA7E-0DAF-DA36-95B30D653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sz="3200" dirty="0"/>
              <a:t>Q15: You are conducting a cluster analysis to segment employees based on their compensation and experience using the following dataset. Which variable would you exclude?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2909BA-615B-2231-DA46-0FD7AC833D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5388321" cy="3228921"/>
          </a:xfrm>
        </p:spPr>
        <p:txBody>
          <a:bodyPr>
            <a:normAutofit fontScale="700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Exclude Salary because it does not significantly vary among employees.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Exclude </a:t>
            </a:r>
            <a:r>
              <a:rPr lang="en-US" sz="3200" dirty="0" err="1">
                <a:sym typeface="Wingdings" panose="05000000000000000000" pitchFamily="2" charset="2"/>
              </a:rPr>
              <a:t>YearsAtCompany</a:t>
            </a:r>
            <a:r>
              <a:rPr lang="en-US" sz="3200" dirty="0">
                <a:sym typeface="Wingdings" panose="05000000000000000000" pitchFamily="2" charset="2"/>
              </a:rPr>
              <a:t> because it is not directly related to employee performance.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Exclude </a:t>
            </a:r>
            <a:r>
              <a:rPr lang="en-US" sz="3200" dirty="0" err="1">
                <a:sym typeface="Wingdings" panose="05000000000000000000" pitchFamily="2" charset="2"/>
              </a:rPr>
              <a:t>EmployeeName</a:t>
            </a:r>
            <a:r>
              <a:rPr lang="en-US" sz="3200" dirty="0">
                <a:sym typeface="Wingdings" panose="05000000000000000000" pitchFamily="2" charset="2"/>
              </a:rPr>
              <a:t> because it is an identification attribute.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Include all variables because each provides relevant information for understanding employee segments.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AF93872E-D43A-A015-A809-3E392CB318F7}"/>
              </a:ext>
            </a:extLst>
          </p:cNvPr>
          <p:cNvSpPr/>
          <p:nvPr/>
        </p:nvSpPr>
        <p:spPr>
          <a:xfrm>
            <a:off x="726407" y="4294657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596CF-F20D-4EBF-A4C1-878E47B11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851" y="2860945"/>
            <a:ext cx="291505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52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2C64E-1D4F-8D9E-85E4-ECDC33649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6CFC9-B090-DD0A-E771-2A6E3F8A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Q16: How to outliers typically impact cluster 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306017-4068-EE43-74D3-D69DF2DF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 fontScale="92500" lnSpcReduction="1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They have no effect on the formation of cluster centroids.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They improve the accuracy of cluster assignments by increasing data diversity</a:t>
            </a:r>
            <a:r>
              <a:rPr lang="en-US" sz="3200" dirty="0">
                <a:sym typeface="Wingdings" panose="05000000000000000000" pitchFamily="2" charset="2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They can distort cluster centers which impacts interpretation of the clusters</a:t>
            </a:r>
            <a:r>
              <a:rPr lang="en-US" sz="3200" dirty="0">
                <a:sym typeface="Wingdings" panose="05000000000000000000" pitchFamily="2" charset="2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They only impact cluster analysis if the dataset is large</a:t>
            </a:r>
            <a:r>
              <a:rPr lang="en-US" sz="32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5C6A3FE8-29E4-1074-CEA5-7C1AB69F0442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00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2C64E-1D4F-8D9E-85E4-ECDC33649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6CFC9-B090-DD0A-E771-2A6E3F8A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Q16: How to outliers typically impact cluster 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306017-4068-EE43-74D3-D69DF2DFC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 fontScale="92500" lnSpcReduction="1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They have no effect on the formation of cluster centroids.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They improve the accuracy of cluster assignments by increasing data diversity</a:t>
            </a:r>
            <a:r>
              <a:rPr lang="en-US" sz="3200" dirty="0">
                <a:sym typeface="Wingdings" panose="05000000000000000000" pitchFamily="2" charset="2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They can distort cluster centers which impacts interpretation of the clusters</a:t>
            </a:r>
            <a:r>
              <a:rPr lang="en-US" sz="3200" dirty="0">
                <a:sym typeface="Wingdings" panose="05000000000000000000" pitchFamily="2" charset="2"/>
              </a:rPr>
              <a:t>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/>
              <a:t>They only impact cluster analysis if the dataset is large</a:t>
            </a:r>
            <a:r>
              <a:rPr lang="en-US" sz="3200" dirty="0"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" name="Right Arrow 5">
            <a:extLst>
              <a:ext uri="{FF2B5EF4-FFF2-40B4-BE49-F238E27FC236}">
                <a16:creationId xmlns:a16="http://schemas.microsoft.com/office/drawing/2014/main" id="{B79B8A27-245A-4BF7-8577-413FE14E0D06}"/>
              </a:ext>
            </a:extLst>
          </p:cNvPr>
          <p:cNvSpPr/>
          <p:nvPr/>
        </p:nvSpPr>
        <p:spPr>
          <a:xfrm>
            <a:off x="726407" y="4294658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253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B98F2-2C42-BEC5-BE4D-A456B6371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D62467-B0F5-6E1F-A4A7-F47FDA13C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Q17: Which of the following is NOT a reason why cluster analysis is considered Unsupervised Data Mining?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35CDEF-9424-F9F4-C39B-20F23472B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 fontScale="925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analysis does not rely on predefined labels.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analysis aims to discover hidden patterns in the data without any prior knowledge of the categories.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analysis requires a training dataset with known classifications to validate the effectiveness of the clustering process.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All of the above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0CD9D764-13C0-7C21-E4AC-ACBA2BF103C4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103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4370F-6515-02EA-4629-8C86D4D92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1C762-4E0D-FA74-81EF-CE5E92FA6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Q17: Which of the following is NOT a reason why cluster analysis is considered Unsupervised Data Mining?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D22AFB-1E45-56E7-5EAB-CD71FDC69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 fontScale="925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analysis does not rely on predefined labels.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analysis aims to discover hidden patterns in the data without any prior knowledge of the categories.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analysis requires a training dataset with known classifications to validate the effectiveness of the clustering process.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All of the above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7C53478F-D823-8346-0C03-A3B7E813ED5E}"/>
              </a:ext>
            </a:extLst>
          </p:cNvPr>
          <p:cNvSpPr/>
          <p:nvPr/>
        </p:nvSpPr>
        <p:spPr>
          <a:xfrm>
            <a:off x="726407" y="4294658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49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5402" y="982132"/>
            <a:ext cx="3844489" cy="1303867"/>
          </a:xfrm>
        </p:spPr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Analyti</a:t>
            </a:r>
            <a:r>
              <a:rPr lang="en-US" dirty="0"/>
              <a:t>-X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Divide into 8 teams</a:t>
            </a:r>
          </a:p>
          <a:p>
            <a:r>
              <a:rPr lang="en-US" dirty="0"/>
              <a:t>If your team answers correctly, steal three </a:t>
            </a:r>
            <a:r>
              <a:rPr lang="en-US" dirty="0" err="1"/>
              <a:t>Xs</a:t>
            </a:r>
            <a:r>
              <a:rPr lang="en-US" dirty="0"/>
              <a:t> from 1-3 other teams &amp; add three </a:t>
            </a:r>
            <a:r>
              <a:rPr lang="en-US" dirty="0" err="1"/>
              <a:t>Xs</a:t>
            </a:r>
            <a:r>
              <a:rPr lang="en-US" dirty="0"/>
              <a:t> to your (only your) team’s score</a:t>
            </a:r>
          </a:p>
          <a:p>
            <a:r>
              <a:rPr lang="en-US" dirty="0"/>
              <a:t>If your team answers incorrectly, lose two </a:t>
            </a:r>
            <a:r>
              <a:rPr lang="en-US" dirty="0" err="1"/>
              <a:t>Xs</a:t>
            </a:r>
            <a:r>
              <a:rPr lang="en-US" dirty="0"/>
              <a:t> from your team’s score</a:t>
            </a:r>
          </a:p>
          <a:p>
            <a:r>
              <a:rPr lang="en-US" dirty="0"/>
              <a:t>If you run out of </a:t>
            </a:r>
            <a:r>
              <a:rPr lang="en-US" dirty="0" err="1"/>
              <a:t>Xs</a:t>
            </a:r>
            <a:r>
              <a:rPr lang="en-US" dirty="0"/>
              <a:t>, your team still plays to earn back </a:t>
            </a:r>
            <a:r>
              <a:rPr lang="en-US" dirty="0" err="1"/>
              <a:t>Xs</a:t>
            </a:r>
            <a:endParaRPr lang="en-US" dirty="0"/>
          </a:p>
          <a:p>
            <a:r>
              <a:rPr lang="en-US" dirty="0"/>
              <a:t>Winning team earns extra credit; if more than one team wins, EC is cut in half</a:t>
            </a:r>
          </a:p>
          <a:p>
            <a:r>
              <a:rPr lang="en-US" dirty="0"/>
              <a:t>If you intentionally answer incorrectly, no EC is awarded</a:t>
            </a:r>
          </a:p>
          <a:p>
            <a:r>
              <a:rPr lang="en-US" dirty="0"/>
              <a:t>5 rounds of questions</a:t>
            </a:r>
          </a:p>
          <a:p>
            <a:r>
              <a:rPr lang="en-US" dirty="0"/>
              <a:t>30 seconds to answer (timer in lower right) – use knowledge &amp; strategy!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7705" y="731519"/>
            <a:ext cx="2747010" cy="2197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204573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AC81F-6A2F-FD28-DB67-9F1DB1F11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EB757-C8AB-2AC2-F5CA-9E74A71E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Q18: Which of the following statements is true regarding the use of quantitative and qualitative data in cluster 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F1F4364-34D6-5431-3FC6-DF9F612F1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 fontScale="700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analysis can only be performed on quantitative data because clustering algorithms rely solely on numerical distance metrics.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Qualitative data cannot be used in clustering as it lacks numerical values and does not provide meaningful insights for group formation.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Both quantitative and qualitative data can be used in cluster analysis, but qualitative data often requires transformation into a suitable numerical format for effective clustering.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analysis exclusively focuses on qualitative data to identify patterns without any numerical analysis involved.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801AC1BB-FCC2-167C-FAA5-C117E23A9617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9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EE88A-9ED9-DE82-213D-BB2A194F1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7024C9-07F9-1B65-C5CA-446F6FF10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Q18: Which of the following statements is true regarding the use of quantitative and qualitative data in cluster 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C19D1-7F45-8688-02D4-A36C5F8DE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 fontScale="700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analysis can only be performed on quantitative data because clustering algorithms rely solely on numerical distance metrics.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Qualitative data cannot be used in clustering as it lacks numerical values and does not provide meaningful insights for group formation.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Both quantitative and qualitative data can be used in cluster analysis, but qualitative data often requires transformation into a suitable numerical format for effective clustering.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 analysis exclusively focuses on qualitative data to identify patterns without any numerical analysis involved.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1CE90CBC-3E3C-B9EF-5047-C5F82F759E73}"/>
              </a:ext>
            </a:extLst>
          </p:cNvPr>
          <p:cNvSpPr/>
          <p:nvPr/>
        </p:nvSpPr>
        <p:spPr>
          <a:xfrm>
            <a:off x="786502" y="4100216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990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67CFE-92B7-BE9A-018E-864D84D9D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B9C3DF-BD8F-C48C-F9FE-D2B7E1AB4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Q19: Before proceeding to the Modeling phase in the CRISP-DM framework, which of the following steps must be completed? Select all that apply.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842812-D9F2-5544-B8A0-0FF82C8D9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Deployment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Business understanding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Data preparation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Model evaluation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64FF8E1B-4C65-DFC2-6237-F2073D413898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023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EF78-95BA-1CB3-8F1C-5985660A9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85EF33-9A2B-0C2A-2619-0FF01293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Q19: Before proceeding to the Modeling phase in the CRISP-DM framework, which of the following steps must be completed? Select all that apply.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093C0B1-83DE-818D-76DB-97CF1127A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Deployment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Business understanding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Data preparation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Model evaluation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B2CC59D6-0BAE-F6DB-9B30-D88E160C1696}"/>
              </a:ext>
            </a:extLst>
          </p:cNvPr>
          <p:cNvSpPr/>
          <p:nvPr/>
        </p:nvSpPr>
        <p:spPr>
          <a:xfrm>
            <a:off x="786502" y="3429000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FC7FC7A-8FB0-7EEF-97AA-7EDCFD242CE1}"/>
              </a:ext>
            </a:extLst>
          </p:cNvPr>
          <p:cNvSpPr/>
          <p:nvPr/>
        </p:nvSpPr>
        <p:spPr>
          <a:xfrm>
            <a:off x="786502" y="4100216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498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7867A-296B-CF0A-D1F7-B30B8E7C5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D6ECE5-EB7C-C703-AA52-EBDB9A737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Q20: What happens to centroid values as new observations are added to their clusters?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F873C5-2001-F1C3-3FB6-AED12733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Centroids remain the same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Centroids shift to the mean of all cluster members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Centroids move towards the farthest observation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Centroids are recalculated only at the end of the clustering progress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EBA2D551-68F5-3673-9454-2BE60C18DD0B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82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9BE95-9AD7-916E-5820-C65BDAE89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2E6662-3039-DDB7-6E93-FE245B054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Q20: What happens to centroid values as new observations are added to their clusters?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ACE328-AFFA-921A-3FCB-51C5A1157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Centroids remain the same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Centroids shift to the mean of all cluster members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Centroids move towards the farthest observation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Centroids are recalculated only at the end of the clustering progress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A7BCAB7D-0CB8-113A-E659-9C421167C005}"/>
              </a:ext>
            </a:extLst>
          </p:cNvPr>
          <p:cNvSpPr/>
          <p:nvPr/>
        </p:nvSpPr>
        <p:spPr>
          <a:xfrm>
            <a:off x="774870" y="3429000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547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A66E0-C7B5-FF18-D4AE-FBAAB5A9E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6A8CEE-F75A-F1D4-2DA2-5DCC8764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Q21: Which of the following is the correct sequence of steps in running and interpreting a cluster 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3A4E56-EA61-AFE3-692A-07EA1B055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069673"/>
          </a:xfrm>
        </p:spPr>
        <p:txBody>
          <a:bodyPr>
            <a:normAutofit fontScale="775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Preprocess data → Define distance metric → Assign clusters → Evaluate results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Assign clusters → Evaluate results → Define distance metric → Preprocess data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Evaluate results → Preprocess data → Assign clusters → Define distance metric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Define distance metric → Preprocess data → Evaluate results → Assign clusters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3EE6E137-200E-B54D-793F-16688AFEFA33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732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A66E0-C7B5-FF18-D4AE-FBAAB5A9E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6A8CEE-F75A-F1D4-2DA2-5DCC87643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Q21: Which of the following is the correct sequence of steps in running and interpreting a cluster 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3A4E56-EA61-AFE3-692A-07EA1B055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069673"/>
          </a:xfrm>
        </p:spPr>
        <p:txBody>
          <a:bodyPr>
            <a:normAutofit fontScale="775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Preprocess data → Define distance metric → Assign clusters → Evaluate results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Assign clusters → Evaluate results → Define distance metric → Preprocess data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Evaluate results → Preprocess data → Assign clusters → Define distance metric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Define distance metric → Preprocess data → Evaluate results → Assign clusters</a:t>
            </a:r>
          </a:p>
        </p:txBody>
      </p:sp>
      <p:sp>
        <p:nvSpPr>
          <p:cNvPr id="7" name="Right Arrow 5">
            <a:extLst>
              <a:ext uri="{FF2B5EF4-FFF2-40B4-BE49-F238E27FC236}">
                <a16:creationId xmlns:a16="http://schemas.microsoft.com/office/drawing/2014/main" id="{6F45AB56-72B5-4F2F-AB0B-A234124D4F12}"/>
              </a:ext>
            </a:extLst>
          </p:cNvPr>
          <p:cNvSpPr/>
          <p:nvPr/>
        </p:nvSpPr>
        <p:spPr>
          <a:xfrm>
            <a:off x="786502" y="2797747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011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4F84B-5B76-588C-9646-099D4E46F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315992-87BA-13AE-6541-15A90903E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Q22: What are some common approaches analysts use to determine the most appropriate value of </a:t>
            </a:r>
            <a:r>
              <a:rPr lang="en-US" i="1" dirty="0"/>
              <a:t>k</a:t>
            </a:r>
            <a:r>
              <a:rPr lang="en-US" dirty="0"/>
              <a:t> in clustering? Select all that apply.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4665D8-9094-6275-97AB-818276564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Elbow Rule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Tractability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Model Overfitting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Post-Hoc Evaluation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B2F1241C-B11D-5426-255E-CCAA204EE573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602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A0A2A-1C2B-8BEB-6B06-4A96F6A3D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C0DAF9-2327-2381-0B5A-4D4EEC8E6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Q22: What are some common approaches analysts use to determine the most appropriate value of </a:t>
            </a:r>
            <a:r>
              <a:rPr lang="en-US" i="1" dirty="0"/>
              <a:t>k</a:t>
            </a:r>
            <a:r>
              <a:rPr lang="en-US" dirty="0"/>
              <a:t> in clustering? Select all that apply.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0B725E-D516-004B-5818-58CC8C32B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Elbow Rule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Tractability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Model Overfitting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Post-Hoc Evaluation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4B844257-7A39-D839-A3F4-008762752CCB}"/>
              </a:ext>
            </a:extLst>
          </p:cNvPr>
          <p:cNvSpPr/>
          <p:nvPr/>
        </p:nvSpPr>
        <p:spPr>
          <a:xfrm>
            <a:off x="786502" y="2797747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5">
            <a:extLst>
              <a:ext uri="{FF2B5EF4-FFF2-40B4-BE49-F238E27FC236}">
                <a16:creationId xmlns:a16="http://schemas.microsoft.com/office/drawing/2014/main" id="{7DC8D252-D155-2039-9B24-BB267F212BDA}"/>
              </a:ext>
            </a:extLst>
          </p:cNvPr>
          <p:cNvSpPr/>
          <p:nvPr/>
        </p:nvSpPr>
        <p:spPr>
          <a:xfrm>
            <a:off x="786502" y="3429000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E676FE35-334B-DC70-4D57-715EC1855479}"/>
              </a:ext>
            </a:extLst>
          </p:cNvPr>
          <p:cNvSpPr/>
          <p:nvPr/>
        </p:nvSpPr>
        <p:spPr>
          <a:xfrm>
            <a:off x="786502" y="4790268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35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 Quiz Review: </a:t>
            </a:r>
            <a:br>
              <a:rPr lang="en-US" dirty="0"/>
            </a:br>
            <a:r>
              <a:rPr lang="en-US" dirty="0"/>
              <a:t>Practice Questions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0907" y="3846051"/>
            <a:ext cx="2747010" cy="21976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98606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A691A-81E8-EC4A-27FC-C6E081B7C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26980-C1B6-42CC-61A9-1355D287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Q23: Why is standardization necessary for cluster 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AD857A-88CF-8E2C-478B-F2F228AC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It increases the number of clusters formed.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It ensures all features contribute equally to the distance calculation.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It removes outliers from the dataset.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It speeds up the clustering algorithm.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FD510D2B-230E-388E-0726-EFBFAD31B240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864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A691A-81E8-EC4A-27FC-C6E081B7C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826980-C1B6-42CC-61A9-1355D287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Q23: Why is standardization necessary for cluster 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AD857A-88CF-8E2C-478B-F2F228AC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It increases the number of clusters formed.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It ensures all features contribute equally to the distance calculation.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It removes outliers from the dataset.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It speeds up the clustering algorithm.</a:t>
            </a:r>
          </a:p>
        </p:txBody>
      </p:sp>
      <p:sp>
        <p:nvSpPr>
          <p:cNvPr id="7" name="Right Arrow 5">
            <a:extLst>
              <a:ext uri="{FF2B5EF4-FFF2-40B4-BE49-F238E27FC236}">
                <a16:creationId xmlns:a16="http://schemas.microsoft.com/office/drawing/2014/main" id="{9516A5FE-3380-41FD-AE9A-EC9BEE80FFCB}"/>
              </a:ext>
            </a:extLst>
          </p:cNvPr>
          <p:cNvSpPr/>
          <p:nvPr/>
        </p:nvSpPr>
        <p:spPr>
          <a:xfrm>
            <a:off x="786502" y="3429000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37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09494-C607-7DA9-7CCB-8B861B9A5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814AB5-1599-B4C4-FD2D-A896864D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Q24: When running an association analysis, data are required to be in binominal 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50B5C0-8580-447A-588A-3C19431F6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True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False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6BCEB7EF-A077-FA01-2673-776F9A1DE813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36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B240C-B804-F581-D6DA-670179FA1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EF1C74-5EBD-E003-993C-8D75C6392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Q24: When running an association analysis, data are required to be in binominal form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883484F-62E3-C102-AECF-A17B67248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True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False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F28283A2-8729-49A7-9D13-C22048BCAE82}"/>
              </a:ext>
            </a:extLst>
          </p:cNvPr>
          <p:cNvSpPr/>
          <p:nvPr/>
        </p:nvSpPr>
        <p:spPr>
          <a:xfrm>
            <a:off x="786502" y="2797747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9302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5A32E-27EE-C409-A45C-ACF1B8350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268280-2B55-6612-0131-821ACF14F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Q25: What does market basket analysis typically identify?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9DE714-B5D0-0A21-1530-722115485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 time customers spend shopping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Which customers are likely to leave a service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 average revenue per basket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How products are grouped in customer baskets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6904F54F-5168-633E-6CB9-943E8339ADAF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24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B3DB1-5B4B-8B95-6A61-813C31B27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5DA39-465B-A4B6-1B42-B5CC6C6CF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Q25: What does market basket analysis typically identify?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727C1-114F-8ABC-1E60-BB97433D5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 time customers spend shopping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Which customers are likely to leave a service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 average revenue per basket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How products are grouped in customer baskets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65852E27-30C5-F58F-5A10-A7BA2DD5A9A8}"/>
              </a:ext>
            </a:extLst>
          </p:cNvPr>
          <p:cNvSpPr/>
          <p:nvPr/>
        </p:nvSpPr>
        <p:spPr>
          <a:xfrm>
            <a:off x="786502" y="4750534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51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EA6BC-EEE8-CF71-518C-9655C1091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0D283-452C-775E-0011-540F6D9EE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Q26: Given the correlation matrix below, which of the following statements best describes the potential for multicollinearity among the variables?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C20B4F1-AF2E-E3AE-4848-82DA781B2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50" y="2530034"/>
            <a:ext cx="5315692" cy="3740824"/>
          </a:xfrm>
        </p:spPr>
        <p:txBody>
          <a:bodyPr>
            <a:normAutofit fontScale="700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All variables are independent of each other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err="1">
                <a:sym typeface="Wingdings" panose="05000000000000000000" pitchFamily="2" charset="2"/>
              </a:rPr>
              <a:t>peakrpm</a:t>
            </a:r>
            <a:r>
              <a:rPr lang="en-US" sz="3200" dirty="0">
                <a:sym typeface="Wingdings" panose="05000000000000000000" pitchFamily="2" charset="2"/>
              </a:rPr>
              <a:t> has no correlation with any other variable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There is a high risk of multicollinearity between </a:t>
            </a:r>
            <a:r>
              <a:rPr lang="en-US" sz="3200" dirty="0" err="1">
                <a:sym typeface="Wingdings" panose="05000000000000000000" pitchFamily="2" charset="2"/>
              </a:rPr>
              <a:t>citympg</a:t>
            </a:r>
            <a:r>
              <a:rPr lang="en-US" sz="3200" dirty="0">
                <a:sym typeface="Wingdings" panose="05000000000000000000" pitchFamily="2" charset="2"/>
              </a:rPr>
              <a:t> and </a:t>
            </a:r>
            <a:r>
              <a:rPr lang="en-US" sz="3200" dirty="0" err="1">
                <a:sym typeface="Wingdings" panose="05000000000000000000" pitchFamily="2" charset="2"/>
              </a:rPr>
              <a:t>highwaympg</a:t>
            </a:r>
            <a:endParaRPr lang="en-US" sz="3200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Variables </a:t>
            </a:r>
            <a:r>
              <a:rPr lang="en-US" sz="3200" dirty="0" err="1">
                <a:sym typeface="Wingdings" panose="05000000000000000000" pitchFamily="2" charset="2"/>
              </a:rPr>
              <a:t>highwaympg</a:t>
            </a:r>
            <a:r>
              <a:rPr lang="en-US" sz="3200" dirty="0">
                <a:sym typeface="Wingdings" panose="05000000000000000000" pitchFamily="2" charset="2"/>
              </a:rPr>
              <a:t>, </a:t>
            </a:r>
            <a:r>
              <a:rPr lang="en-US" sz="3200" dirty="0" err="1">
                <a:sym typeface="Wingdings" panose="05000000000000000000" pitchFamily="2" charset="2"/>
              </a:rPr>
              <a:t>citympg</a:t>
            </a:r>
            <a:r>
              <a:rPr lang="en-US" sz="3200" dirty="0">
                <a:sym typeface="Wingdings" panose="05000000000000000000" pitchFamily="2" charset="2"/>
              </a:rPr>
              <a:t>, and </a:t>
            </a:r>
            <a:r>
              <a:rPr lang="en-US" sz="3200" dirty="0" err="1">
                <a:sym typeface="Wingdings" panose="05000000000000000000" pitchFamily="2" charset="2"/>
              </a:rPr>
              <a:t>peakrpm</a:t>
            </a:r>
            <a:r>
              <a:rPr lang="en-US" sz="3200" dirty="0">
                <a:sym typeface="Wingdings" panose="05000000000000000000" pitchFamily="2" charset="2"/>
              </a:rPr>
              <a:t> are all strongly correlated, indicating multicollinearity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1547E105-B541-341B-E53A-4BD07C3F720E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68D0717-1405-8BC9-9E15-322295540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24" b="-3909"/>
          <a:stretch/>
        </p:blipFill>
        <p:spPr bwMode="auto">
          <a:xfrm>
            <a:off x="6388942" y="2530034"/>
            <a:ext cx="4175488" cy="38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57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F1CC-ED37-49EA-FDAD-1EAB0BF62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67B7F5-6E2D-44C8-3564-864665B0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Q26: Given the correlation matrix below, which of the following statements best describes the potential for multicollinearity among the variables?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E89E55-E6BF-E133-FA74-EE7BA627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50" y="2541722"/>
            <a:ext cx="5327550" cy="3580109"/>
          </a:xfrm>
        </p:spPr>
        <p:txBody>
          <a:bodyPr>
            <a:normAutofit fontScale="700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All variables are independent of each other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 err="1">
                <a:sym typeface="Wingdings" panose="05000000000000000000" pitchFamily="2" charset="2"/>
              </a:rPr>
              <a:t>peakrpm</a:t>
            </a:r>
            <a:r>
              <a:rPr lang="en-US" sz="3200" dirty="0">
                <a:sym typeface="Wingdings" panose="05000000000000000000" pitchFamily="2" charset="2"/>
              </a:rPr>
              <a:t> has no correlation with any other variable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There is a high risk of multicollinearity between </a:t>
            </a:r>
            <a:r>
              <a:rPr lang="en-US" sz="3200" dirty="0" err="1">
                <a:sym typeface="Wingdings" panose="05000000000000000000" pitchFamily="2" charset="2"/>
              </a:rPr>
              <a:t>citympg</a:t>
            </a:r>
            <a:r>
              <a:rPr lang="en-US" sz="3200" dirty="0">
                <a:sym typeface="Wingdings" panose="05000000000000000000" pitchFamily="2" charset="2"/>
              </a:rPr>
              <a:t> and </a:t>
            </a:r>
            <a:r>
              <a:rPr lang="en-US" sz="3200" dirty="0" err="1">
                <a:sym typeface="Wingdings" panose="05000000000000000000" pitchFamily="2" charset="2"/>
              </a:rPr>
              <a:t>highwaympg</a:t>
            </a:r>
            <a:endParaRPr lang="en-US" sz="3200" dirty="0">
              <a:sym typeface="Wingdings" panose="05000000000000000000" pitchFamily="2" charset="2"/>
            </a:endParaRP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Variables </a:t>
            </a:r>
            <a:r>
              <a:rPr lang="en-US" sz="3200" dirty="0" err="1">
                <a:sym typeface="Wingdings" panose="05000000000000000000" pitchFamily="2" charset="2"/>
              </a:rPr>
              <a:t>highwaympg</a:t>
            </a:r>
            <a:r>
              <a:rPr lang="en-US" sz="3200" dirty="0">
                <a:sym typeface="Wingdings" panose="05000000000000000000" pitchFamily="2" charset="2"/>
              </a:rPr>
              <a:t>, </a:t>
            </a:r>
            <a:r>
              <a:rPr lang="en-US" sz="3200" dirty="0" err="1">
                <a:sym typeface="Wingdings" panose="05000000000000000000" pitchFamily="2" charset="2"/>
              </a:rPr>
              <a:t>citympg</a:t>
            </a:r>
            <a:r>
              <a:rPr lang="en-US" sz="3200" dirty="0">
                <a:sym typeface="Wingdings" panose="05000000000000000000" pitchFamily="2" charset="2"/>
              </a:rPr>
              <a:t>, and </a:t>
            </a:r>
            <a:r>
              <a:rPr lang="en-US" sz="3200" dirty="0" err="1">
                <a:sym typeface="Wingdings" panose="05000000000000000000" pitchFamily="2" charset="2"/>
              </a:rPr>
              <a:t>peakrpm</a:t>
            </a:r>
            <a:r>
              <a:rPr lang="en-US" sz="3200" dirty="0">
                <a:sym typeface="Wingdings" panose="05000000000000000000" pitchFamily="2" charset="2"/>
              </a:rPr>
              <a:t> are all strongly correlated, indicating multicollinearity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F37DAA2E-54B5-779F-3860-890C10566459}"/>
              </a:ext>
            </a:extLst>
          </p:cNvPr>
          <p:cNvSpPr/>
          <p:nvPr/>
        </p:nvSpPr>
        <p:spPr>
          <a:xfrm>
            <a:off x="726408" y="4137334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98D412-DBD8-9A16-10AB-041747EF67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24" b="-3909"/>
          <a:stretch/>
        </p:blipFill>
        <p:spPr bwMode="auto">
          <a:xfrm>
            <a:off x="6388942" y="2530034"/>
            <a:ext cx="4175488" cy="3890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1745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37ED9-3312-AE56-E25D-63AE2C405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BDB262-EEED-CB9A-3BC8-DC8F7808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Q27: Given the data below for cluster analysis, which statement is the most accurate?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85C191-47A6-3B28-D918-DEE4FEAA5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4299749" cy="3228921"/>
          </a:xfrm>
        </p:spPr>
        <p:txBody>
          <a:bodyPr>
            <a:no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1900" dirty="0">
                <a:sym typeface="Wingdings" panose="05000000000000000000" pitchFamily="2" charset="2"/>
              </a:rPr>
              <a:t>Emp1 is likely to be in a distinct cluster due to its low salary.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1900" dirty="0">
                <a:sym typeface="Wingdings" panose="05000000000000000000" pitchFamily="2" charset="2"/>
              </a:rPr>
              <a:t>Emp1 and Emp2 are the least likely to be grouped together.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1900" dirty="0">
                <a:sym typeface="Wingdings" panose="05000000000000000000" pitchFamily="2" charset="2"/>
              </a:rPr>
              <a:t>Emp1 and Emp3 would be least likely to be grouped together.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1900" dirty="0">
                <a:sym typeface="Wingdings" panose="05000000000000000000" pitchFamily="2" charset="2"/>
              </a:rPr>
              <a:t>Emp2 and Emp3 would be grouped together because of their similar years of experience.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C09A0D7B-A2DF-A610-B506-70A137FD0F9B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screenshot of a number of salary&#10;&#10;Description automatically generated">
            <a:extLst>
              <a:ext uri="{FF2B5EF4-FFF2-40B4-BE49-F238E27FC236}">
                <a16:creationId xmlns:a16="http://schemas.microsoft.com/office/drawing/2014/main" id="{E784B562-03E7-38F2-E350-E4499DAE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98" y="3013644"/>
            <a:ext cx="6032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241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C613-A85E-8925-669B-D73E18FF1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154C7E-1611-CE24-F64A-51D70A40C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Q27: Given the data below for cluster analysis, which statement is the most accurate?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2786C2-994E-FD81-F425-F05737272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42997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1900" dirty="0">
                <a:sym typeface="Wingdings" panose="05000000000000000000" pitchFamily="2" charset="2"/>
              </a:rPr>
              <a:t>Emp1 is likely to be in a distinct cluster due to its low salary. 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1900" dirty="0">
                <a:sym typeface="Wingdings" panose="05000000000000000000" pitchFamily="2" charset="2"/>
              </a:rPr>
              <a:t>Emp1 and Emp2 are the least likely to be grouped together.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1900" dirty="0">
                <a:sym typeface="Wingdings" panose="05000000000000000000" pitchFamily="2" charset="2"/>
              </a:rPr>
              <a:t>Emp1 and Emp3 would be least likely to be grouped together.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1900" dirty="0">
                <a:sym typeface="Wingdings" panose="05000000000000000000" pitchFamily="2" charset="2"/>
              </a:rPr>
              <a:t>Emp2 and Emp3 would be grouped together because of their similar years of experience.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F734E8DC-4356-56ED-6D90-CB464EB64DC4}"/>
              </a:ext>
            </a:extLst>
          </p:cNvPr>
          <p:cNvSpPr/>
          <p:nvPr/>
        </p:nvSpPr>
        <p:spPr>
          <a:xfrm>
            <a:off x="786502" y="3574111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number of salary&#10;&#10;Description automatically generated">
            <a:extLst>
              <a:ext uri="{FF2B5EF4-FFF2-40B4-BE49-F238E27FC236}">
                <a16:creationId xmlns:a16="http://schemas.microsoft.com/office/drawing/2014/main" id="{C4F3997F-585B-47AC-623B-A6E74AFED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998" y="3013644"/>
            <a:ext cx="6032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E414C-A35C-523E-67FA-AA4E5CD54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1E0BF2-7103-CF49-4AAE-A71056833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Q1: Identify the centroid value of the </a:t>
            </a:r>
            <a:r>
              <a:rPr lang="en-US" b="1" dirty="0"/>
              <a:t>Travel Frequency</a:t>
            </a:r>
            <a:r>
              <a:rPr lang="en-US" dirty="0"/>
              <a:t> variable for </a:t>
            </a:r>
            <a:r>
              <a:rPr lang="en-US" b="1" dirty="0"/>
              <a:t>Cluster 2</a:t>
            </a:r>
            <a:r>
              <a:rPr lang="en-US" dirty="0"/>
              <a:t> using the table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7CB9AD-983A-8B5D-DAF0-970ED384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1.358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-0.234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1.560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0.750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504ECB79-77F1-24FC-5C4A-B14F3DDCE020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265AE0-A3BE-EF65-0A9B-4465FE6C8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909" y="2680198"/>
            <a:ext cx="6876521" cy="277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435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D0B2A-67AF-D4B1-B84B-533FC02D9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09A19B-3E89-84D2-582A-A7D2D0E31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Q28: Using the plot below, which of the following is true?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1EAA65-3DB0-E41C-CA54-06B5CF858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50" y="2680198"/>
            <a:ext cx="4712376" cy="3228921"/>
          </a:xfrm>
        </p:spPr>
        <p:txBody>
          <a:bodyPr>
            <a:normAutofit fontScale="625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 x-axis indicates the size of each cluster.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 y-axis shows the total sum of values for each variable in the cluster.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Each line in the plot corresponds to a different variable’s centroid value across clusters.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 lines represent the number of clusters in the analysis.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A76F81F4-FD83-1792-EFE0-6505C73879D8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25E9407-4D37-A184-5BD9-5D49AC673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773" y="2680198"/>
            <a:ext cx="4746509" cy="290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69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95A38-A5A7-F8B9-C121-14F35E591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12BBC3-2611-5BB4-A3AB-2B807E6F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Q28: Using the plot below, which of the following is true?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E582FD-18F8-3B14-24DA-5BC7F1317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50" y="2680198"/>
            <a:ext cx="4728524" cy="3228921"/>
          </a:xfrm>
        </p:spPr>
        <p:txBody>
          <a:bodyPr>
            <a:normAutofit fontScale="62500" lnSpcReduction="2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 x-axis indicates the size of each cluster.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 y-axis shows the total sum of values for each variable in the cluster.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Each line in the plot corresponds to a different variable’s centroid value across clusters.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The lines represent the number of clusters in the analysis.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E1CE5DB2-0E03-5B24-71A2-769CE1E5466D}"/>
              </a:ext>
            </a:extLst>
          </p:cNvPr>
          <p:cNvSpPr/>
          <p:nvPr/>
        </p:nvSpPr>
        <p:spPr>
          <a:xfrm>
            <a:off x="726408" y="4377559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B47AD4-C7B0-ABBE-13C8-CDD4D31D9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773" y="2680198"/>
            <a:ext cx="4746509" cy="2900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878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02BCD-918E-E64C-D7D0-A97F7E8F9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CB4F90-35F2-84DD-1F8B-C7E9DE237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Q29: Which of the following statements best describes </a:t>
            </a:r>
            <a:r>
              <a:rPr lang="en-US" b="1" dirty="0"/>
              <a:t>intraclass homogeneity </a:t>
            </a:r>
            <a:r>
              <a:rPr lang="en-US" dirty="0"/>
              <a:t>in the context of cluster 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25A948-1195-3158-E261-C6D31DBD6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Data points within each cluster are very dissimilar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Data points within each cluster are very similar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Clusters are very distinct from each other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Clusters are not distinct from each other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48DD762E-CD58-4441-3500-72A373F1FE59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71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1525A-D641-73F0-298E-DE16D5C66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F8C1C1-26F9-ED00-131E-55F996658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Q29: Which of the following statements best describes </a:t>
            </a:r>
            <a:r>
              <a:rPr lang="en-US" b="1" dirty="0"/>
              <a:t>intraclass homogeneity </a:t>
            </a:r>
            <a:r>
              <a:rPr lang="en-US" dirty="0"/>
              <a:t>in the context of cluster analysis?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5515C62-D080-429D-B487-AD9FF4314C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Data points within each cluster are very dissimilar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Data points within each cluster are very similar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Clusters are very distinct from each other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Clusters are not distinct from each other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48777FE0-15EB-08D1-C37C-02C67E68B0B7}"/>
              </a:ext>
            </a:extLst>
          </p:cNvPr>
          <p:cNvSpPr/>
          <p:nvPr/>
        </p:nvSpPr>
        <p:spPr>
          <a:xfrm>
            <a:off x="786502" y="3429000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90004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6D317-1D7F-50BF-1BDB-AD05C3E26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E0442D-F09E-ED31-66C9-2D454BF3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Q30: In cluster analysis, </a:t>
            </a:r>
            <a:r>
              <a:rPr lang="en-US" i="1" dirty="0"/>
              <a:t>k </a:t>
            </a:r>
            <a:r>
              <a:rPr lang="en-US" dirty="0"/>
              <a:t>is the ___, and its value is ___.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5DFB2A-EFFE-20C5-860E-9A8E8B0B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Euclidean distance; determined by the analyst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Number of clusters; determined by the algorithm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Euclidean distance; determined by the algorithm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Number of clusters; determined by the analyst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E08978B1-18D5-919B-9A19-1DB647EB999D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40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B2D2A-60AB-69AD-DC80-5DD0C9C12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CBA476-4E34-BA59-B2D8-CAA89165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Q30: In cluster analysis, </a:t>
            </a:r>
            <a:r>
              <a:rPr lang="en-US" i="1" dirty="0"/>
              <a:t>k </a:t>
            </a:r>
            <a:r>
              <a:rPr lang="en-US" dirty="0"/>
              <a:t>is the ___, and its value is ___.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E87594-488D-42DF-0567-13F6D806A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Euclidean distance; determined by the analyst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Number of clusters; determined by the algorithm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Euclidean distance; determined by the algorithm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Number of clusters; determined by the analyst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E27F1E9E-EEEF-3D2F-547D-760057D4BE9B}"/>
              </a:ext>
            </a:extLst>
          </p:cNvPr>
          <p:cNvSpPr/>
          <p:nvPr/>
        </p:nvSpPr>
        <p:spPr>
          <a:xfrm>
            <a:off x="786502" y="4744113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289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2210A-029D-59E6-0F20-BD2FDAD40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F7E4EE-2595-A4C5-EEEC-44EED91A9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Q31: What is the Euclidean distance between observations A and B?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818AEA-C1CD-FFDA-3E88-713494694C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3249" y="2680198"/>
                <a:ext cx="10332249" cy="3228921"/>
              </a:xfrm>
            </p:spPr>
            <p:txBody>
              <a:bodyPr>
                <a:normAutofit/>
              </a:bodyPr>
              <a:lstStyle/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(8−0)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(4+3)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(8−4)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(0+3)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(8−4)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(0−3)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None of the above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D818AEA-C1CD-FFDA-3E88-713494694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3249" y="2680198"/>
                <a:ext cx="10332249" cy="3228921"/>
              </a:xfrm>
              <a:blipFill>
                <a:blip r:embed="rId2"/>
                <a:stretch>
                  <a:fillRect t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mer">
            <a:extLst>
              <a:ext uri="{FF2B5EF4-FFF2-40B4-BE49-F238E27FC236}">
                <a16:creationId xmlns:a16="http://schemas.microsoft.com/office/drawing/2014/main" id="{849EC540-6F2B-81E7-6A11-F56F64661BFE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BD8610A8-69B9-9D39-E6E8-8D8C1F998C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264"/>
          <a:stretch/>
        </p:blipFill>
        <p:spPr>
          <a:xfrm>
            <a:off x="6096000" y="2680198"/>
            <a:ext cx="5138325" cy="13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34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A4093-B2BC-3C69-24F1-3AFC8B8EC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4F96AF-7F79-55A4-CCD7-C41AE8088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Q31: What is the Euclidean distance between observations A and B?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D2E7A04-FE48-90EC-7492-50832F8C64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3249" y="2680198"/>
                <a:ext cx="10332249" cy="3228921"/>
              </a:xfrm>
            </p:spPr>
            <p:txBody>
              <a:bodyPr>
                <a:normAutofit/>
              </a:bodyPr>
              <a:lstStyle/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(8−0)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(4+3)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(8−4)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(0+3)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(8−4)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(0−3)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None of the above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D2E7A04-FE48-90EC-7492-50832F8C64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3249" y="2680198"/>
                <a:ext cx="10332249" cy="3228921"/>
              </a:xfrm>
              <a:blipFill>
                <a:blip r:embed="rId2"/>
                <a:stretch>
                  <a:fillRect t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5">
            <a:extLst>
              <a:ext uri="{FF2B5EF4-FFF2-40B4-BE49-F238E27FC236}">
                <a16:creationId xmlns:a16="http://schemas.microsoft.com/office/drawing/2014/main" id="{BB3722FB-3B3B-A789-535D-D31B80BBD575}"/>
              </a:ext>
            </a:extLst>
          </p:cNvPr>
          <p:cNvSpPr/>
          <p:nvPr/>
        </p:nvSpPr>
        <p:spPr>
          <a:xfrm>
            <a:off x="786502" y="3646833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1AEFC976-6CED-BC66-E5A8-7AB42FB804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615"/>
          <a:stretch/>
        </p:blipFill>
        <p:spPr>
          <a:xfrm>
            <a:off x="6096000" y="2680199"/>
            <a:ext cx="5138325" cy="1295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551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D6914-C2BA-26B0-1DFE-3F39FC77B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4021A4-0ED1-B4AB-C323-EE0DCA999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Q32: What is the Euclidean distance between objects B and C?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4C31493-7505-DA61-5750-9E16F9DB41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3249" y="2680198"/>
                <a:ext cx="10332249" cy="3228921"/>
              </a:xfrm>
            </p:spPr>
            <p:txBody>
              <a:bodyPr>
                <a:normAutofit/>
              </a:bodyPr>
              <a:lstStyle/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(4)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(4)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(−4)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None of the above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4C31493-7505-DA61-5750-9E16F9DB41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3249" y="2680198"/>
                <a:ext cx="10332249" cy="3228921"/>
              </a:xfrm>
              <a:blipFill>
                <a:blip r:embed="rId2"/>
                <a:stretch>
                  <a:fillRect t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mer">
            <a:extLst>
              <a:ext uri="{FF2B5EF4-FFF2-40B4-BE49-F238E27FC236}">
                <a16:creationId xmlns:a16="http://schemas.microsoft.com/office/drawing/2014/main" id="{AF24CB29-C231-DB1C-2D0B-5DF72576F839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5887C628-233C-C7B0-85D9-808235F920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395"/>
          <a:stretch/>
        </p:blipFill>
        <p:spPr>
          <a:xfrm>
            <a:off x="6096000" y="2680199"/>
            <a:ext cx="5138325" cy="170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EEE44-73F7-EA53-2CA3-95FBBB2BA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8A1EB1-72D2-755F-80F1-FB0992D1E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Q32: What is the Euclidean distance between objects B and C?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BC4535-9F53-D030-9594-E671499E4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3249" y="2680198"/>
                <a:ext cx="10332249" cy="3228921"/>
              </a:xfrm>
            </p:spPr>
            <p:txBody>
              <a:bodyPr>
                <a:normAutofit/>
              </a:bodyPr>
              <a:lstStyle/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(4)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(4)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</m:t>
                        </m:r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(−4)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None of the above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7BC4535-9F53-D030-9594-E671499E4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3249" y="2680198"/>
                <a:ext cx="10332249" cy="3228921"/>
              </a:xfrm>
              <a:blipFill>
                <a:blip r:embed="rId2"/>
                <a:stretch>
                  <a:fillRect t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5">
            <a:extLst>
              <a:ext uri="{FF2B5EF4-FFF2-40B4-BE49-F238E27FC236}">
                <a16:creationId xmlns:a16="http://schemas.microsoft.com/office/drawing/2014/main" id="{F8480E6A-AE2C-BA03-4539-17A5B0888B58}"/>
              </a:ext>
            </a:extLst>
          </p:cNvPr>
          <p:cNvSpPr/>
          <p:nvPr/>
        </p:nvSpPr>
        <p:spPr>
          <a:xfrm>
            <a:off x="786502" y="4469793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B8FD226B-C115-375F-1A48-77DF08CE43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2845"/>
          <a:stretch/>
        </p:blipFill>
        <p:spPr>
          <a:xfrm>
            <a:off x="6096000" y="2680198"/>
            <a:ext cx="5138325" cy="1693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53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34D95-BEF5-27D9-EC62-0EA22EDD0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4045A5-63CD-5F41-E8BD-78EF53ED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Q1: Identify the centroid value of the </a:t>
            </a:r>
            <a:r>
              <a:rPr lang="en-US" b="1" dirty="0"/>
              <a:t>Travel Frequency</a:t>
            </a:r>
            <a:r>
              <a:rPr lang="en-US" dirty="0"/>
              <a:t> variable for </a:t>
            </a:r>
            <a:r>
              <a:rPr lang="en-US" b="1" dirty="0"/>
              <a:t>Cluster 2</a:t>
            </a:r>
            <a:r>
              <a:rPr lang="en-US" dirty="0"/>
              <a:t> using the table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95B842-B11E-FDA8-F3A4-47C8D6927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1.358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-0.234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1.560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0.750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BA19CD81-2D2C-27D8-C1D9-F3315EAF6CE4}"/>
              </a:ext>
            </a:extLst>
          </p:cNvPr>
          <p:cNvSpPr/>
          <p:nvPr/>
        </p:nvSpPr>
        <p:spPr>
          <a:xfrm>
            <a:off x="786502" y="4100216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8F9BD4-74B0-19AA-6BAD-26A8B7339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909" y="2680198"/>
            <a:ext cx="6876521" cy="277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96842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F12EE-98B5-63A1-75BF-35FC7CEF7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8B5DB-3DBA-F423-56C3-498402C8C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Q33: What is the Euclidean distance between objects D and 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ECAB5D-1179-68FC-2932-5E9CC72FF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3249" y="2680198"/>
                <a:ext cx="10332249" cy="3228921"/>
              </a:xfrm>
            </p:spPr>
            <p:txBody>
              <a:bodyPr>
                <a:normAutofit/>
              </a:bodyPr>
              <a:lstStyle/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185</m:t>
                        </m:r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193</m:t>
                        </m:r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80</m:t>
                        </m:r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None of the above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9ECAB5D-1179-68FC-2932-5E9CC72FF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3249" y="2680198"/>
                <a:ext cx="10332249" cy="3228921"/>
              </a:xfrm>
              <a:blipFill>
                <a:blip r:embed="rId2"/>
                <a:stretch>
                  <a:fillRect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mer">
            <a:extLst>
              <a:ext uri="{FF2B5EF4-FFF2-40B4-BE49-F238E27FC236}">
                <a16:creationId xmlns:a16="http://schemas.microsoft.com/office/drawing/2014/main" id="{F308C6C6-4254-1B20-B29A-64FC305E7868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01093355-5965-4092-34BD-8E8784740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0198"/>
            <a:ext cx="5138325" cy="252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6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FF376-3288-B3C6-95F9-991819FBE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9E23E8-9722-6787-2795-4D4E5CC9E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Q33: What is the Euclidean distance between objects D and 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06406C-BB64-8C9F-7C58-81802D56D5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73249" y="2680198"/>
                <a:ext cx="10332249" cy="3228921"/>
              </a:xfrm>
            </p:spPr>
            <p:txBody>
              <a:bodyPr>
                <a:normAutofit/>
              </a:bodyPr>
              <a:lstStyle/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185</m:t>
                        </m:r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193</m:t>
                        </m:r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20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80</m:t>
                        </m:r>
                      </m:e>
                    </m:rad>
                  </m:oMath>
                </a14:m>
                <a:endParaRPr lang="en-US" sz="3200" dirty="0">
                  <a:sym typeface="Wingdings" panose="05000000000000000000" pitchFamily="2" charset="2"/>
                </a:endParaRPr>
              </a:p>
              <a:p>
                <a:pPr marL="971550" lvl="1" indent="-514350">
                  <a:buFont typeface="+mj-lt"/>
                  <a:buAutoNum type="alphaUcPeriod"/>
                </a:pPr>
                <a:r>
                  <a:rPr lang="en-US" sz="3200" dirty="0">
                    <a:sym typeface="Wingdings" panose="05000000000000000000" pitchFamily="2" charset="2"/>
                  </a:rPr>
                  <a:t>None of the above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506406C-BB64-8C9F-7C58-81802D56D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3249" y="2680198"/>
                <a:ext cx="10332249" cy="3228921"/>
              </a:xfrm>
              <a:blipFill>
                <a:blip r:embed="rId2"/>
                <a:stretch>
                  <a:fillRect t="-2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5">
            <a:extLst>
              <a:ext uri="{FF2B5EF4-FFF2-40B4-BE49-F238E27FC236}">
                <a16:creationId xmlns:a16="http://schemas.microsoft.com/office/drawing/2014/main" id="{DFC01F27-6353-9EA7-DAF9-9DEFC6F755F1}"/>
              </a:ext>
            </a:extLst>
          </p:cNvPr>
          <p:cNvSpPr/>
          <p:nvPr/>
        </p:nvSpPr>
        <p:spPr>
          <a:xfrm>
            <a:off x="786502" y="3551860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E278B3FD-BA6D-4BA6-60A1-FB663B04BD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0198"/>
            <a:ext cx="5138325" cy="252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053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0EF68-C824-2E23-2449-939845B06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A35664-DB01-FFA0-963F-B0990E6E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Q34: Mining data to uncover naturally existing patterns without trying to make predictions is called _____ mining.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B8663E-DFFD-C058-3B7F-74D2B8765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Unsupervised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Supervised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Classification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Regression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A3AC9588-9753-5763-F086-9AB85182754B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33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748DD-4281-52BD-C778-41F78A95D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81531C-D549-5070-829D-42AA879C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Q34: Mining data to uncover naturally existing patterns without trying to make predictions is called _____ mining.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04D156-0AE7-3B98-1BD0-A46573B28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Unsupervised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Supervised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Classification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Regression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FF4156BA-0C51-AEEB-8D0C-02216C0F48A5}"/>
              </a:ext>
            </a:extLst>
          </p:cNvPr>
          <p:cNvSpPr/>
          <p:nvPr/>
        </p:nvSpPr>
        <p:spPr>
          <a:xfrm>
            <a:off x="786502" y="2797747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564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BC7A6-66A1-159B-E20E-205711ECA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392ABD-AED5-A5D9-B91B-EDD21173E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Q35: In the association rule {Flour, Eggs} </a:t>
            </a:r>
            <a:r>
              <a:rPr lang="en-US" dirty="0">
                <a:sym typeface="Wingdings" pitchFamily="2" charset="2"/>
              </a:rPr>
              <a:t> {Sugar} the antecedent is: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1E1298-BE2E-38C0-CCF9-53F7D347E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Flour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Eggs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Flour, eggs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None of the above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57CF7439-D315-324C-7231-90E87C0C7474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27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00A0E-E7FF-2429-A875-7373507D7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D4D3E2-7DFD-AFEC-1C82-F0FC74CA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Q35: In the association rule {Flour, Eggs} </a:t>
            </a:r>
            <a:r>
              <a:rPr lang="en-US" dirty="0">
                <a:sym typeface="Wingdings" pitchFamily="2" charset="2"/>
              </a:rPr>
              <a:t> {Sugar} the antecedent is: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E364BB-CB13-97C1-27E4-9560769EB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Flour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Eggs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Flour, eggs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None of the above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B96C9089-7A35-0051-D04D-10A2D6F024A4}"/>
              </a:ext>
            </a:extLst>
          </p:cNvPr>
          <p:cNvSpPr/>
          <p:nvPr/>
        </p:nvSpPr>
        <p:spPr>
          <a:xfrm>
            <a:off x="786502" y="4100216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2932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D377D-C87C-A520-181E-E6C1E0516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8DF030-8684-83E8-1E3A-85679F016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Q36: For the association rule {religious </a:t>
            </a:r>
            <a:r>
              <a:rPr lang="en-US" dirty="0">
                <a:sym typeface="Wingdings" pitchFamily="2" charset="2"/>
              </a:rPr>
              <a:t> hobbies}, confidence is 0.796. This means…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607CD4-CD97-DE74-6F7D-00B149D90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This rule occurs 79.6% of the time in this data set.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For club members who are religious, 79.6% of the time we’ll also see an association with hobbies.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For club members who are religious, we are 0.796 times more confident than the baseline probability that the club member also has hobbies.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87A5B3C0-D31C-F1D4-42E2-C27E56A6D78A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6761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081BA-537D-7EC9-CA3E-D324B43A8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615EB9-F748-E0C6-7A6C-AFA3F656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Q36: For the association rule {religious </a:t>
            </a:r>
            <a:r>
              <a:rPr lang="en-US" dirty="0">
                <a:sym typeface="Wingdings" pitchFamily="2" charset="2"/>
              </a:rPr>
              <a:t> hobbies}, confidence is 0.796. This means…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472D0C-929C-FCD6-392C-AA76C5397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This rule occurs 79.6% of the time in this data set.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For club members who are religious, 79.6% of the time we’ll also see an association with hobbies.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For club members who are religious, we are 0.796 times more confident than the baseline probability that the club member also has hobbies.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8215B47F-99B8-FD21-2158-E9FA9E2BFA84}"/>
              </a:ext>
            </a:extLst>
          </p:cNvPr>
          <p:cNvSpPr/>
          <p:nvPr/>
        </p:nvSpPr>
        <p:spPr>
          <a:xfrm>
            <a:off x="786502" y="3542330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4717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690A0-94C2-E126-8057-32218E049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5663A5-664E-FE83-71E7-1DF9405D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Q37: Lift can range from ____.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8F9335-7182-8329-1E61-02DFFFD23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0 to 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0 to positive infinity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-1 to 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-1 to positive infinity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80CD3A02-2898-EB88-F02E-07ACD4B5F70E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839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AE5C0-C0B0-1759-8A8D-C1536E3A7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2B1C5A-DC00-4A02-1F08-F8646B30E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Q37: Lift can range from ____.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1BE4B3-53F7-B856-0C02-D087EC874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0 to 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0 to positive infinity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-1 to 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-1 to positive infinity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C3F66757-17AF-74C3-82D3-8BF5AA22B283}"/>
              </a:ext>
            </a:extLst>
          </p:cNvPr>
          <p:cNvSpPr/>
          <p:nvPr/>
        </p:nvSpPr>
        <p:spPr>
          <a:xfrm>
            <a:off x="801659" y="3429000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5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833C2-ABB3-D682-C844-4A453626C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781F35-7A0E-B7BF-9764-0C7BDC59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Q2: What is the </a:t>
            </a:r>
            <a:r>
              <a:rPr lang="en-US" b="1" dirty="0"/>
              <a:t>support count</a:t>
            </a:r>
            <a:r>
              <a:rPr lang="en-US" dirty="0"/>
              <a:t> of a non-fiction book in this dataset?</a:t>
            </a:r>
            <a:endParaRPr lang="en-US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867C9E-F0F7-DAE7-283E-8375B638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4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1/4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7E6A4F35-E6F5-3710-CE1F-D7265E827DB1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 descr="A list of books and magazines&#10;&#10;Description automatically generated">
            <a:extLst>
              <a:ext uri="{FF2B5EF4-FFF2-40B4-BE49-F238E27FC236}">
                <a16:creationId xmlns:a16="http://schemas.microsoft.com/office/drawing/2014/main" id="{6FB59D42-1079-4ED0-4E70-4B00E8CB8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971" y="2552392"/>
            <a:ext cx="5295527" cy="348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73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E43DF-987D-662A-8780-0D11050B4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E5506E-F06A-8E37-330C-E3869C657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Q38: To measure similarity among multiple variables, a(n) ____ is needed.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5DBA99-19F0-20D1-8F18-38B2A596B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Target variable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Centroid value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k variable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Aggregate distance measure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CDBCBF47-825E-DAC8-97B2-C67E6502525B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7545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C4FB3-20EC-3789-AB30-7B1785908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396C47-F639-1524-747C-E0EDC3B0E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Q38: To measure similarity among multiple variables, a(n) ____ is needed.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AB409A-0CBE-CA2E-AC7B-877C8F8D3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Target variable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Centroid value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k variable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Aggregate distance measure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F5834096-9B10-9BE5-8BF6-D903E8F2F9B2}"/>
              </a:ext>
            </a:extLst>
          </p:cNvPr>
          <p:cNvSpPr/>
          <p:nvPr/>
        </p:nvSpPr>
        <p:spPr>
          <a:xfrm>
            <a:off x="726407" y="4770238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792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9968B-D0AF-CDCD-1B5A-BEA2EA7B8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06FFDF-0C53-3373-58DF-150DD2CC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Q39: Cluster analysis answers this type of business question: Do ____ tend to cluster into natural groups?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5915BF-416A-5B5D-A24E-00F7AEE6E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Attributes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Observations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Centroids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k values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8C65A247-D656-3E01-7326-588E2E2DBFCD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04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578BE-1946-1E0E-F696-BEA02980C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F1A493-55BF-4296-D3A1-1E87EEAD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Q39: Cluster analysis answers this type of business question: Do ____ tend to cluster into natural groups?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349B2D-1FB4-A721-FE70-9F60FB51E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Attributes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Observations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Centroids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k values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61F3FFB1-2481-10A2-DCDE-4FC05127B073}"/>
              </a:ext>
            </a:extLst>
          </p:cNvPr>
          <p:cNvSpPr/>
          <p:nvPr/>
        </p:nvSpPr>
        <p:spPr>
          <a:xfrm>
            <a:off x="786502" y="3429000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335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49180-2BD8-7586-F57A-63FEFA71A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73DAA-BD20-C1EA-C2EA-A862F684A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Q40: In cluster analysis, the objective is to ____ the distance between each observation and its centroid and ____ the distance between centroids.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536B2A-A724-DC62-E530-90CD765E4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Maximize; minimize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Minimize; maximize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Maximize; maximize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Minimize; minimize</a:t>
            </a:r>
          </a:p>
        </p:txBody>
      </p:sp>
      <p:sp>
        <p:nvSpPr>
          <p:cNvPr id="6" name="Timer">
            <a:extLst>
              <a:ext uri="{FF2B5EF4-FFF2-40B4-BE49-F238E27FC236}">
                <a16:creationId xmlns:a16="http://schemas.microsoft.com/office/drawing/2014/main" id="{1283628D-6A4C-9030-6322-00251F92AE3C}"/>
              </a:ext>
            </a:extLst>
          </p:cNvPr>
          <p:cNvSpPr/>
          <p:nvPr/>
        </p:nvSpPr>
        <p:spPr>
          <a:xfrm>
            <a:off x="10564430" y="5201289"/>
            <a:ext cx="1440000" cy="1440000"/>
          </a:xfrm>
          <a:prstGeom prst="donut">
            <a:avLst/>
          </a:prstGeom>
          <a:solidFill>
            <a:sysClr val="windowText" lastClr="000000"/>
          </a:solidFill>
          <a:ln w="38100" cap="flat" cmpd="sng" algn="ctr">
            <a:solidFill>
              <a:srgbClr val="00B0F0"/>
            </a:solidFill>
            <a:prstDash val="solid"/>
            <a:miter lim="800000"/>
          </a:ln>
          <a:effectLst>
            <a:glow rad="101600">
              <a:srgbClr val="5B9BD5">
                <a:satMod val="175000"/>
                <a:alpha val="40000"/>
              </a:srgb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25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2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09FD5-73DF-64A3-71B6-C79F0AEB4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A5D531-BBA9-F18D-93A1-2FC91345C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 fontScale="90000"/>
          </a:bodyPr>
          <a:lstStyle/>
          <a:p>
            <a:r>
              <a:rPr lang="en-US" dirty="0"/>
              <a:t>Q40: In cluster analysis, the objective is to ____ the distance between each observation and its centroid and ____ the distance between centroids.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213D83-A2EC-3EDC-BA59-4AB327AC67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Maximize; minimize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Minimize; maximize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Maximize; maximize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Minimize; minimize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177FB074-5C4A-422E-D5A2-A42DB081A51E}"/>
              </a:ext>
            </a:extLst>
          </p:cNvPr>
          <p:cNvSpPr/>
          <p:nvPr/>
        </p:nvSpPr>
        <p:spPr>
          <a:xfrm>
            <a:off x="786502" y="3429000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24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00ED-0392-4EA8-9AA3-00E8D273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Question!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817D-1CE7-4342-98E1-D88985875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team can bet up to the number of points it currently has.</a:t>
            </a:r>
          </a:p>
          <a:p>
            <a:r>
              <a:rPr lang="en-US" dirty="0"/>
              <a:t>If the team correctly answers all portions of the following question, their score will increase by the number of points they bet.</a:t>
            </a:r>
          </a:p>
          <a:p>
            <a:r>
              <a:rPr lang="en-US" dirty="0"/>
              <a:t>If they incorrectly answer any of the following question, their score will decrease by the number of points they bet.</a:t>
            </a:r>
          </a:p>
          <a:p>
            <a:r>
              <a:rPr lang="en-US" dirty="0"/>
              <a:t>On a piece of paper, write team #, team names, # points you bet, and the answers to the following question…</a:t>
            </a:r>
          </a:p>
        </p:txBody>
      </p:sp>
    </p:spTree>
    <p:extLst>
      <p:ext uri="{BB962C8B-B14F-4D97-AF65-F5344CB8AC3E}">
        <p14:creationId xmlns:p14="http://schemas.microsoft.com/office/powerpoint/2010/main" val="32091383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the following for the rule</a:t>
            </a:r>
            <a:br>
              <a:rPr lang="en-US" dirty="0"/>
            </a:br>
            <a:r>
              <a:rPr lang="en-US" dirty="0"/>
              <a:t>{Toy Story} </a:t>
            </a:r>
            <a:r>
              <a:rPr lang="en-US" dirty="0">
                <a:sym typeface="Wingdings" panose="05000000000000000000" pitchFamily="2" charset="2"/>
              </a:rPr>
              <a:t> {Toy Story 2}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8447" y="2560320"/>
            <a:ext cx="9520347" cy="3705726"/>
          </a:xfrm>
        </p:spPr>
        <p:txBody>
          <a:bodyPr>
            <a:normAutofit/>
          </a:bodyPr>
          <a:lstStyle/>
          <a:p>
            <a:r>
              <a:rPr lang="en-US" dirty="0" err="1"/>
              <a:t>sc</a:t>
            </a:r>
            <a:endParaRPr lang="en-US" dirty="0"/>
          </a:p>
          <a:p>
            <a:r>
              <a:rPr lang="en-US" dirty="0"/>
              <a:t>supp</a:t>
            </a:r>
          </a:p>
          <a:p>
            <a:r>
              <a:rPr lang="en-US" dirty="0"/>
              <a:t>conf</a:t>
            </a:r>
          </a:p>
          <a:p>
            <a:r>
              <a:rPr lang="en-US" dirty="0"/>
              <a:t>lift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association rules analysis PPT for equations.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237420" y="2820521"/>
          <a:ext cx="658137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980">
                  <a:extLst>
                    <a:ext uri="{9D8B030D-6E8A-4147-A177-3AD203B41FA5}">
                      <a16:colId xmlns:a16="http://schemas.microsoft.com/office/drawing/2014/main" val="3817446094"/>
                    </a:ext>
                  </a:extLst>
                </a:gridCol>
                <a:gridCol w="5332395">
                  <a:extLst>
                    <a:ext uri="{9D8B030D-6E8A-4147-A177-3AD203B41FA5}">
                      <a16:colId xmlns:a16="http://schemas.microsoft.com/office/drawing/2014/main" val="3255714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Subscriber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Movies Watched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4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Wish,</a:t>
                      </a:r>
                      <a:r>
                        <a:rPr lang="en-US" baseline="0" dirty="0"/>
                        <a:t> Little Mermaid, Toy Story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6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Toy Story, Toy Story 2, Moana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8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Little Mermaid, Toy Story</a:t>
                      </a:r>
                      <a:r>
                        <a:rPr lang="en-US" baseline="0" dirty="0"/>
                        <a:t>, Toy Story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84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Moana</a:t>
                      </a:r>
                      <a:r>
                        <a:rPr lang="en-US" baseline="0" dirty="0"/>
                        <a:t>, Cinderella, Strange World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486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76951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Answers</a:t>
            </a:r>
            <a:br>
              <a:rPr lang="en-US" dirty="0"/>
            </a:br>
            <a:r>
              <a:rPr lang="en-US" dirty="0"/>
              <a:t>{Toy Story} </a:t>
            </a:r>
            <a:r>
              <a:rPr lang="en-US" dirty="0">
                <a:sym typeface="Wingdings" panose="05000000000000000000" pitchFamily="2" charset="2"/>
              </a:rPr>
              <a:t> {Toy Story 2}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1298447" y="2560320"/>
            <a:ext cx="9520347" cy="3705726"/>
          </a:xfrm>
        </p:spPr>
        <p:txBody>
          <a:bodyPr>
            <a:normAutofit/>
          </a:bodyPr>
          <a:lstStyle/>
          <a:p>
            <a:r>
              <a:rPr lang="en-US" dirty="0" err="1"/>
              <a:t>sc</a:t>
            </a:r>
            <a:r>
              <a:rPr lang="en-US" dirty="0"/>
              <a:t> = 2</a:t>
            </a:r>
          </a:p>
          <a:p>
            <a:r>
              <a:rPr lang="en-US" dirty="0" err="1"/>
              <a:t>supp</a:t>
            </a:r>
            <a:r>
              <a:rPr lang="en-US" dirty="0"/>
              <a:t> = 2/4</a:t>
            </a:r>
          </a:p>
          <a:p>
            <a:r>
              <a:rPr lang="en-US" dirty="0" err="1"/>
              <a:t>conf</a:t>
            </a:r>
            <a:r>
              <a:rPr lang="en-US" dirty="0"/>
              <a:t> = 2/3</a:t>
            </a:r>
          </a:p>
          <a:p>
            <a:r>
              <a:rPr lang="en-US" dirty="0"/>
              <a:t>lift = (2/3)</a:t>
            </a:r>
            <a:r>
              <a:rPr lang="en-US" b="1" dirty="0"/>
              <a:t>/</a:t>
            </a:r>
            <a:r>
              <a:rPr lang="en-US" dirty="0"/>
              <a:t>(2/4)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association rules analysis PPT for equations.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/>
          </p:nvPr>
        </p:nvGraphicFramePr>
        <p:xfrm>
          <a:off x="4237420" y="2820521"/>
          <a:ext cx="658137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8980">
                  <a:extLst>
                    <a:ext uri="{9D8B030D-6E8A-4147-A177-3AD203B41FA5}">
                      <a16:colId xmlns:a16="http://schemas.microsoft.com/office/drawing/2014/main" val="3817446094"/>
                    </a:ext>
                  </a:extLst>
                </a:gridCol>
                <a:gridCol w="5332395">
                  <a:extLst>
                    <a:ext uri="{9D8B030D-6E8A-4147-A177-3AD203B41FA5}">
                      <a16:colId xmlns:a16="http://schemas.microsoft.com/office/drawing/2014/main" val="32557141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Subscriber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Movies Watched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546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Finding Nemo,</a:t>
                      </a:r>
                      <a:r>
                        <a:rPr lang="en-US" baseline="0" dirty="0"/>
                        <a:t> Little Mermaid, Toy Story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66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Toy Story, Toy Story 2, Moana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680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Little Mermaid, Toy Story</a:t>
                      </a:r>
                      <a:r>
                        <a:rPr lang="en-US" baseline="0" dirty="0"/>
                        <a:t>, Toy Story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844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Moana</a:t>
                      </a:r>
                      <a:r>
                        <a:rPr lang="en-US" baseline="0" dirty="0"/>
                        <a:t>, Cinderella, Little Mermaid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486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624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9DBE5-0A85-EC7C-3BD3-E4A2C45BB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AE08E5-95B5-EFC7-EA71-A24A89C5B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16" y="587142"/>
            <a:ext cx="11020926" cy="1698858"/>
          </a:xfrm>
        </p:spPr>
        <p:txBody>
          <a:bodyPr>
            <a:normAutofit/>
          </a:bodyPr>
          <a:lstStyle/>
          <a:p>
            <a:r>
              <a:rPr lang="en-US" dirty="0"/>
              <a:t>Q2: What is the </a:t>
            </a:r>
            <a:r>
              <a:rPr lang="en-US" b="1" dirty="0"/>
              <a:t>support count</a:t>
            </a:r>
            <a:r>
              <a:rPr lang="en-US" dirty="0"/>
              <a:t> of a non-fiction book in this dataset?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EE3A8A-13B0-BFF3-4507-D5A851387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3249" y="2680198"/>
            <a:ext cx="10332249" cy="3228921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1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2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4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3200" dirty="0">
                <a:sym typeface="Wingdings" panose="05000000000000000000" pitchFamily="2" charset="2"/>
              </a:rPr>
              <a:t>1/4</a:t>
            </a:r>
          </a:p>
        </p:txBody>
      </p:sp>
      <p:sp>
        <p:nvSpPr>
          <p:cNvPr id="2" name="Right Arrow 5">
            <a:extLst>
              <a:ext uri="{FF2B5EF4-FFF2-40B4-BE49-F238E27FC236}">
                <a16:creationId xmlns:a16="http://schemas.microsoft.com/office/drawing/2014/main" id="{78E06EA6-3429-4F6D-758B-BADFC0911778}"/>
              </a:ext>
            </a:extLst>
          </p:cNvPr>
          <p:cNvSpPr/>
          <p:nvPr/>
        </p:nvSpPr>
        <p:spPr>
          <a:xfrm>
            <a:off x="786502" y="4100215"/>
            <a:ext cx="693683" cy="3888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list of books and magazines&#10;&#10;Description automatically generated">
            <a:extLst>
              <a:ext uri="{FF2B5EF4-FFF2-40B4-BE49-F238E27FC236}">
                <a16:creationId xmlns:a16="http://schemas.microsoft.com/office/drawing/2014/main" id="{985CCEF1-A5F0-5033-96D7-740E01B26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552392"/>
            <a:ext cx="5295527" cy="348453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C087D4-EE88-48DC-8DAD-CC75DDDA6E6D}"/>
                  </a:ext>
                </a:extLst>
              </p14:cNvPr>
              <p14:cNvContentPartPr/>
              <p14:nvPr/>
            </p14:nvContentPartPr>
            <p14:xfrm>
              <a:off x="7473770" y="2973506"/>
              <a:ext cx="1027800" cy="255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C087D4-EE88-48DC-8DAD-CC75DDDA6E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420130" y="2865866"/>
                <a:ext cx="11354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D1F948-D6D5-452D-9B47-AAC6F7AF0CAC}"/>
                  </a:ext>
                </a:extLst>
              </p14:cNvPr>
              <p14:cNvContentPartPr/>
              <p14:nvPr/>
            </p14:nvContentPartPr>
            <p14:xfrm>
              <a:off x="8314370" y="3435386"/>
              <a:ext cx="1072800" cy="40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D1F948-D6D5-452D-9B47-AAC6F7AF0C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60730" y="3327386"/>
                <a:ext cx="11804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4A406D5-A2E6-4665-ABE2-DF9CB603AC2E}"/>
                  </a:ext>
                </a:extLst>
              </p14:cNvPr>
              <p14:cNvContentPartPr/>
              <p14:nvPr/>
            </p14:nvContentPartPr>
            <p14:xfrm>
              <a:off x="8524250" y="4917866"/>
              <a:ext cx="1022400" cy="29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4A406D5-A2E6-4665-ABE2-DF9CB603AC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70610" y="4810226"/>
                <a:ext cx="1130040" cy="24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E2C37F7-E525-4885-8610-1982C61C8BE2}"/>
                  </a:ext>
                </a:extLst>
              </p14:cNvPr>
              <p14:cNvContentPartPr/>
              <p14:nvPr/>
            </p14:nvContentPartPr>
            <p14:xfrm>
              <a:off x="9495890" y="5349866"/>
              <a:ext cx="277920" cy="24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E2C37F7-E525-4885-8610-1982C61C8B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42250" y="5241866"/>
                <a:ext cx="3855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D4F84DC-BFA3-4DED-9EB0-170019C70EE2}"/>
                  </a:ext>
                </a:extLst>
              </p14:cNvPr>
              <p14:cNvContentPartPr/>
              <p14:nvPr/>
            </p14:nvContentPartPr>
            <p14:xfrm>
              <a:off x="7479530" y="5546786"/>
              <a:ext cx="750240" cy="4212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D4F84DC-BFA3-4DED-9EB0-170019C70EE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425530" y="5438786"/>
                <a:ext cx="857880" cy="25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2199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4294</Words>
  <Application>Microsoft Office PowerPoint</Application>
  <PresentationFormat>Widescreen</PresentationFormat>
  <Paragraphs>462</Paragraphs>
  <Slides>88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Cambria Math</vt:lpstr>
      <vt:lpstr>Garamond</vt:lpstr>
      <vt:lpstr>Wingdings</vt:lpstr>
      <vt:lpstr>Organic</vt:lpstr>
      <vt:lpstr>Module 3 Quiz Review</vt:lpstr>
      <vt:lpstr>Quiz Format</vt:lpstr>
      <vt:lpstr>Study Recommendations</vt:lpstr>
      <vt:lpstr>Data Analyti-X</vt:lpstr>
      <vt:lpstr>Module 3 Quiz Review:  Practice Questions</vt:lpstr>
      <vt:lpstr>Q1: Identify the centroid value of the Travel Frequency variable for Cluster 2 using the table </vt:lpstr>
      <vt:lpstr>Q1: Identify the centroid value of the Travel Frequency variable for Cluster 2 using the table </vt:lpstr>
      <vt:lpstr>Q2: What is the support count of a non-fiction book in this dataset?</vt:lpstr>
      <vt:lpstr>Q2: What is the support count of a non-fiction book in this dataset?</vt:lpstr>
      <vt:lpstr>Q3: Which correlation coefficient represents the strongest negative relationship between two variables?</vt:lpstr>
      <vt:lpstr>Q3: Which correlation coefficient represents the strongest negative relationship between two variables?</vt:lpstr>
      <vt:lpstr>Q4: Which of the following is a use of correlation analysis?</vt:lpstr>
      <vt:lpstr>Q4: Which of the following is a use of correlation analysis?</vt:lpstr>
      <vt:lpstr>Q5: What is the support of the item set  {bread, peanut butter}?</vt:lpstr>
      <vt:lpstr>Q5: What is the support of the item set  {bread, peanut butter}?</vt:lpstr>
      <vt:lpstr>Q6: What is the confidence of the association rule {peanut butter}  {eggs}?</vt:lpstr>
      <vt:lpstr>Q6: What is the confidence of the association rule {peanut butter}  {eggs}?</vt:lpstr>
      <vt:lpstr>Q7: The standardized centroid value for Salary in Cluster 0 is 0.391. What does this suggest about the mean value of salary for this cluster before standardization?</vt:lpstr>
      <vt:lpstr>Q7: The standardized centroid value for Salary in Cluster 0 is 0.391. What does this suggest about the mean value of salary for this cluster before standardization?</vt:lpstr>
      <vt:lpstr>Q8: You have created a scatter plot showing Customer Ratings (0-100 scale) on the x-axis and Length of Customer Membership (in years) on the y-axis. Based on the visualization, there seem to be distinct groupings of customers. Based on this visualization, what can you conclude?</vt:lpstr>
      <vt:lpstr>Q8: You have created a scatter plot showing Customer Ratings (0-100 scale) on the x-axis and Length of Customer Membership (in years) on the y-axis. Based on the visualization, there seem to be distinct groupings of customers. Based on this visualization, what can you conclude?</vt:lpstr>
      <vt:lpstr>Q9: Based on this graph, which cluster has the highest Price/Sales?</vt:lpstr>
      <vt:lpstr>Q9: Based on this plot, which cluster has the highest Price/Sales?</vt:lpstr>
      <vt:lpstr>Q10: Given a centroid table, how would you identify a suitable name for a cluster based on its distinguishing attributes?</vt:lpstr>
      <vt:lpstr>Q10: Given a centroid table, how would you identify a suitable name for a cluster based on its distinguishing attributes?</vt:lpstr>
      <vt:lpstr>Q11: Which of the following is something to be aware of when using categorical variables in a clustering analysis?</vt:lpstr>
      <vt:lpstr>Q11: Which of the following is something to be aware of when using categorical variables in a clustering analysis?</vt:lpstr>
      <vt:lpstr>Q12: In an association analysis of shopping cart contents, you observe a lift value of 3 for {milk, eggs} --&gt; {bread}. What is the appropriate interpretation of this value?</vt:lpstr>
      <vt:lpstr>Q12: In an association analysis of shopping cart contents, you observe a lift value of 3 for {milk, eggs} --&gt; {bread}. What is the appropriate interpretation of this value?</vt:lpstr>
      <vt:lpstr>Q13: Which of the following are limitations of cluster analysis?</vt:lpstr>
      <vt:lpstr>Q13: Which of the following are limitations of cluster analysis?</vt:lpstr>
      <vt:lpstr>Q14: Which of the following is true?</vt:lpstr>
      <vt:lpstr>Q14: Which of the following is true?</vt:lpstr>
      <vt:lpstr>Q15: You are conducting a cluster analysis to segment employees based on their compensation and experience using the following dataset. Which variable would you exclude?</vt:lpstr>
      <vt:lpstr>Q15: You are conducting a cluster analysis to segment employees based on their compensation and experience using the following dataset. Which variable would you exclude?</vt:lpstr>
      <vt:lpstr>Q16: How to outliers typically impact cluster analysis?</vt:lpstr>
      <vt:lpstr>Q16: How to outliers typically impact cluster analysis?</vt:lpstr>
      <vt:lpstr>Q17: Which of the following is NOT a reason why cluster analysis is considered Unsupervised Data Mining?</vt:lpstr>
      <vt:lpstr>Q17: Which of the following is NOT a reason why cluster analysis is considered Unsupervised Data Mining?</vt:lpstr>
      <vt:lpstr>Q18: Which of the following statements is true regarding the use of quantitative and qualitative data in cluster analysis?</vt:lpstr>
      <vt:lpstr>Q18: Which of the following statements is true regarding the use of quantitative and qualitative data in cluster analysis?</vt:lpstr>
      <vt:lpstr>Q19: Before proceeding to the Modeling phase in the CRISP-DM framework, which of the following steps must be completed? Select all that apply.</vt:lpstr>
      <vt:lpstr>Q19: Before proceeding to the Modeling phase in the CRISP-DM framework, which of the following steps must be completed? Select all that apply.</vt:lpstr>
      <vt:lpstr>Q20: What happens to centroid values as new observations are added to their clusters?</vt:lpstr>
      <vt:lpstr>Q20: What happens to centroid values as new observations are added to their clusters?</vt:lpstr>
      <vt:lpstr>Q21: Which of the following is the correct sequence of steps in running and interpreting a cluster analysis?</vt:lpstr>
      <vt:lpstr>Q21: Which of the following is the correct sequence of steps in running and interpreting a cluster analysis?</vt:lpstr>
      <vt:lpstr>Q22: What are some common approaches analysts use to determine the most appropriate value of k in clustering? Select all that apply.</vt:lpstr>
      <vt:lpstr>Q22: What are some common approaches analysts use to determine the most appropriate value of k in clustering? Select all that apply.</vt:lpstr>
      <vt:lpstr>Q23: Why is standardization necessary for cluster analysis?</vt:lpstr>
      <vt:lpstr>Q23: Why is standardization necessary for cluster analysis?</vt:lpstr>
      <vt:lpstr>Q24: When running an association analysis, data are required to be in binominal form</vt:lpstr>
      <vt:lpstr>Q24: When running an association analysis, data are required to be in binominal form</vt:lpstr>
      <vt:lpstr>Q25: What does market basket analysis typically identify?</vt:lpstr>
      <vt:lpstr>Q25: What does market basket analysis typically identify?</vt:lpstr>
      <vt:lpstr>Q26: Given the correlation matrix below, which of the following statements best describes the potential for multicollinearity among the variables?</vt:lpstr>
      <vt:lpstr>Q26: Given the correlation matrix below, which of the following statements best describes the potential for multicollinearity among the variables?</vt:lpstr>
      <vt:lpstr>Q27: Given the data below for cluster analysis, which statement is the most accurate?</vt:lpstr>
      <vt:lpstr>Q27: Given the data below for cluster analysis, which statement is the most accurate?</vt:lpstr>
      <vt:lpstr>Q28: Using the plot below, which of the following is true?</vt:lpstr>
      <vt:lpstr>Q28: Using the plot below, which of the following is true?</vt:lpstr>
      <vt:lpstr>Q29: Which of the following statements best describes intraclass homogeneity in the context of cluster analysis?</vt:lpstr>
      <vt:lpstr>Q29: Which of the following statements best describes intraclass homogeneity in the context of cluster analysis?</vt:lpstr>
      <vt:lpstr>Q30: In cluster analysis, k is the ___, and its value is ___.</vt:lpstr>
      <vt:lpstr>Q30: In cluster analysis, k is the ___, and its value is ___.</vt:lpstr>
      <vt:lpstr>Q31: What is the Euclidean distance between observations A and B?</vt:lpstr>
      <vt:lpstr>Q31: What is the Euclidean distance between observations A and B?</vt:lpstr>
      <vt:lpstr>Q32: What is the Euclidean distance between objects B and C?</vt:lpstr>
      <vt:lpstr>Q32: What is the Euclidean distance between objects B and C?</vt:lpstr>
      <vt:lpstr>Q33: What is the Euclidean distance between objects D and E?</vt:lpstr>
      <vt:lpstr>Q33: What is the Euclidean distance between objects D and E?</vt:lpstr>
      <vt:lpstr>Q34: Mining data to uncover naturally existing patterns without trying to make predictions is called _____ mining.</vt:lpstr>
      <vt:lpstr>Q34: Mining data to uncover naturally existing patterns without trying to make predictions is called _____ mining.</vt:lpstr>
      <vt:lpstr>Q35: In the association rule {Flour, Eggs}  {Sugar} the antecedent is:</vt:lpstr>
      <vt:lpstr>Q35: In the association rule {Flour, Eggs}  {Sugar} the antecedent is:</vt:lpstr>
      <vt:lpstr>Q36: For the association rule {religious  hobbies}, confidence is 0.796. This means…</vt:lpstr>
      <vt:lpstr>Q36: For the association rule {religious  hobbies}, confidence is 0.796. This means…</vt:lpstr>
      <vt:lpstr>Q37: Lift can range from ____.</vt:lpstr>
      <vt:lpstr>Q37: Lift can range from ____.</vt:lpstr>
      <vt:lpstr>Q38: To measure similarity among multiple variables, a(n) ____ is needed.</vt:lpstr>
      <vt:lpstr>Q38: To measure similarity among multiple variables, a(n) ____ is needed.</vt:lpstr>
      <vt:lpstr>Q39: Cluster analysis answers this type of business question: Do ____ tend to cluster into natural groups?</vt:lpstr>
      <vt:lpstr>Q39: Cluster analysis answers this type of business question: Do ____ tend to cluster into natural groups?</vt:lpstr>
      <vt:lpstr>Q40: In cluster analysis, the objective is to ____ the distance between each observation and its centroid and ____ the distance between centroids.</vt:lpstr>
      <vt:lpstr>Q40: In cluster analysis, the objective is to ____ the distance between each observation and its centroid and ____ the distance between centroids.</vt:lpstr>
      <vt:lpstr>Bonus Question!</vt:lpstr>
      <vt:lpstr>Calculate the following for the rule {Toy Story}  {Toy Story 2}</vt:lpstr>
      <vt:lpstr>Answers {Toy Story}  {Toy Story 2}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Exam Review</dc:title>
  <dc:creator>Polly Conrad</dc:creator>
  <cp:lastModifiedBy>Anyone</cp:lastModifiedBy>
  <cp:revision>76</cp:revision>
  <dcterms:created xsi:type="dcterms:W3CDTF">2019-10-04T17:40:22Z</dcterms:created>
  <dcterms:modified xsi:type="dcterms:W3CDTF">2024-11-14T23:22:01Z</dcterms:modified>
</cp:coreProperties>
</file>