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4"/>
  </p:notesMasterIdLst>
  <p:handoutMasterIdLst>
    <p:handoutMasterId r:id="rId85"/>
  </p:handoutMasterIdLst>
  <p:sldIdLst>
    <p:sldId id="257" r:id="rId6"/>
    <p:sldId id="320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366" r:id="rId29"/>
    <p:sldId id="367" r:id="rId30"/>
    <p:sldId id="368" r:id="rId31"/>
    <p:sldId id="369" r:id="rId32"/>
    <p:sldId id="370" r:id="rId33"/>
    <p:sldId id="372" r:id="rId34"/>
    <p:sldId id="374" r:id="rId35"/>
    <p:sldId id="373" r:id="rId36"/>
    <p:sldId id="376" r:id="rId37"/>
    <p:sldId id="377" r:id="rId38"/>
    <p:sldId id="378" r:id="rId39"/>
    <p:sldId id="379" r:id="rId40"/>
    <p:sldId id="380" r:id="rId41"/>
    <p:sldId id="381" r:id="rId42"/>
    <p:sldId id="383" r:id="rId43"/>
    <p:sldId id="384" r:id="rId44"/>
    <p:sldId id="385" r:id="rId45"/>
    <p:sldId id="386" r:id="rId46"/>
    <p:sldId id="411" r:id="rId47"/>
    <p:sldId id="387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8" r:id="rId57"/>
    <p:sldId id="397" r:id="rId58"/>
    <p:sldId id="399" r:id="rId59"/>
    <p:sldId id="400" r:id="rId60"/>
    <p:sldId id="388" r:id="rId61"/>
    <p:sldId id="371" r:id="rId62"/>
    <p:sldId id="437" r:id="rId63"/>
    <p:sldId id="438" r:id="rId64"/>
    <p:sldId id="439" r:id="rId65"/>
    <p:sldId id="440" r:id="rId66"/>
    <p:sldId id="441" r:id="rId67"/>
    <p:sldId id="442" r:id="rId68"/>
    <p:sldId id="422" r:id="rId69"/>
    <p:sldId id="423" r:id="rId70"/>
    <p:sldId id="364" r:id="rId71"/>
    <p:sldId id="365" r:id="rId72"/>
    <p:sldId id="402" r:id="rId73"/>
    <p:sldId id="404" r:id="rId74"/>
    <p:sldId id="405" r:id="rId75"/>
    <p:sldId id="406" r:id="rId76"/>
    <p:sldId id="443" r:id="rId77"/>
    <p:sldId id="410" r:id="rId78"/>
    <p:sldId id="407" r:id="rId79"/>
    <p:sldId id="409" r:id="rId80"/>
    <p:sldId id="412" r:id="rId81"/>
    <p:sldId id="260" r:id="rId82"/>
    <p:sldId id="319" r:id="rId8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76755" autoAdjust="0"/>
  </p:normalViewPr>
  <p:slideViewPr>
    <p:cSldViewPr snapToGrid="0">
      <p:cViewPr>
        <p:scale>
          <a:sx n="63" d="100"/>
          <a:sy n="63" d="100"/>
        </p:scale>
        <p:origin x="-1746" y="-72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5/31/2017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ir.cockburn.us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listair.cockburn.us/Hexagonal+architecture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nonical_schema_pattern#cite_note-DataModel-1" TargetMode="Externa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hyperlink" Target="https://en.wikipedia.org/wiki/Data_mode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esign_paradigm" TargetMode="External"/><Relationship Id="rId5" Type="http://schemas.openxmlformats.org/officeDocument/2006/relationships/hyperlink" Target="https://en.wikipedia.org/wiki/Service-orientation" TargetMode="External"/><Relationship Id="rId10" Type="http://schemas.openxmlformats.org/officeDocument/2006/relationships/hyperlink" Target="https://en.wikipedia.org/wiki/Canonical_schema_pattern#cite_note-SODI-3" TargetMode="External"/><Relationship Id="rId4" Type="http://schemas.openxmlformats.org/officeDocument/2006/relationships/hyperlink" Target="https://en.wikipedia.org/wiki/Design_pattern_(computer_science)" TargetMode="External"/><Relationship Id="rId9" Type="http://schemas.openxmlformats.org/officeDocument/2006/relationships/hyperlink" Target="https://en.wikipedia.org/wiki/Canonical_schema_pattern#cite_note-services1-2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jeffreypalermo.com/blog/onion-architecture-part-4-after-four-years/" TargetMode="External"/><Relationship Id="rId3" Type="http://schemas.openxmlformats.org/officeDocument/2006/relationships/hyperlink" Target="https://dzone.com/articles/layered-architecture-is-good" TargetMode="External"/><Relationship Id="rId7" Type="http://schemas.openxmlformats.org/officeDocument/2006/relationships/hyperlink" Target="http://jeffreypalermo.com/blog/the-onion-architecture-part-3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effreypalermo.com/blog/the-onion-architecture-part-2/" TargetMode="External"/><Relationship Id="rId5" Type="http://schemas.openxmlformats.org/officeDocument/2006/relationships/hyperlink" Target="http://jeffreypalermo.com/blog/the-onion-architecture-part-1/" TargetMode="External"/><Relationship Id="rId4" Type="http://schemas.openxmlformats.org/officeDocument/2006/relationships/hyperlink" Target="https://dzone.com/articles/hexagonal-architecture-is-powerfu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starting this presentation I would like to highlight the fact this presentation is technology agnostic.</a:t>
            </a:r>
          </a:p>
          <a:p>
            <a:r>
              <a:rPr lang="en-US" dirty="0" smtClean="0"/>
              <a:t>Due to the fact that during the last year I learned this aspects from different perspectives (.NET/.NET</a:t>
            </a:r>
            <a:r>
              <a:rPr lang="en-US" baseline="0" dirty="0" smtClean="0"/>
              <a:t> Core/Java/PHP</a:t>
            </a:r>
            <a:r>
              <a:rPr lang="en-US" dirty="0" smtClean="0"/>
              <a:t>) I would prefer to</a:t>
            </a:r>
            <a:r>
              <a:rPr lang="en-US" baseline="0" dirty="0" smtClean="0"/>
              <a:t> share something from my experience without making technology specific this.</a:t>
            </a:r>
          </a:p>
          <a:p>
            <a:r>
              <a:rPr lang="en-US" baseline="0" dirty="0" smtClean="0"/>
              <a:t>So let’s go deeper with those aspects in our mind.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14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application core should NOT depend on the infrastructure: what if the database solution changes? This architecture violates the previous rule: the core should not change, regardless of the infrastructure 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4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proper way: the</a:t>
            </a:r>
            <a:r>
              <a:rPr lang="en-GB" baseline="0" dirty="0" smtClean="0"/>
              <a:t> Domain Model is the Core, and is not dependent on anything else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6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starting any debate/discussion related to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I’m having a question: </a:t>
            </a:r>
          </a:p>
          <a:p>
            <a:r>
              <a:rPr lang="en-US" b="1" baseline="0" dirty="0" smtClean="0"/>
              <a:t>Do you know when this theory started?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have a look to a google statistic in regards with this matter.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2011 =&gt;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38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 see from this chart that the discussions,</a:t>
            </a:r>
            <a:r>
              <a:rPr lang="en-US" baseline="0" dirty="0" smtClean="0"/>
              <a:t> saying this, with other words the “interest”, became more visible since 2014.</a:t>
            </a:r>
          </a:p>
          <a:p>
            <a:r>
              <a:rPr lang="en-US" baseline="0" dirty="0" smtClean="0"/>
              <a:t>Since than, after some remarkable presentations held by Martin Fowler  the interest for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increased.</a:t>
            </a:r>
          </a:p>
          <a:p>
            <a:r>
              <a:rPr lang="en-US" baseline="0" dirty="0" smtClean="0"/>
              <a:t>Talking about a definition:</a:t>
            </a:r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one 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3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are</a:t>
            </a:r>
            <a:r>
              <a:rPr lang="en-GB" baseline="0" dirty="0" smtClean="0"/>
              <a:t> “fashionable” these days. However, for renowned companies with incredibly complex products (Amazon – AWS, Netflix, etc.), they are not only fashion, they are a requirement.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53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4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Bounded</a:t>
            </a:r>
            <a:r>
              <a:rPr lang="en-US" baseline="0" dirty="0" smtClean="0"/>
              <a:t> context – details of a single domain (DDD) – domain model, services, integration points with other bounded contexts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11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en-US" baseline="0" dirty="0" smtClean="0"/>
              <a:t> based communication – 2 edged-sword: you can implement in whichever technology you desire, as long as you respect the messaging conventions, but the delay introduced by messaging mechanisms leads to an eventual-consistency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538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new application would have a modular hexagonal architecture.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Alistair Cockburn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presented his Hexagonal Architecture 2005 as a solution to problems with e.g. traditional layering, coupling and entanglement.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Ports and 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architecture style, or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Hexagonal Architecture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makes a clear separation between the domain model and the devices used for inputs and outputs.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67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discuss this solution keeping in mind</a:t>
            </a:r>
            <a:r>
              <a:rPr lang="en-GB" baseline="0" dirty="0" smtClean="0"/>
              <a:t> that we are trying to compete with </a:t>
            </a:r>
            <a:r>
              <a:rPr lang="en-GB" dirty="0" smtClean="0"/>
              <a:t>Uber and </a:t>
            </a:r>
            <a:r>
              <a:rPr lang="en-GB" dirty="0" err="1" smtClean="0"/>
              <a:t>Hailo</a:t>
            </a:r>
            <a:r>
              <a:rPr lang="en-GB" dirty="0" smtClean="0"/>
              <a:t>.</a:t>
            </a:r>
          </a:p>
          <a:p>
            <a:r>
              <a:rPr lang="en-US" dirty="0" smtClean="0"/>
              <a:t>At the core of the application is the business logic, which is implemented by modules that define services, domain objects, and events. </a:t>
            </a:r>
          </a:p>
          <a:p>
            <a:r>
              <a:rPr lang="en-US" dirty="0" smtClean="0"/>
              <a:t>Surrounding the core are adapters that interface with the external world. Examples of adapters include database access components, </a:t>
            </a:r>
          </a:p>
          <a:p>
            <a:r>
              <a:rPr lang="en-US" dirty="0" smtClean="0"/>
              <a:t>messaging components that produce and consume messages, and web components that either expose APIs or implement a UI.</a:t>
            </a:r>
          </a:p>
          <a:p>
            <a:r>
              <a:rPr lang="en-US" b="1" dirty="0" smtClean="0"/>
              <a:t>Despite having a logically modular architecture, the application is packaged and deployed as a monolith. </a:t>
            </a:r>
          </a:p>
          <a:p>
            <a:r>
              <a:rPr lang="en-US" dirty="0" smtClean="0"/>
              <a:t>Applications written in this style are extremely common. They are simple to develop since our IDEs and other tools are focused on building a single application.</a:t>
            </a:r>
          </a:p>
          <a:p>
            <a:r>
              <a:rPr lang="en-US" b="1" dirty="0" smtClean="0"/>
              <a:t>Advantages: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05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1992.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786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implement end-to-end testing by simply launching the application and testing the UI with a testing package such as Selenium.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are bounded</a:t>
            </a:r>
            <a:r>
              <a:rPr lang="en-US" baseline="0" dirty="0" smtClean="0"/>
              <a:t> by processes, physical machines, or the network itself. Debugging on a single machine/process is way easier than jumping across multiple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689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just have to copy the packaged application to a server.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53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scale the application by running multiple copies behind a load balancer, but the load balancer itself can be a point of failure.</a:t>
            </a:r>
          </a:p>
          <a:p>
            <a:endParaRPr lang="en-US" dirty="0" smtClean="0"/>
          </a:p>
          <a:p>
            <a:r>
              <a:rPr lang="en-US" b="1" dirty="0" smtClean="0"/>
              <a:t>In the early stages of the project it works well.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06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 this simple approach has a huge limitation. </a:t>
            </a:r>
          </a:p>
          <a:p>
            <a:r>
              <a:rPr lang="en-US" dirty="0" smtClean="0"/>
              <a:t>Successful applications have a habit of growing over time and eventually becoming huge. </a:t>
            </a:r>
          </a:p>
          <a:p>
            <a:r>
              <a:rPr lang="en-US" dirty="0" smtClean="0"/>
              <a:t>During each sprint, your development team implements a few more user stories, which, of course, means adding many lines of code. </a:t>
            </a:r>
          </a:p>
          <a:p>
            <a:r>
              <a:rPr lang="en-US" dirty="0" smtClean="0"/>
              <a:t>After a few years, your small, simple application will have grown into a monstrous monolith.</a:t>
            </a:r>
          </a:p>
          <a:p>
            <a:endParaRPr lang="en-US" dirty="0" smtClean="0"/>
          </a:p>
          <a:p>
            <a:r>
              <a:rPr lang="en-US" b="1" dirty="0" smtClean="0"/>
              <a:t>Common issues: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21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35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result, fixing bugs and implementing new features correctly becomes difficult and time consuming. </a:t>
            </a:r>
          </a:p>
          <a:p>
            <a:r>
              <a:rPr lang="en-US" dirty="0" smtClean="0"/>
              <a:t>What’s more, this tends to be a downwards spiral. </a:t>
            </a:r>
          </a:p>
          <a:p>
            <a:r>
              <a:rPr lang="en-US" dirty="0" smtClean="0"/>
              <a:t>If the codebase is difficult to understand, then changes won’t be made correctly. </a:t>
            </a:r>
          </a:p>
          <a:p>
            <a:r>
              <a:rPr lang="en-US" dirty="0" smtClean="0"/>
              <a:t>You will end up with a monstrous, incomprehensible </a:t>
            </a:r>
            <a:r>
              <a:rPr lang="en-US" b="1" dirty="0" smtClean="0"/>
              <a:t>big ball of mud(BBM)</a:t>
            </a:r>
            <a:r>
              <a:rPr lang="en-US" dirty="0" smtClean="0"/>
              <a:t>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401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 the state of the art for SaaS applications is to push changes into production many times a day. </a:t>
            </a:r>
          </a:p>
          <a:p>
            <a:r>
              <a:rPr lang="en-US" dirty="0" smtClean="0"/>
              <a:t>This is extremely difficult to do with a complex monolith, since you must redeploy the entire application in order to update any one part of it. 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17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all modules are running within the same process, a bug in any module, such as a memory leak, can potentially bring down the entire process. </a:t>
            </a:r>
          </a:p>
          <a:p>
            <a:r>
              <a:rPr lang="en-US" dirty="0" smtClean="0"/>
              <a:t>Moreover, since all instances of the application are identical, that bug will impact the availability of the entire application.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870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organizations, such as Amazon, eBay, and Netflix, have solved this problem by adopting what is now known as 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pattern. </a:t>
            </a:r>
          </a:p>
          <a:p>
            <a:r>
              <a:rPr lang="en-US" dirty="0" smtClean="0"/>
              <a:t>Instead of building a single monstrous, monolithic application, the idea is to split your application into set of smaller, interconnected services.</a:t>
            </a:r>
          </a:p>
          <a:p>
            <a:endParaRPr lang="en-US" dirty="0" smtClean="0"/>
          </a:p>
          <a:p>
            <a:r>
              <a:rPr lang="en-US" dirty="0" smtClean="0"/>
              <a:t>For example, a possible decomposition of the system described earlier is shown in the following picture: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44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functional area of the application is now implemented by its own </a:t>
            </a:r>
            <a:r>
              <a:rPr lang="en-US" dirty="0" err="1" smtClean="0"/>
              <a:t>microservice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Moreover, the web application is split into a set of simpler web applications – such as one for passengers and one for drivers, in our taxi-hailing example. </a:t>
            </a:r>
          </a:p>
          <a:p>
            <a:r>
              <a:rPr lang="en-US" dirty="0" smtClean="0"/>
              <a:t>This makes it easier to deploy distinct experiences for specific users, devices, or specialized use cases. </a:t>
            </a:r>
          </a:p>
          <a:p>
            <a:r>
              <a:rPr lang="en-US" dirty="0" smtClean="0"/>
              <a:t>Each backend service exposes a REST API and most services consume APIs provided by other services. </a:t>
            </a:r>
          </a:p>
          <a:p>
            <a:r>
              <a:rPr lang="en-US" dirty="0" smtClean="0"/>
              <a:t>For example, Driver Management uses the Notification server to tell an available driver about a potential trip. </a:t>
            </a:r>
          </a:p>
          <a:p>
            <a:r>
              <a:rPr lang="en-US" dirty="0" smtClean="0"/>
              <a:t>The UI services invoke the other services in order to render web pages. </a:t>
            </a:r>
          </a:p>
          <a:p>
            <a:r>
              <a:rPr lang="en-US" dirty="0" smtClean="0"/>
              <a:t>Services might also use asynchronous, message-based communication.</a:t>
            </a:r>
          </a:p>
          <a:p>
            <a:r>
              <a:rPr lang="en-US" dirty="0" smtClean="0"/>
              <a:t>Another aspect that should be mention here is 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impact.</a:t>
            </a:r>
          </a:p>
          <a:p>
            <a:r>
              <a:rPr lang="en-US" b="1" dirty="0" smtClean="0"/>
              <a:t>Scalability?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6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</a:p>
          <a:p>
            <a:r>
              <a:rPr lang="en-US" dirty="0" smtClean="0"/>
              <a:t>Housing</a:t>
            </a:r>
            <a:r>
              <a:rPr lang="en-US" baseline="0" dirty="0" smtClean="0"/>
              <a:t> and healthcare</a:t>
            </a:r>
          </a:p>
          <a:p>
            <a:r>
              <a:rPr lang="en-US" baseline="0" dirty="0" smtClean="0"/>
              <a:t>Public sector</a:t>
            </a:r>
          </a:p>
          <a:p>
            <a:r>
              <a:rPr lang="en-US" baseline="0" dirty="0" smtClean="0"/>
              <a:t>Financial</a:t>
            </a:r>
          </a:p>
          <a:p>
            <a:r>
              <a:rPr lang="en-US" baseline="0" dirty="0" smtClean="0"/>
              <a:t>Safety domains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303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corresponds to the Y-axis scaling of the Scale Cube, which is a 3D model of scalability from the excellent book </a:t>
            </a:r>
            <a:r>
              <a:rPr lang="en-US" b="1" dirty="0" smtClean="0"/>
              <a:t>The Art of Scalability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X-axis scaling, which consists of running multiple identical copies of the application behind a load balancer.</a:t>
            </a:r>
          </a:p>
          <a:p>
            <a:r>
              <a:rPr lang="en-US" b="1" dirty="0" smtClean="0"/>
              <a:t>Z-axis scaling (or data partitioning), where an attribute of the request (for example, the primary key of a row or identity of a customer) is used to route the request to a particular server.</a:t>
            </a:r>
          </a:p>
          <a:p>
            <a:endParaRPr lang="en-US" b="1" dirty="0" smtClean="0"/>
          </a:p>
          <a:p>
            <a:r>
              <a:rPr lang="en-US" dirty="0" smtClean="0"/>
              <a:t>Y-axis scaling decomposes the application into </a:t>
            </a:r>
            <a:r>
              <a:rPr lang="en-US" dirty="0" err="1" smtClean="0"/>
              <a:t>microservices</a:t>
            </a:r>
            <a:r>
              <a:rPr lang="en-US" dirty="0" smtClean="0"/>
              <a:t> as shown in the following</a:t>
            </a:r>
            <a:r>
              <a:rPr lang="en-US" baseline="0" dirty="0" smtClean="0"/>
              <a:t> slide.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87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vs SOA: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used REST rather than WS-* (Web services specifications)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rejects other part of SOA =&gt; canonical schema for data access.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/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Canonical Schema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sign pattern (computer science)"/>
              </a:rPr>
              <a:t>design 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applied within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ervice-orientation"/>
              </a:rPr>
              <a:t>service-orientation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esign paradigm"/>
              </a:rPr>
              <a:t>design paradigm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aims to reduce the need for performing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ata model"/>
              </a:rPr>
              <a:t>data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transformation when services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exchange messages that reference the same data model.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[3]</a:t>
            </a:r>
            <a:r>
              <a:rPr lang="en-US" dirty="0" smtClean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avoid using ESB(Enterprise service buses)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708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has a number of important benefits.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307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decomposes what would otherwise be a monstrous monolithic application into a set of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821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enforces a level of modularity that in practice is extremely difficult to achieve with a monolithic code base. </a:t>
            </a:r>
          </a:p>
          <a:p>
            <a:r>
              <a:rPr lang="en-US" dirty="0" smtClean="0"/>
              <a:t>Consequently, individual services are much faster to develop, and much easier to understand and maintain.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188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developers are free to choose whatever technologies make sense, provided that the service honors the API contract. </a:t>
            </a:r>
          </a:p>
          <a:p>
            <a:r>
              <a:rPr lang="en-US" dirty="0" smtClean="0"/>
              <a:t>Of course, most organizations would want to avoid complete anarchy by limiting technology options. </a:t>
            </a:r>
          </a:p>
          <a:p>
            <a:r>
              <a:rPr lang="en-US" dirty="0" smtClean="0"/>
              <a:t>However, this freedom means that developers are no longer obligated to use the possibly obsolete technologies that existed at the start of a new project. </a:t>
            </a:r>
          </a:p>
          <a:p>
            <a:r>
              <a:rPr lang="en-US" dirty="0" smtClean="0"/>
              <a:t>When writing a new service, they have the option of using current technology. </a:t>
            </a:r>
          </a:p>
          <a:p>
            <a:r>
              <a:rPr lang="en-US" dirty="0" smtClean="0"/>
              <a:t>Moreover, since services are relatively small, it becomes more feasible to rewrite an old service using current technology.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84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makes continuous deployment possible.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303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deploy just the number of instances of each service that satisfy its capacity and availability constraints.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966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Fred Brooks wrote almost 30 years ago, in </a:t>
            </a:r>
            <a:r>
              <a:rPr lang="en-US" b="1" dirty="0" smtClean="0"/>
              <a:t>The Mythical Man-Month</a:t>
            </a:r>
            <a:r>
              <a:rPr lang="en-US" dirty="0" smtClean="0"/>
              <a:t>, there are no silver bullets.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214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dirty="0" err="1" smtClean="0"/>
              <a:t>microservice</a:t>
            </a:r>
            <a:r>
              <a:rPr lang="en-US" dirty="0" smtClean="0"/>
              <a:t> places excessive emphasis on service size. In fact, there are some developers who advocate for building extremely fine-grained 10-100 LOC services. </a:t>
            </a:r>
          </a:p>
          <a:p>
            <a:r>
              <a:rPr lang="en-US" dirty="0" smtClean="0"/>
              <a:t>While small services are preferable, it’s important to remember that small services are a means to an end, and not the primary goal. </a:t>
            </a:r>
          </a:p>
          <a:p>
            <a:r>
              <a:rPr lang="en-US" dirty="0" smtClean="0"/>
              <a:t>The goal of </a:t>
            </a:r>
            <a:r>
              <a:rPr lang="en-US" dirty="0" err="1" smtClean="0"/>
              <a:t>microservices</a:t>
            </a:r>
            <a:r>
              <a:rPr lang="en-US" dirty="0" smtClean="0"/>
              <a:t> is to sufficiently decompose the application in order to facilitate agile application development and deployment.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2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smtClean="0"/>
              <a:t>Over 5000 employees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smtClean="0"/>
              <a:t>Romania :</a:t>
            </a:r>
            <a:r>
              <a:rPr lang="en-US" baseline="0" dirty="0" smtClean="0"/>
              <a:t> development area=&gt; Development(.NET/Java), Testing, Mobile, AR/VR, UX/Hosting =&gt; ~ 250 employees (.NET =&gt; 180; Java =&gt; 10; AR/VR =&gt; 5; Testing =&gt; 40;  DBA’s Big Data=&gt; 5; Staffing : 10)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542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need to choose and implement an inter-process communication mechanism based on either messaging or RPC.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transactions that update multiple business entities are fairly common. </a:t>
            </a:r>
          </a:p>
          <a:p>
            <a:r>
              <a:rPr lang="en-US" dirty="0" smtClean="0"/>
              <a:t>These kinds of transactions are trivial to implement in a monolithic application because there is a single database. 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microservices</a:t>
            </a:r>
            <a:r>
              <a:rPr lang="en-US" dirty="0" smtClean="0"/>
              <a:t>-based application, however, you need to update multiple databases owned by different services. </a:t>
            </a:r>
          </a:p>
          <a:p>
            <a:r>
              <a:rPr lang="en-US" dirty="0" smtClean="0"/>
              <a:t>Using distributed transactions is usually not an option, and not only because of the CAP theorem. </a:t>
            </a:r>
          </a:p>
          <a:p>
            <a:r>
              <a:rPr lang="en-US" dirty="0" smtClean="0"/>
              <a:t>They simply are not supported by many of today’s highly scalable NoSQL databases and messaging brokers. </a:t>
            </a:r>
          </a:p>
          <a:p>
            <a:r>
              <a:rPr lang="en-US" dirty="0" smtClean="0"/>
              <a:t>You end up having to use an eventual consistency-based approach, which is more challenging for developers.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431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contrast, a similar test class for a service would need to launch that service and any services that it depends upon, or at least configure stubs for those services. </a:t>
            </a:r>
          </a:p>
          <a:p>
            <a:r>
              <a:rPr lang="en-US" b="1" dirty="0" smtClean="0"/>
              <a:t>Once again, this is not rocket science, but it’s important to not underestimate the complexity of doing this.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394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monolithic application is simply deployed on a set of identical servers behind a traditional load balancer. </a:t>
            </a:r>
          </a:p>
          <a:p>
            <a:r>
              <a:rPr lang="en-US" dirty="0" smtClean="0"/>
              <a:t>Each application instance is configured with the locations (host and ports) of infrastructure services such as the database and a message broker. </a:t>
            </a:r>
          </a:p>
          <a:p>
            <a:r>
              <a:rPr lang="en-US" dirty="0" smtClean="0"/>
              <a:t>In contrast, a </a:t>
            </a:r>
            <a:r>
              <a:rPr lang="en-US" dirty="0" err="1" smtClean="0"/>
              <a:t>microservice</a:t>
            </a:r>
            <a:r>
              <a:rPr lang="en-US" dirty="0" smtClean="0"/>
              <a:t> application typically consists of a large number of services. </a:t>
            </a:r>
          </a:p>
          <a:p>
            <a:r>
              <a:rPr lang="en-US" b="1" dirty="0" smtClean="0"/>
              <a:t>For example, </a:t>
            </a:r>
            <a:r>
              <a:rPr lang="en-US" b="1" dirty="0" err="1" smtClean="0"/>
              <a:t>Hailo</a:t>
            </a:r>
            <a:r>
              <a:rPr lang="en-US" b="1" dirty="0" smtClean="0"/>
              <a:t> has 160 different services and Netflix has more than 600, according to Adrian Cockcroft.</a:t>
            </a:r>
          </a:p>
          <a:p>
            <a:r>
              <a:rPr lang="en-US" b="1" dirty="0" smtClean="0"/>
              <a:t>Amazon has thousands.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438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=&gt; add explanations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744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from the following sample: Everything</a:t>
            </a:r>
            <a:r>
              <a:rPr lang="en-US" baseline="0" dirty="0" smtClean="0"/>
              <a:t> module (sales/support/Inventory is stored into a single database).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presume that we are building an application that perform: Sales and Support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problem domain might look like: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131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old days we would been model this like in the following image: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794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single unified domain model.</a:t>
            </a:r>
          </a:p>
          <a:p>
            <a:r>
              <a:rPr lang="en-US" baseline="0" dirty="0" smtClean="0"/>
              <a:t>Sample: </a:t>
            </a:r>
          </a:p>
          <a:p>
            <a:r>
              <a:rPr lang="en-US" b="1" baseline="0" dirty="0" smtClean="0"/>
              <a:t>Product is a “product” in the sales side or in the support side</a:t>
            </a:r>
            <a:r>
              <a:rPr lang="en-US" baseline="0" dirty="0" smtClean="0"/>
              <a:t>.</a:t>
            </a:r>
          </a:p>
          <a:p>
            <a:r>
              <a:rPr lang="en-US" b="1" baseline="0" dirty="0" smtClean="0"/>
              <a:t>Contact is a Contact in sales side but a customer in Support side.(we will model this with </a:t>
            </a:r>
            <a:r>
              <a:rPr lang="en-US" b="1" baseline="0" dirty="0" err="1" smtClean="0"/>
              <a:t>nullable</a:t>
            </a:r>
            <a:r>
              <a:rPr lang="en-US" b="1" baseline="0" dirty="0" smtClean="0"/>
              <a:t> fields).</a:t>
            </a:r>
          </a:p>
          <a:p>
            <a:r>
              <a:rPr lang="en-US" b="1" baseline="0" dirty="0" smtClean="0"/>
              <a:t>Employee is a Sale person in Sales side and a Support Person in Support side.</a:t>
            </a:r>
          </a:p>
          <a:p>
            <a:r>
              <a:rPr lang="en-US" b="0" baseline="0" dirty="0" smtClean="0"/>
              <a:t>Problem appear when we will try to identify contexts like in the following image:</a:t>
            </a:r>
          </a:p>
          <a:p>
            <a:endParaRPr lang="en-US" b="0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32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Customer,</a:t>
            </a:r>
            <a:r>
              <a:rPr lang="en-US" baseline="0" dirty="0" smtClean="0"/>
              <a:t> product and Employee contains properties and validation that are applicable into a context but not in the other.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365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are bounded context in DDD.</a:t>
            </a:r>
          </a:p>
          <a:p>
            <a:r>
              <a:rPr lang="en-US" baseline="0" dirty="0" smtClean="0"/>
              <a:t>In order to have consistency we will use interfaces and coordinated transactions.</a:t>
            </a:r>
          </a:p>
          <a:p>
            <a:r>
              <a:rPr lang="en-US" baseline="0" dirty="0" smtClean="0"/>
              <a:t>These leads us to </a:t>
            </a:r>
            <a:r>
              <a:rPr lang="en-US" b="1" baseline="0" dirty="0" err="1" smtClean="0"/>
              <a:t>microservices</a:t>
            </a:r>
            <a:r>
              <a:rPr lang="en-US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01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bad architecture</a:t>
            </a:r>
            <a:r>
              <a:rPr lang="en-US" baseline="0" dirty="0" smtClean="0"/>
              <a:t> looks like spaghetti.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337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Independence: different technologies </a:t>
            </a:r>
            <a:r>
              <a:rPr lang="en-US" smtClean="0"/>
              <a:t>for</a:t>
            </a:r>
            <a:r>
              <a:rPr lang="en-US" baseline="0" smtClean="0"/>
              <a:t> instance</a:t>
            </a:r>
            <a:r>
              <a:rPr lang="en-US" smtClean="0"/>
              <a:t>.</a:t>
            </a: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978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months payed internship</a:t>
            </a:r>
          </a:p>
          <a:p>
            <a:r>
              <a:rPr lang="en-US" dirty="0" smtClean="0"/>
              <a:t>Possibility to</a:t>
            </a:r>
            <a:r>
              <a:rPr lang="en-US" baseline="0" dirty="0" smtClean="0"/>
              <a:t> work in Scrum teams</a:t>
            </a:r>
          </a:p>
          <a:p>
            <a:r>
              <a:rPr lang="en-US" baseline="0" dirty="0" smtClean="0"/>
              <a:t>Scrum training</a:t>
            </a:r>
          </a:p>
          <a:p>
            <a:r>
              <a:rPr lang="en-US" baseline="0" dirty="0" smtClean="0"/>
              <a:t>Security training</a:t>
            </a:r>
          </a:p>
          <a:p>
            <a:r>
              <a:rPr lang="en-US" baseline="0" dirty="0" smtClean="0"/>
              <a:t>Intensive courses/workshops (Object oriented design, Automated testing, ORM’s, API’s, Architectural patterns, Best practices, Mobile ready development/Angular 2/4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93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</a:t>
            </a:r>
            <a:r>
              <a:rPr lang="en-US" baseline="0" dirty="0" smtClean="0"/>
              <a:t> </a:t>
            </a:r>
            <a:r>
              <a:rPr lang="en-US" dirty="0" smtClean="0"/>
              <a:t>architecture</a:t>
            </a:r>
            <a:r>
              <a:rPr lang="en-US" baseline="0" dirty="0" smtClean="0"/>
              <a:t> looks like lasagna.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53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should look like: ravioli.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Each </a:t>
            </a:r>
            <a:r>
              <a:rPr lang="en-US" dirty="0" err="1" smtClean="0">
                <a:sym typeface="Wingdings" panose="05000000000000000000" pitchFamily="2" charset="2"/>
              </a:rPr>
              <a:t>raviolo</a:t>
            </a:r>
            <a:r>
              <a:rPr lang="en-US" dirty="0" smtClean="0">
                <a:sym typeface="Wingdings" panose="05000000000000000000" pitchFamily="2" charset="2"/>
              </a:rPr>
              <a:t>(singular for ravioli)</a:t>
            </a:r>
            <a:r>
              <a:rPr lang="en-US" baseline="0" dirty="0" smtClean="0">
                <a:sym typeface="Wingdings" panose="05000000000000000000" pitchFamily="2" charset="2"/>
              </a:rPr>
              <a:t> is a self-contain package of Italian food.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- maintain high cohesion and low coupling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- we can swap one </a:t>
            </a:r>
            <a:r>
              <a:rPr lang="en-US" baseline="0" dirty="0" err="1" smtClean="0">
                <a:sym typeface="Wingdings" panose="05000000000000000000" pitchFamily="2" charset="2"/>
              </a:rPr>
              <a:t>raviolo</a:t>
            </a:r>
            <a:r>
              <a:rPr lang="en-US" baseline="0" dirty="0" smtClean="0">
                <a:sym typeface="Wingdings" panose="05000000000000000000" pitchFamily="2" charset="2"/>
              </a:rPr>
              <a:t> without disrupting the internal content of another ravioli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81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Layered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Hexagonal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architectures, the time has come to talk about their close cousin – the Onion Architecture initially introduced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posts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Jeffrey Palermo.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said in the introduction, the concept of Onion Architecture is closely connected to two other architectural styles – Layered and Hexagonal.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 to the Layered approach, Onion Architecture uses the concept of layers, but they are a little different: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0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layers of the Onion, there is a strong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 layers can depend on lower layers, but no code in the lower layer can depend directly on any code in the outer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1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BUSINESS UNIT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7CDC6D7-F721-684B-B8C9-FEFA78B76E0C}" type="datetime4">
              <a:rPr lang="en-US" smtClean="0"/>
              <a:pPr/>
              <a:t>May 31,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20A2-5FFC-CE4A-9835-F3EC403B91D3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E667-967D-3A4A-BF6F-AB77B79EAF13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6E4B-0F15-D24C-93AA-2172DA0233B5}" type="datetime4">
              <a:rPr lang="en-US" smtClean="0"/>
              <a:t>May 31, 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BC1B-8654-8443-A298-9A13A56CCAA4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603C-696B-2946-8D70-906C0B20EE9E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E6F2-DD9D-FA4C-8DBC-4030AEFC154F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745-1F9F-4B44-AE4F-BF0F5DB3FF85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1BB8-4B2F-814D-B9CD-150D7913B5D4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793-BFBC-7240-9BA9-811177108773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8A1C3CD-8B3B-0740-B261-196A2BE82F57}" type="datetime4">
              <a:rPr lang="en-US" smtClean="0"/>
              <a:t>May 31,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news/2016/02/Monolith-Microservices-Zalando" TargetMode="External"/><Relationship Id="rId3" Type="http://schemas.openxmlformats.org/officeDocument/2006/relationships/hyperlink" Target="http://www.slideshare.net/AmazonWebServices/arc308-nikes-journey-into-microservices-aws-reinvent-2014" TargetMode="External"/><Relationship Id="rId7" Type="http://schemas.openxmlformats.org/officeDocument/2006/relationships/hyperlink" Target="http://techblog.scout24.com/2015/01/autoscout24-changes-technology/" TargetMode="External"/><Relationship Id="rId2" Type="http://schemas.openxmlformats.org/officeDocument/2006/relationships/hyperlink" Target="https://www.infoq.com/presentations/scale-g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do.hailoapp.com/services/2015/03/09/journey-into-a-microservice-world-part-1/" TargetMode="External"/><Relationship Id="rId5" Type="http://schemas.openxmlformats.org/officeDocument/2006/relationships/hyperlink" Target="https://www.nextplatform.com/2015/07/28/lack-of-legacy-lets-capital-one-build-nimble-infrastructure/" TargetMode="External"/><Relationship Id="rId4" Type="http://schemas.openxmlformats.org/officeDocument/2006/relationships/hyperlink" Target="https://developers.soundcloud.com/blog/building-products-at-soundcloud-part-3-microservices-in-scala-and-finagl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dl.dropboxusercontent.com/u/1018963/Articles/SpotifyScaling.pdf" TargetMode="External"/><Relationship Id="rId3" Type="http://schemas.openxmlformats.org/officeDocument/2006/relationships/hyperlink" Target="http://www.slideshare.net/adriancockcroft/dockercon-state-of-the-art-in-microservices" TargetMode="External"/><Relationship Id="rId7" Type="http://schemas.openxmlformats.org/officeDocument/2006/relationships/hyperlink" Target="http://dl.acm.org/citation.cfm?id=1155519" TargetMode="External"/><Relationship Id="rId2" Type="http://schemas.openxmlformats.org/officeDocument/2006/relationships/hyperlink" Target="https://www.infoq.com/articles/seven-uservices-antipatter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informit.com/articles/article.aspx?p=1833567" TargetMode="External"/><Relationship Id="rId5" Type="http://schemas.openxmlformats.org/officeDocument/2006/relationships/hyperlink" Target="https://martinfowler.com/articles/microservice-trade-offs.html" TargetMode="External"/><Relationship Id="rId4" Type="http://schemas.openxmlformats.org/officeDocument/2006/relationships/hyperlink" Target="https://martinfowler.com/bliki/MicroservicePrerequisites.html" TargetMode="External"/><Relationship Id="rId9" Type="http://schemas.openxmlformats.org/officeDocument/2006/relationships/hyperlink" Target="http://microservices.io/patterns/microservices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florin.olariu@centric.eu" TargetMode="External"/><Relationship Id="rId2" Type="http://schemas.openxmlformats.org/officeDocument/2006/relationships/hyperlink" Target="mailto:dan.nastasa@centric.eu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4583-F47E-404D-9BBB-564369AD6EB3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3445892" cy="467568"/>
          </a:xfrm>
        </p:spPr>
        <p:txBody>
          <a:bodyPr/>
          <a:lstStyle/>
          <a:p>
            <a:r>
              <a:rPr lang="nl-NL" dirty="0"/>
              <a:t>DAN NASTASA</a:t>
            </a:r>
          </a:p>
          <a:p>
            <a:r>
              <a:rPr lang="nl-NL" dirty="0" smtClean="0"/>
              <a:t>Florin OLARIU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2975" y="1383981"/>
            <a:ext cx="5043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Microservices</a:t>
            </a:r>
            <a:r>
              <a:rPr lang="en-US" sz="4800" b="1" dirty="0" smtClean="0">
                <a:solidFill>
                  <a:schemeClr val="bg1"/>
                </a:solidFill>
              </a:rPr>
              <a:t> from zero to hero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r>
              <a:rPr lang="en-US" dirty="0" smtClean="0"/>
              <a:t>Geographic Area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1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r>
              <a:rPr lang="en-US" dirty="0" smtClean="0"/>
              <a:t>Geographic Area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86" y="3410958"/>
            <a:ext cx="4419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7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9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0" y="2366683"/>
            <a:ext cx="3504376" cy="20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0" y="2366683"/>
            <a:ext cx="3504376" cy="2063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553" y="3394956"/>
            <a:ext cx="3172330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9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reside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reside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Application Services layer</a:t>
            </a:r>
            <a:r>
              <a:rPr lang="en-US" dirty="0"/>
              <a:t>, where application-specific logic i.e. our use cases reside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Centric</a:t>
            </a:r>
          </a:p>
          <a:p>
            <a:r>
              <a:rPr lang="en-US" dirty="0" smtClean="0"/>
              <a:t>“Italian” Architecture and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Onion and Spring</a:t>
            </a:r>
          </a:p>
          <a:p>
            <a:r>
              <a:rPr lang="en-US" dirty="0" smtClean="0"/>
              <a:t>What Is a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  <a:endParaRPr lang="en-GB" dirty="0" smtClean="0"/>
          </a:p>
          <a:p>
            <a:r>
              <a:rPr lang="en-GB" dirty="0"/>
              <a:t>Building Monolithic </a:t>
            </a:r>
            <a:r>
              <a:rPr lang="en-GB" dirty="0" smtClean="0"/>
              <a:t>Applications</a:t>
            </a:r>
          </a:p>
          <a:p>
            <a:r>
              <a:rPr lang="en-GB" dirty="0"/>
              <a:t>Marching Toward Monolithic </a:t>
            </a:r>
            <a:r>
              <a:rPr lang="en-GB" dirty="0" smtClean="0"/>
              <a:t>Hell</a:t>
            </a:r>
          </a:p>
          <a:p>
            <a:r>
              <a:rPr lang="en-GB" dirty="0" err="1"/>
              <a:t>Microservices</a:t>
            </a:r>
            <a:r>
              <a:rPr lang="en-GB" dirty="0"/>
              <a:t> – Tackling the </a:t>
            </a:r>
            <a:r>
              <a:rPr lang="en-GB" dirty="0" smtClean="0"/>
              <a:t>Complexity</a:t>
            </a:r>
          </a:p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/>
              <a:t>The </a:t>
            </a:r>
            <a:r>
              <a:rPr lang="en-GB" dirty="0" smtClean="0"/>
              <a:t>Drawbacks </a:t>
            </a:r>
            <a:r>
              <a:rPr lang="en-GB" dirty="0"/>
              <a:t>of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US" dirty="0" smtClean="0"/>
              <a:t>Why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About Centric Internship</a:t>
            </a:r>
            <a:endParaRPr lang="en-GB" dirty="0" smtClean="0"/>
          </a:p>
          <a:p>
            <a:r>
              <a:rPr lang="en-GB" dirty="0" smtClean="0"/>
              <a:t>Summary</a:t>
            </a:r>
          </a:p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2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Application Services layer</a:t>
            </a:r>
            <a:r>
              <a:rPr lang="en-US" dirty="0"/>
              <a:t>, where application-specific logic i.e. our use cases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Outer layer</a:t>
            </a:r>
            <a:r>
              <a:rPr lang="en-US" dirty="0"/>
              <a:t>, which keeps peripheral concerns like UI, databases or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1026" name="Picture 2" descr="https://dzone.com/storage/temp/4436217-kol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63" y="1618315"/>
            <a:ext cx="3767277" cy="37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2050" name="Picture 2" descr="http://tidyjava.com/wp-content/uploads/2017/02/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88" y="1295518"/>
            <a:ext cx="4116843" cy="17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2050" name="Picture 2" descr="http://tidyjava.com/wp-content/uploads/2017/02/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88" y="1295518"/>
            <a:ext cx="4116843" cy="17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tidyjava.com/wp-content/uploads/2017/02/obrazek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94" y="3251676"/>
            <a:ext cx="4222787" cy="252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52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685119"/>
            <a:ext cx="8162925" cy="39798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9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Microservices</a:t>
            </a:r>
            <a:r>
              <a:rPr lang="en-GB" dirty="0" smtClean="0"/>
              <a:t> </a:t>
            </a:r>
            <a:r>
              <a:rPr lang="en-GB" dirty="0"/>
              <a:t>are a thing these days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sz="1200" dirty="0"/>
              <a:t>Phil </a:t>
            </a:r>
            <a:r>
              <a:rPr lang="en-GB" sz="1200" dirty="0" err="1"/>
              <a:t>Calçado</a:t>
            </a:r>
            <a:r>
              <a:rPr lang="en-GB" sz="1200" dirty="0"/>
              <a:t>, former Director of Engineering, </a:t>
            </a:r>
            <a:r>
              <a:rPr lang="en-GB" sz="1200" dirty="0" err="1"/>
              <a:t>SoundCloud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are small, autonomous services that work together</a:t>
            </a:r>
            <a:r>
              <a:rPr lang="en-US" dirty="0" smtClean="0"/>
              <a:t>.”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200" dirty="0" smtClean="0"/>
              <a:t>Sam </a:t>
            </a:r>
            <a:r>
              <a:rPr lang="en-US" sz="1200" dirty="0"/>
              <a:t>Newman, </a:t>
            </a:r>
            <a:r>
              <a:rPr lang="en-US" sz="1200" dirty="0" err="1"/>
              <a:t>Thoughtworks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8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“Loosely </a:t>
            </a:r>
            <a:r>
              <a:rPr lang="en-US" dirty="0"/>
              <a:t>coupled service-oriented architecture with bounded contexts</a:t>
            </a:r>
            <a:r>
              <a:rPr lang="en-US" dirty="0" smtClean="0"/>
              <a:t>.”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200" dirty="0" smtClean="0"/>
              <a:t>Adrian </a:t>
            </a:r>
            <a:r>
              <a:rPr lang="en-US" sz="1200" dirty="0"/>
              <a:t>Cockcroft, Battery Ventures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 err="1"/>
              <a:t>microservice</a:t>
            </a:r>
            <a:r>
              <a:rPr lang="en-US" dirty="0"/>
              <a:t> is an independently deployable component of bounded scope that supports interoperability through message-based communication</a:t>
            </a:r>
            <a:r>
              <a:rPr lang="en-US" dirty="0" smtClean="0"/>
              <a:t>.”</a:t>
            </a:r>
          </a:p>
          <a:p>
            <a:pPr marL="895350" lvl="4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Microservice</a:t>
            </a:r>
            <a:r>
              <a:rPr lang="en-US" dirty="0" smtClean="0"/>
              <a:t> Architecture-Aligning Principles, Practices, and Culture”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93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226" y="1409700"/>
            <a:ext cx="4629549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applications are simple </a:t>
            </a:r>
            <a:r>
              <a:rPr lang="en-GB" dirty="0"/>
              <a:t>to </a:t>
            </a:r>
            <a:r>
              <a:rPr lang="en-GB" dirty="0" smtClean="0"/>
              <a:t>test and debug.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59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applications are simple to test and </a:t>
            </a:r>
            <a:r>
              <a:rPr lang="en-GB" dirty="0" smtClean="0"/>
              <a:t>debug.</a:t>
            </a:r>
            <a:endParaRPr lang="en-GB" dirty="0"/>
          </a:p>
          <a:p>
            <a:r>
              <a:rPr lang="en-US" dirty="0" smtClean="0"/>
              <a:t>These applications </a:t>
            </a:r>
            <a:r>
              <a:rPr lang="en-US" dirty="0"/>
              <a:t>are also simple to </a:t>
            </a:r>
            <a:r>
              <a:rPr lang="en-US" dirty="0" smtClean="0"/>
              <a:t>deploy.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7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applications are simple </a:t>
            </a:r>
            <a:r>
              <a:rPr lang="en-GB" dirty="0"/>
              <a:t>to </a:t>
            </a:r>
            <a:r>
              <a:rPr lang="en-GB" dirty="0" smtClean="0"/>
              <a:t>test and debug.</a:t>
            </a:r>
          </a:p>
          <a:p>
            <a:r>
              <a:rPr lang="en-US" dirty="0" smtClean="0"/>
              <a:t>These applications </a:t>
            </a:r>
            <a:r>
              <a:rPr lang="en-US" dirty="0"/>
              <a:t>are also simple to </a:t>
            </a:r>
            <a:r>
              <a:rPr lang="en-US" dirty="0" smtClean="0"/>
              <a:t>deploy.</a:t>
            </a:r>
          </a:p>
          <a:p>
            <a:r>
              <a:rPr lang="en-US" dirty="0" smtClean="0"/>
              <a:t>These applications are scalable.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18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6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6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4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</a:p>
          <a:p>
            <a:r>
              <a:rPr lang="en-US" dirty="0" smtClean="0"/>
              <a:t>A large application is an obstacle to continuous deployment.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6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</a:p>
          <a:p>
            <a:r>
              <a:rPr lang="en-US" dirty="0" smtClean="0"/>
              <a:t>A large application is an obstacle to continuous deployment.</a:t>
            </a:r>
          </a:p>
          <a:p>
            <a:r>
              <a:rPr lang="en-US" dirty="0"/>
              <a:t>Another problem with monolithic applications is reliability.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80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90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854" y="1409700"/>
            <a:ext cx="5174293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5717" y="1421167"/>
            <a:ext cx="5762625" cy="4486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04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022" y="1622144"/>
            <a:ext cx="5514975" cy="3352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0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2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1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85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Enables </a:t>
            </a: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to be deployed </a:t>
            </a:r>
            <a:r>
              <a:rPr lang="en-US" dirty="0" smtClean="0"/>
              <a:t>independently.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9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Enables </a:t>
            </a: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to be deployed </a:t>
            </a:r>
            <a:r>
              <a:rPr lang="en-US" dirty="0" smtClean="0"/>
              <a:t>independently.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scaled </a:t>
            </a:r>
            <a:r>
              <a:rPr lang="en-US" dirty="0" smtClean="0"/>
              <a:t>independently.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9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5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8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application is a distributed </a:t>
            </a:r>
            <a:r>
              <a:rPr lang="en-US" dirty="0" smtClean="0"/>
              <a:t>system.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9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</a:p>
          <a:p>
            <a:r>
              <a:rPr lang="en-US" dirty="0" smtClean="0"/>
              <a:t>Testing is also much more 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0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</a:p>
          <a:p>
            <a:r>
              <a:rPr lang="en-US" dirty="0" smtClean="0"/>
              <a:t>Testing is also much more complex.</a:t>
            </a:r>
          </a:p>
          <a:p>
            <a:r>
              <a:rPr lang="en-US" dirty="0"/>
              <a:t>Deploying a </a:t>
            </a:r>
            <a:r>
              <a:rPr lang="en-US" dirty="0" err="1"/>
              <a:t>microservices</a:t>
            </a:r>
            <a:r>
              <a:rPr lang="en-US" dirty="0"/>
              <a:t>-based application is also much more </a:t>
            </a:r>
            <a:r>
              <a:rPr lang="en-US" dirty="0" smtClean="0"/>
              <a:t>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98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8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Gilt</a:t>
            </a:r>
            <a:r>
              <a:rPr lang="en-GB" dirty="0"/>
              <a:t>: “From Monolith Ruby App to Distributed Scala Micro-Services” (NYC Tech Talks) [</a:t>
            </a:r>
            <a:r>
              <a:rPr lang="en-GB" dirty="0">
                <a:hlinkClick r:id="rId2"/>
              </a:rPr>
              <a:t>Link</a:t>
            </a:r>
            <a:r>
              <a:rPr lang="en-GB" dirty="0" smtClean="0"/>
              <a:t>]</a:t>
            </a:r>
          </a:p>
          <a:p>
            <a:r>
              <a:rPr lang="en-GB" b="1" dirty="0" smtClean="0"/>
              <a:t>Nike</a:t>
            </a:r>
            <a:r>
              <a:rPr lang="en-GB" dirty="0"/>
              <a:t>: “Nike’s Journey to </a:t>
            </a:r>
            <a:r>
              <a:rPr lang="en-GB" dirty="0" err="1"/>
              <a:t>Microservices</a:t>
            </a:r>
            <a:r>
              <a:rPr lang="en-GB" dirty="0"/>
              <a:t>” (AWS </a:t>
            </a:r>
            <a:r>
              <a:rPr lang="en-GB" dirty="0" err="1"/>
              <a:t>Re:Invent</a:t>
            </a:r>
            <a:r>
              <a:rPr lang="en-GB" dirty="0"/>
              <a:t> 2014) [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SoundCloud</a:t>
            </a:r>
            <a:r>
              <a:rPr lang="en-GB" dirty="0"/>
              <a:t>: ”Building Products at </a:t>
            </a:r>
            <a:r>
              <a:rPr lang="en-GB" dirty="0" err="1"/>
              <a:t>SoundCloud</a:t>
            </a:r>
            <a:r>
              <a:rPr lang="en-GB" dirty="0"/>
              <a:t> - Part III: </a:t>
            </a:r>
            <a:r>
              <a:rPr lang="en-GB" dirty="0" err="1"/>
              <a:t>Microservices</a:t>
            </a:r>
            <a:r>
              <a:rPr lang="en-GB" dirty="0"/>
              <a:t> in Scala and Finagle” [</a:t>
            </a:r>
            <a:r>
              <a:rPr lang="en-GB" dirty="0">
                <a:hlinkClick r:id="rId4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smtClean="0"/>
              <a:t>Capital </a:t>
            </a:r>
            <a:r>
              <a:rPr lang="en-GB" b="1" dirty="0"/>
              <a:t>One</a:t>
            </a:r>
            <a:r>
              <a:rPr lang="en-GB" dirty="0"/>
              <a:t>: “Lack Of Legacy Lets Capital One Build Nimble Infrastructure” [</a:t>
            </a:r>
            <a:r>
              <a:rPr lang="en-GB" dirty="0">
                <a:hlinkClick r:id="rId5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Hailo</a:t>
            </a:r>
            <a:r>
              <a:rPr lang="en-GB" dirty="0"/>
              <a:t>: “A Journey into </a:t>
            </a:r>
            <a:r>
              <a:rPr lang="en-GB" dirty="0" err="1"/>
              <a:t>Microservices</a:t>
            </a:r>
            <a:r>
              <a:rPr lang="en-GB" dirty="0"/>
              <a:t>” [</a:t>
            </a:r>
            <a:r>
              <a:rPr lang="en-GB" dirty="0">
                <a:hlinkClick r:id="rId6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smtClean="0"/>
              <a:t>Autoscout24</a:t>
            </a:r>
            <a:r>
              <a:rPr lang="en-GB" dirty="0"/>
              <a:t>: “Why Autoscout24 changes its technology” [</a:t>
            </a:r>
            <a:r>
              <a:rPr lang="en-GB" dirty="0">
                <a:hlinkClick r:id="rId7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Zalando</a:t>
            </a:r>
            <a:r>
              <a:rPr lang="en-GB" dirty="0"/>
              <a:t>: “From Monolith to </a:t>
            </a:r>
            <a:r>
              <a:rPr lang="en-GB" dirty="0" err="1"/>
              <a:t>Microservices</a:t>
            </a:r>
            <a:r>
              <a:rPr lang="en-GB" dirty="0"/>
              <a:t>” [</a:t>
            </a:r>
            <a:r>
              <a:rPr lang="en-GB" dirty="0">
                <a:hlinkClick r:id="rId8"/>
              </a:rPr>
              <a:t>Link</a:t>
            </a:r>
            <a:r>
              <a:rPr lang="en-GB" dirty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8069" y="1173032"/>
            <a:ext cx="7642102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049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453720"/>
            <a:ext cx="8162925" cy="37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3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" y="1560131"/>
            <a:ext cx="8162925" cy="36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87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" y="1295518"/>
            <a:ext cx="8162925" cy="35090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7576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410686"/>
            <a:ext cx="8162925" cy="3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7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202032"/>
            <a:ext cx="8162925" cy="39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68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2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Centric </a:t>
            </a:r>
            <a:r>
              <a:rPr lang="en-US" dirty="0" smtClean="0"/>
              <a:t>Internship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F6F-918B-4071-948B-3277486314C6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F6F-918B-4071-948B-3277486314C6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ini pentru funny quotes about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6" y="2259106"/>
            <a:ext cx="4173078" cy="131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Microservices</a:t>
            </a:r>
            <a:r>
              <a:rPr lang="en-US" dirty="0"/>
              <a:t> Architecture pattern is the better choice for complex, evolving applications, despite the drawbacks and implementation </a:t>
            </a:r>
            <a:r>
              <a:rPr lang="en-US" dirty="0" smtClean="0"/>
              <a:t>challenges.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Microservices</a:t>
            </a:r>
            <a:r>
              <a:rPr lang="en-US" dirty="0"/>
              <a:t> Architecture pattern is the better choice for complex, evolving applications, despite the drawbacks and implementation </a:t>
            </a:r>
            <a:r>
              <a:rPr lang="en-US" dirty="0" smtClean="0"/>
              <a:t>challenges.</a:t>
            </a:r>
          </a:p>
          <a:p>
            <a:r>
              <a:rPr lang="en-US" dirty="0" smtClean="0"/>
              <a:t>Probably the best way to define boundaries for </a:t>
            </a:r>
            <a:r>
              <a:rPr lang="en-US" dirty="0" err="1" smtClean="0"/>
              <a:t>microservices</a:t>
            </a:r>
            <a:r>
              <a:rPr lang="en-US" dirty="0" smtClean="0"/>
              <a:t> is by using Bounded Context from DDD (Domain Driven Design)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73E6-FC9D-48B9-95FF-7181FEC590B0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Alagarasan</a:t>
            </a:r>
            <a:r>
              <a:rPr lang="en-GB" dirty="0"/>
              <a:t>, Vijay. “</a:t>
            </a:r>
            <a:r>
              <a:rPr lang="en-GB" dirty="0">
                <a:hlinkClick r:id="rId2"/>
              </a:rPr>
              <a:t>Seven </a:t>
            </a:r>
            <a:r>
              <a:rPr lang="en-GB" dirty="0" err="1">
                <a:hlinkClick r:id="rId2"/>
              </a:rPr>
              <a:t>Microservices</a:t>
            </a:r>
            <a:r>
              <a:rPr lang="en-GB" dirty="0">
                <a:hlinkClick r:id="rId2"/>
              </a:rPr>
              <a:t> Anti-patterns</a:t>
            </a:r>
            <a:r>
              <a:rPr lang="en-GB" dirty="0"/>
              <a:t>”, August 24, 2015. </a:t>
            </a:r>
            <a:endParaRPr lang="en-GB" dirty="0" smtClean="0"/>
          </a:p>
          <a:p>
            <a:r>
              <a:rPr lang="en-GB" dirty="0" smtClean="0"/>
              <a:t>Cockcroft</a:t>
            </a:r>
            <a:r>
              <a:rPr lang="en-GB" dirty="0"/>
              <a:t>, Adrian. “</a:t>
            </a:r>
            <a:r>
              <a:rPr lang="en-GB" dirty="0">
                <a:hlinkClick r:id="rId3"/>
              </a:rPr>
              <a:t>State of the Art in </a:t>
            </a:r>
            <a:r>
              <a:rPr lang="en-GB" dirty="0" err="1">
                <a:hlinkClick r:id="rId3"/>
              </a:rPr>
              <a:t>Microservices</a:t>
            </a:r>
            <a:r>
              <a:rPr lang="en-GB" dirty="0"/>
              <a:t>”, December 4, 2014. </a:t>
            </a:r>
            <a:endParaRPr lang="en-GB" dirty="0" smtClean="0"/>
          </a:p>
          <a:p>
            <a:r>
              <a:rPr lang="en-GB" dirty="0" smtClean="0"/>
              <a:t>Fowler</a:t>
            </a:r>
            <a:r>
              <a:rPr lang="en-GB" dirty="0"/>
              <a:t>, Martin. “</a:t>
            </a:r>
            <a:r>
              <a:rPr lang="en-GB" dirty="0">
                <a:hlinkClick r:id="rId4"/>
              </a:rPr>
              <a:t>Microservice Prerequisites</a:t>
            </a:r>
            <a:r>
              <a:rPr lang="en-GB" dirty="0"/>
              <a:t>”, August 28, </a:t>
            </a:r>
            <a:r>
              <a:rPr lang="en-GB" dirty="0" smtClean="0"/>
              <a:t>2014.</a:t>
            </a:r>
          </a:p>
          <a:p>
            <a:r>
              <a:rPr lang="en-GB" dirty="0" smtClean="0"/>
              <a:t>Fowler</a:t>
            </a:r>
            <a:r>
              <a:rPr lang="en-GB" dirty="0"/>
              <a:t>, Martin. “</a:t>
            </a:r>
            <a:r>
              <a:rPr lang="en-GB" dirty="0">
                <a:hlinkClick r:id="rId5"/>
              </a:rPr>
              <a:t>Microservice </a:t>
            </a:r>
            <a:r>
              <a:rPr lang="en-GB" dirty="0" err="1">
                <a:hlinkClick r:id="rId5"/>
              </a:rPr>
              <a:t>Tradeoffs</a:t>
            </a:r>
            <a:r>
              <a:rPr lang="en-GB" dirty="0"/>
              <a:t>”, July 1, 2015. </a:t>
            </a:r>
            <a:endParaRPr lang="en-GB" dirty="0" smtClean="0"/>
          </a:p>
          <a:p>
            <a:r>
              <a:rPr lang="en-GB" dirty="0" smtClean="0"/>
              <a:t>Humble</a:t>
            </a:r>
            <a:r>
              <a:rPr lang="en-GB" dirty="0"/>
              <a:t>, Jez. “</a:t>
            </a:r>
            <a:r>
              <a:rPr lang="en-GB" dirty="0">
                <a:hlinkClick r:id="rId6"/>
              </a:rPr>
              <a:t>Four Principles of Low-Risk Software Release</a:t>
            </a:r>
            <a:r>
              <a:rPr lang="en-GB" dirty="0"/>
              <a:t>”, February 16, 2012. </a:t>
            </a:r>
            <a:endParaRPr lang="en-GB" dirty="0" smtClean="0"/>
          </a:p>
          <a:p>
            <a:r>
              <a:rPr lang="en-GB" dirty="0" smtClean="0"/>
              <a:t>Humble</a:t>
            </a:r>
            <a:r>
              <a:rPr lang="en-GB" dirty="0"/>
              <a:t>, Jez, Chris Read, and Dan North. “</a:t>
            </a:r>
            <a:r>
              <a:rPr lang="en-GB" dirty="0">
                <a:hlinkClick r:id="rId7"/>
              </a:rPr>
              <a:t>The Deployment Production Line</a:t>
            </a:r>
            <a:r>
              <a:rPr lang="en-GB" dirty="0"/>
              <a:t>”. In Proceedings of the conference on AGILE 2006, 113– 118. </a:t>
            </a:r>
            <a:endParaRPr lang="en-GB" dirty="0" smtClean="0"/>
          </a:p>
          <a:p>
            <a:r>
              <a:rPr lang="en-GB" dirty="0" smtClean="0"/>
              <a:t>IEEE </a:t>
            </a:r>
            <a:r>
              <a:rPr lang="en-GB" dirty="0"/>
              <a:t>Computer Society. </a:t>
            </a:r>
            <a:r>
              <a:rPr lang="en-GB" dirty="0" err="1"/>
              <a:t>Kniberg</a:t>
            </a:r>
            <a:r>
              <a:rPr lang="en-GB" dirty="0"/>
              <a:t>, Henrik, and Anders </a:t>
            </a:r>
            <a:r>
              <a:rPr lang="en-GB" dirty="0" err="1"/>
              <a:t>Ivarsson</a:t>
            </a:r>
            <a:r>
              <a:rPr lang="en-GB" dirty="0"/>
              <a:t>. “</a:t>
            </a:r>
            <a:r>
              <a:rPr lang="en-GB" dirty="0">
                <a:hlinkClick r:id="rId8"/>
              </a:rPr>
              <a:t>Scaling Agile at Spotify</a:t>
            </a:r>
            <a:r>
              <a:rPr lang="en-GB" dirty="0"/>
              <a:t>”, October 2012</a:t>
            </a:r>
            <a:r>
              <a:rPr lang="en-GB" dirty="0" smtClean="0"/>
              <a:t>.</a:t>
            </a:r>
          </a:p>
          <a:p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microservices.io/patterns/microservices.html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1E0A-6169-42A8-9B5C-E82902D89E2E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70" y="1635312"/>
            <a:ext cx="5021348" cy="33132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8A4-8E2B-495A-9BA0-D853160C51B9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	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0" y="1635162"/>
            <a:ext cx="2412940" cy="32081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74E2-B4E5-449D-8FB0-C08389968B43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52" y="1635162"/>
            <a:ext cx="2609709" cy="32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81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58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4583-F47E-404D-9BBB-564369AD6EB3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622604" cy="467568"/>
          </a:xfrm>
        </p:spPr>
        <p:txBody>
          <a:bodyPr/>
          <a:lstStyle/>
          <a:p>
            <a:r>
              <a:rPr lang="nl-NL" dirty="0"/>
              <a:t>DAN NASTASA</a:t>
            </a:r>
          </a:p>
          <a:p>
            <a:r>
              <a:rPr lang="nl-NL" dirty="0"/>
              <a:t>Florin OLARIU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002" y="3152502"/>
            <a:ext cx="326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linkClick r:id="rId2"/>
              </a:rPr>
              <a:t>dan.nastasa@centric.eu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florin.olariu@centric.eu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8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31,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86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F67C670D41B4A91B6EC11F2BCB91000112621AD02751C46ACAF48B80BAE0485" ma:contentTypeVersion="8" ma:contentTypeDescription="Een nieuw document maken." ma:contentTypeScope="" ma:versionID="7a2a27f4e9f6b4ce34c424adeb6be946">
  <xsd:schema xmlns:xsd="http://www.w3.org/2001/XMLSchema" xmlns:xs="http://www.w3.org/2001/XMLSchema" xmlns:p="http://schemas.microsoft.com/office/2006/metadata/properties" xmlns:ns2="7582594f-2f57-4d52-8ffa-4b4aa53e3769" targetNamespace="http://schemas.microsoft.com/office/2006/metadata/properties" ma:root="true" ma:fieldsID="d72965aa9bec8a25d585f8efc5427f42" ns2:_="">
    <xsd:import namespace="7582594f-2f57-4d52-8ffa-4b4aa53e376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2594f-2f57-4d52-8ffa-4b4aa53e376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82594f-2f57-4d52-8ffa-4b4aa53e3769">HXQY2SQ4HAYF-794-83</_dlc_DocId>
    <_dlc_DocIdUrl xmlns="7582594f-2f57-4d52-8ffa-4b4aa53e3769">
      <Url>http://sharepoint.centric.lan/afdeling/Belgie/Departments/marcom/_layouts/DocIdRedir.aspx?ID=HXQY2SQ4HAYF-794-83</Url>
      <Description>HXQY2SQ4HAYF-794-83</Description>
    </_dlc_DocIdUrl>
  </documentManagement>
</p:properties>
</file>

<file path=customXml/itemProps1.xml><?xml version="1.0" encoding="utf-8"?>
<ds:datastoreItem xmlns:ds="http://schemas.openxmlformats.org/officeDocument/2006/customXml" ds:itemID="{AEA0F5FE-2AF9-4A86-BADA-F40F7EC772C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D490D6F-1E63-413A-9BD8-5CF5403D6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2594f-2f57-4d52-8ffa-4b4aa53e3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7582594f-2f57-4d52-8ffa-4b4aa53e376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3624</Words>
  <Application>Microsoft Office PowerPoint</Application>
  <PresentationFormat>On-screen Show (4:3)</PresentationFormat>
  <Paragraphs>577</Paragraphs>
  <Slides>78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Kantoorthema</vt:lpstr>
      <vt:lpstr> </vt:lpstr>
      <vt:lpstr>agenda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“Italian” architecture and Microservices  </vt:lpstr>
      <vt:lpstr>“Italian” architecture and Microservices  </vt:lpstr>
      <vt:lpstr>“Italian” architecture and Microservices  </vt:lpstr>
      <vt:lpstr>“Italian” architecture and Microservices  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What Is a Microservice?</vt:lpstr>
      <vt:lpstr>What Is a Microservice?</vt:lpstr>
      <vt:lpstr>What Is a Microservice?</vt:lpstr>
      <vt:lpstr>What Is a Microservice?</vt:lpstr>
      <vt:lpstr>What Is a Microservice?</vt:lpstr>
      <vt:lpstr>What Is a Microservice?</vt:lpstr>
      <vt:lpstr>Building Monolithic Applications</vt:lpstr>
      <vt:lpstr>Building Monolithic Applications</vt:lpstr>
      <vt:lpstr>Building Monolithic Applications</vt:lpstr>
      <vt:lpstr>Building Monolithic Applications</vt:lpstr>
      <vt:lpstr>Building Monolithic Applications</vt:lpstr>
      <vt:lpstr>Marching Toward Monolithic Hell</vt:lpstr>
      <vt:lpstr>Marching Toward Monolithic Hell</vt:lpstr>
      <vt:lpstr>Marching Toward Monolithic Hell</vt:lpstr>
      <vt:lpstr>Marching Toward Monolithic Hell</vt:lpstr>
      <vt:lpstr>Marching Toward Monolithic Hell</vt:lpstr>
      <vt:lpstr>Microservices – Tackling the Complexity</vt:lpstr>
      <vt:lpstr>Microservices – Tackling the Complexity</vt:lpstr>
      <vt:lpstr>Microservices – Tackling the Complexity</vt:lpstr>
      <vt:lpstr>Microservices – Tackling the Complexity</vt:lpstr>
      <vt:lpstr>The Benefits of Microservices</vt:lpstr>
      <vt:lpstr>The Benefits of Microservices</vt:lpstr>
      <vt:lpstr>The Benefits of Microservices</vt:lpstr>
      <vt:lpstr>The Benefits of Microservices</vt:lpstr>
      <vt:lpstr>The Benefits of Microservices</vt:lpstr>
      <vt:lpstr>The Benefits of Microservices</vt:lpstr>
      <vt:lpstr>The Drawbacks of Microservices</vt:lpstr>
      <vt:lpstr>The Drawbacks of Microservices</vt:lpstr>
      <vt:lpstr>The Drawbacks of Microservices</vt:lpstr>
      <vt:lpstr>The Drawbacks of Microservices</vt:lpstr>
      <vt:lpstr>The Drawbacks of Microservices</vt:lpstr>
      <vt:lpstr>The Drawbacks of Microservices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demo</vt:lpstr>
      <vt:lpstr>About Centric Internship</vt:lpstr>
      <vt:lpstr>One more thing …</vt:lpstr>
      <vt:lpstr>One more thing …</vt:lpstr>
      <vt:lpstr>SUMMARY</vt:lpstr>
      <vt:lpstr>SUMMARY</vt:lpstr>
      <vt:lpstr>SUMMARY</vt:lpstr>
      <vt:lpstr>SUMMARY</vt:lpstr>
      <vt:lpstr>SUMMARY</vt:lpstr>
      <vt:lpstr>bibliography</vt:lpstr>
      <vt:lpstr>bibliography</vt:lpstr>
      <vt:lpstr>Bibliography</vt:lpstr>
      <vt:lpstr>BIBLIOGRAPHY </vt:lpstr>
      <vt:lpstr>Questions?</vt:lpstr>
      <vt:lpstr>Thank you!   </vt:lpstr>
    </vt:vector>
  </TitlesOfParts>
  <Manager>Erik Joosten</Manager>
  <Company>Ambitions | Ambitions.nl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Ingrid STOLERU</cp:lastModifiedBy>
  <cp:revision>849</cp:revision>
  <dcterms:created xsi:type="dcterms:W3CDTF">2013-07-23T12:22:34Z</dcterms:created>
  <dcterms:modified xsi:type="dcterms:W3CDTF">2017-05-31T07:53:50Z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0x010100612F67C670D41B4A91B6EC11F2BCB91000112621AD02751C46ACAF48B80BAE0485</vt:lpwstr>
  </property>
  <property fmtid="{D5CDD505-2E9C-101B-9397-08002B2CF9AE}" pid="3" name="_dlc_DocIdItemGuid">
    <vt:lpwstr>a40cb2dc-2f8d-4e76-ad7a-c47da8ddb719</vt:lpwstr>
  </property>
</Properties>
</file>