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A874727-AF29-4E32-BD07-F3D7BB0E73B7}" type="datetimeFigureOut">
              <a:rPr lang="en-US" smtClean="0"/>
              <a:t>2021/12/14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B389BA8-A01E-436B-93A1-DD45E01667F9}" type="slidenum">
              <a:rPr lang="en-US" smtClean="0"/>
              <a:t>‹#›</a:t>
            </a:fld>
            <a:endParaRPr lang="en-US"/>
          </a:p>
        </p:txBody>
      </p:sp>
    </p:spTree>
    <p:extLst>
      <p:ext uri="{BB962C8B-B14F-4D97-AF65-F5344CB8AC3E}">
        <p14:creationId xmlns:p14="http://schemas.microsoft.com/office/powerpoint/2010/main" val="1323873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874727-AF29-4E32-BD07-F3D7BB0E73B7}" type="datetimeFigureOut">
              <a:rPr lang="en-US" smtClean="0"/>
              <a:t>2021/12/14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389BA8-A01E-436B-93A1-DD45E01667F9}" type="slidenum">
              <a:rPr lang="en-US" smtClean="0"/>
              <a:t>‹#›</a:t>
            </a:fld>
            <a:endParaRPr lang="en-US"/>
          </a:p>
        </p:txBody>
      </p:sp>
    </p:spTree>
    <p:extLst>
      <p:ext uri="{BB962C8B-B14F-4D97-AF65-F5344CB8AC3E}">
        <p14:creationId xmlns:p14="http://schemas.microsoft.com/office/powerpoint/2010/main" val="3065195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A874727-AF29-4E32-BD07-F3D7BB0E73B7}" type="datetimeFigureOut">
              <a:rPr lang="en-US" smtClean="0"/>
              <a:t>2021/12/14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B389BA8-A01E-436B-93A1-DD45E01667F9}" type="slidenum">
              <a:rPr lang="en-US" smtClean="0"/>
              <a:t>‹#›</a:t>
            </a:fld>
            <a:endParaRPr lang="en-US"/>
          </a:p>
        </p:txBody>
      </p:sp>
    </p:spTree>
    <p:extLst>
      <p:ext uri="{BB962C8B-B14F-4D97-AF65-F5344CB8AC3E}">
        <p14:creationId xmlns:p14="http://schemas.microsoft.com/office/powerpoint/2010/main" val="1310144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A874727-AF29-4E32-BD07-F3D7BB0E73B7}" type="datetimeFigureOut">
              <a:rPr lang="en-US" smtClean="0"/>
              <a:t>2021/12/14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B389BA8-A01E-436B-93A1-DD45E01667F9}"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03414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A874727-AF29-4E32-BD07-F3D7BB0E73B7}" type="datetimeFigureOut">
              <a:rPr lang="en-US" smtClean="0"/>
              <a:t>2021/12/14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B389BA8-A01E-436B-93A1-DD45E01667F9}" type="slidenum">
              <a:rPr lang="en-US" smtClean="0"/>
              <a:t>‹#›</a:t>
            </a:fld>
            <a:endParaRPr lang="en-US"/>
          </a:p>
        </p:txBody>
      </p:sp>
    </p:spTree>
    <p:extLst>
      <p:ext uri="{BB962C8B-B14F-4D97-AF65-F5344CB8AC3E}">
        <p14:creationId xmlns:p14="http://schemas.microsoft.com/office/powerpoint/2010/main" val="2368031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A874727-AF29-4E32-BD07-F3D7BB0E73B7}" type="datetimeFigureOut">
              <a:rPr lang="en-US" smtClean="0"/>
              <a:t>2021/12/14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389BA8-A01E-436B-93A1-DD45E01667F9}" type="slidenum">
              <a:rPr lang="en-US" smtClean="0"/>
              <a:t>‹#›</a:t>
            </a:fld>
            <a:endParaRPr lang="en-US"/>
          </a:p>
        </p:txBody>
      </p:sp>
    </p:spTree>
    <p:extLst>
      <p:ext uri="{BB962C8B-B14F-4D97-AF65-F5344CB8AC3E}">
        <p14:creationId xmlns:p14="http://schemas.microsoft.com/office/powerpoint/2010/main" val="4119989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A874727-AF29-4E32-BD07-F3D7BB0E73B7}" type="datetimeFigureOut">
              <a:rPr lang="en-US" smtClean="0"/>
              <a:t>2021/12/14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389BA8-A01E-436B-93A1-DD45E01667F9}" type="slidenum">
              <a:rPr lang="en-US" smtClean="0"/>
              <a:t>‹#›</a:t>
            </a:fld>
            <a:endParaRPr lang="en-US"/>
          </a:p>
        </p:txBody>
      </p:sp>
    </p:spTree>
    <p:extLst>
      <p:ext uri="{BB962C8B-B14F-4D97-AF65-F5344CB8AC3E}">
        <p14:creationId xmlns:p14="http://schemas.microsoft.com/office/powerpoint/2010/main" val="2497685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874727-AF29-4E32-BD07-F3D7BB0E73B7}" type="datetimeFigureOut">
              <a:rPr lang="en-US" smtClean="0"/>
              <a:t>2021/12/14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389BA8-A01E-436B-93A1-DD45E01667F9}" type="slidenum">
              <a:rPr lang="en-US" smtClean="0"/>
              <a:t>‹#›</a:t>
            </a:fld>
            <a:endParaRPr lang="en-US"/>
          </a:p>
        </p:txBody>
      </p:sp>
    </p:spTree>
    <p:extLst>
      <p:ext uri="{BB962C8B-B14F-4D97-AF65-F5344CB8AC3E}">
        <p14:creationId xmlns:p14="http://schemas.microsoft.com/office/powerpoint/2010/main" val="868724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A874727-AF29-4E32-BD07-F3D7BB0E73B7}" type="datetimeFigureOut">
              <a:rPr lang="en-US" smtClean="0"/>
              <a:t>2021/12/14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B389BA8-A01E-436B-93A1-DD45E01667F9}" type="slidenum">
              <a:rPr lang="en-US" smtClean="0"/>
              <a:t>‹#›</a:t>
            </a:fld>
            <a:endParaRPr lang="en-US"/>
          </a:p>
        </p:txBody>
      </p:sp>
    </p:spTree>
    <p:extLst>
      <p:ext uri="{BB962C8B-B14F-4D97-AF65-F5344CB8AC3E}">
        <p14:creationId xmlns:p14="http://schemas.microsoft.com/office/powerpoint/2010/main" val="3568798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874727-AF29-4E32-BD07-F3D7BB0E73B7}" type="datetimeFigureOut">
              <a:rPr lang="en-US" smtClean="0"/>
              <a:t>2021/12/14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389BA8-A01E-436B-93A1-DD45E01667F9}" type="slidenum">
              <a:rPr lang="en-US" smtClean="0"/>
              <a:t>‹#›</a:t>
            </a:fld>
            <a:endParaRPr lang="en-US"/>
          </a:p>
        </p:txBody>
      </p:sp>
    </p:spTree>
    <p:extLst>
      <p:ext uri="{BB962C8B-B14F-4D97-AF65-F5344CB8AC3E}">
        <p14:creationId xmlns:p14="http://schemas.microsoft.com/office/powerpoint/2010/main" val="422537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A874727-AF29-4E32-BD07-F3D7BB0E73B7}" type="datetimeFigureOut">
              <a:rPr lang="en-US" smtClean="0"/>
              <a:t>2021/12/14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B389BA8-A01E-436B-93A1-DD45E01667F9}" type="slidenum">
              <a:rPr lang="en-US" smtClean="0"/>
              <a:t>‹#›</a:t>
            </a:fld>
            <a:endParaRPr lang="en-US"/>
          </a:p>
        </p:txBody>
      </p:sp>
    </p:spTree>
    <p:extLst>
      <p:ext uri="{BB962C8B-B14F-4D97-AF65-F5344CB8AC3E}">
        <p14:creationId xmlns:p14="http://schemas.microsoft.com/office/powerpoint/2010/main" val="582815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A874727-AF29-4E32-BD07-F3D7BB0E73B7}" type="datetimeFigureOut">
              <a:rPr lang="en-US" smtClean="0"/>
              <a:t>2021/12/14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389BA8-A01E-436B-93A1-DD45E01667F9}" type="slidenum">
              <a:rPr lang="en-US" smtClean="0"/>
              <a:t>‹#›</a:t>
            </a:fld>
            <a:endParaRPr lang="en-US"/>
          </a:p>
        </p:txBody>
      </p:sp>
    </p:spTree>
    <p:extLst>
      <p:ext uri="{BB962C8B-B14F-4D97-AF65-F5344CB8AC3E}">
        <p14:creationId xmlns:p14="http://schemas.microsoft.com/office/powerpoint/2010/main" val="1293365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874727-AF29-4E32-BD07-F3D7BB0E73B7}" type="datetimeFigureOut">
              <a:rPr lang="en-US" smtClean="0"/>
              <a:t>2021/12/14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389BA8-A01E-436B-93A1-DD45E01667F9}" type="slidenum">
              <a:rPr lang="en-US" smtClean="0"/>
              <a:t>‹#›</a:t>
            </a:fld>
            <a:endParaRPr lang="en-US"/>
          </a:p>
        </p:txBody>
      </p:sp>
    </p:spTree>
    <p:extLst>
      <p:ext uri="{BB962C8B-B14F-4D97-AF65-F5344CB8AC3E}">
        <p14:creationId xmlns:p14="http://schemas.microsoft.com/office/powerpoint/2010/main" val="2469527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874727-AF29-4E32-BD07-F3D7BB0E73B7}" type="datetimeFigureOut">
              <a:rPr lang="en-US" smtClean="0"/>
              <a:t>2021/12/14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389BA8-A01E-436B-93A1-DD45E01667F9}" type="slidenum">
              <a:rPr lang="en-US" smtClean="0"/>
              <a:t>‹#›</a:t>
            </a:fld>
            <a:endParaRPr lang="en-US"/>
          </a:p>
        </p:txBody>
      </p:sp>
    </p:spTree>
    <p:extLst>
      <p:ext uri="{BB962C8B-B14F-4D97-AF65-F5344CB8AC3E}">
        <p14:creationId xmlns:p14="http://schemas.microsoft.com/office/powerpoint/2010/main" val="2884894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74727-AF29-4E32-BD07-F3D7BB0E73B7}" type="datetimeFigureOut">
              <a:rPr lang="en-US" smtClean="0"/>
              <a:t>2021/12/14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389BA8-A01E-436B-93A1-DD45E01667F9}" type="slidenum">
              <a:rPr lang="en-US" smtClean="0"/>
              <a:t>‹#›</a:t>
            </a:fld>
            <a:endParaRPr lang="en-US"/>
          </a:p>
        </p:txBody>
      </p:sp>
    </p:spTree>
    <p:extLst>
      <p:ext uri="{BB962C8B-B14F-4D97-AF65-F5344CB8AC3E}">
        <p14:creationId xmlns:p14="http://schemas.microsoft.com/office/powerpoint/2010/main" val="4171960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874727-AF29-4E32-BD07-F3D7BB0E73B7}" type="datetimeFigureOut">
              <a:rPr lang="en-US" smtClean="0"/>
              <a:t>2021/12/14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389BA8-A01E-436B-93A1-DD45E01667F9}" type="slidenum">
              <a:rPr lang="en-US" smtClean="0"/>
              <a:t>‹#›</a:t>
            </a:fld>
            <a:endParaRPr lang="en-US"/>
          </a:p>
        </p:txBody>
      </p:sp>
    </p:spTree>
    <p:extLst>
      <p:ext uri="{BB962C8B-B14F-4D97-AF65-F5344CB8AC3E}">
        <p14:creationId xmlns:p14="http://schemas.microsoft.com/office/powerpoint/2010/main" val="631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874727-AF29-4E32-BD07-F3D7BB0E73B7}" type="datetimeFigureOut">
              <a:rPr lang="en-US" smtClean="0"/>
              <a:t>2021/12/14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389BA8-A01E-436B-93A1-DD45E01667F9}" type="slidenum">
              <a:rPr lang="en-US" smtClean="0"/>
              <a:t>‹#›</a:t>
            </a:fld>
            <a:endParaRPr lang="en-US"/>
          </a:p>
        </p:txBody>
      </p:sp>
    </p:spTree>
    <p:extLst>
      <p:ext uri="{BB962C8B-B14F-4D97-AF65-F5344CB8AC3E}">
        <p14:creationId xmlns:p14="http://schemas.microsoft.com/office/powerpoint/2010/main" val="7183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874727-AF29-4E32-BD07-F3D7BB0E73B7}" type="datetimeFigureOut">
              <a:rPr lang="en-US" smtClean="0"/>
              <a:t>2021/12/14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B389BA8-A01E-436B-93A1-DD45E01667F9}" type="slidenum">
              <a:rPr lang="en-US" smtClean="0"/>
              <a:t>‹#›</a:t>
            </a:fld>
            <a:endParaRPr lang="en-US"/>
          </a:p>
        </p:txBody>
      </p:sp>
    </p:spTree>
    <p:extLst>
      <p:ext uri="{BB962C8B-B14F-4D97-AF65-F5344CB8AC3E}">
        <p14:creationId xmlns:p14="http://schemas.microsoft.com/office/powerpoint/2010/main" val="32831978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 y="0"/>
            <a:ext cx="12192000" cy="6857999"/>
          </a:xfrm>
          <a:prstGeom prst="rect">
            <a:avLst/>
          </a:prstGeom>
        </p:spPr>
      </p:pic>
      <p:sp>
        <p:nvSpPr>
          <p:cNvPr id="2" name="Title 1"/>
          <p:cNvSpPr>
            <a:spLocks noGrp="1"/>
          </p:cNvSpPr>
          <p:nvPr>
            <p:ph type="ctrTitle"/>
          </p:nvPr>
        </p:nvSpPr>
        <p:spPr>
          <a:xfrm>
            <a:off x="430308" y="702235"/>
            <a:ext cx="9448800" cy="1825096"/>
          </a:xfrm>
        </p:spPr>
        <p:txBody>
          <a:bodyPr>
            <a:normAutofit fontScale="90000"/>
          </a:bodyPr>
          <a:lstStyle/>
          <a:p>
            <a:r>
              <a:rPr lang="en-US" dirty="0" smtClean="0">
                <a:solidFill>
                  <a:srgbClr val="FF0000"/>
                </a:solidFill>
              </a:rPr>
              <a:t>NORTH CAROLINA 2020 ALL VIOLENT CRIME AND HOMICIDE DATA</a:t>
            </a:r>
            <a:endParaRPr lang="en-US" dirty="0">
              <a:solidFill>
                <a:srgbClr val="FF0000"/>
              </a:solidFill>
            </a:endParaRPr>
          </a:p>
        </p:txBody>
      </p:sp>
      <p:sp>
        <p:nvSpPr>
          <p:cNvPr id="3" name="Subtitle 2"/>
          <p:cNvSpPr>
            <a:spLocks noGrp="1"/>
          </p:cNvSpPr>
          <p:nvPr>
            <p:ph type="subTitle" idx="1"/>
          </p:nvPr>
        </p:nvSpPr>
        <p:spPr>
          <a:xfrm>
            <a:off x="1224525" y="4668402"/>
            <a:ext cx="9448800" cy="685800"/>
          </a:xfrm>
        </p:spPr>
        <p:txBody>
          <a:bodyPr>
            <a:noAutofit/>
          </a:bodyPr>
          <a:lstStyle/>
          <a:p>
            <a:r>
              <a:rPr lang="en-US" sz="4000" dirty="0" smtClean="0">
                <a:solidFill>
                  <a:srgbClr val="FF0000"/>
                </a:solidFill>
              </a:rPr>
              <a:t>EXEARIO D. BOSCAN</a:t>
            </a:r>
            <a:endParaRPr lang="en-US" sz="4000" dirty="0" smtClean="0">
              <a:solidFill>
                <a:srgbClr val="FF0000"/>
              </a:solidFill>
            </a:endParaRPr>
          </a:p>
          <a:p>
            <a:r>
              <a:rPr lang="en-US" sz="4000" dirty="0" smtClean="0">
                <a:solidFill>
                  <a:srgbClr val="FF0000"/>
                </a:solidFill>
              </a:rPr>
              <a:t>SYRACUSE </a:t>
            </a:r>
            <a:r>
              <a:rPr lang="en-US" sz="4000" dirty="0" smtClean="0">
                <a:solidFill>
                  <a:srgbClr val="FF0000"/>
                </a:solidFill>
              </a:rPr>
              <a:t>UNIVERSITY</a:t>
            </a:r>
          </a:p>
          <a:p>
            <a:r>
              <a:rPr lang="en-US" sz="4000" dirty="0" smtClean="0">
                <a:solidFill>
                  <a:srgbClr val="FF0000"/>
                </a:solidFill>
              </a:rPr>
              <a:t>IST652 SCRIPTING FOR DATA ANALYSIS </a:t>
            </a:r>
            <a:endParaRPr lang="en-US" sz="4000" dirty="0">
              <a:solidFill>
                <a:srgbClr val="FF0000"/>
              </a:solidFill>
            </a:endParaRPr>
          </a:p>
        </p:txBody>
      </p:sp>
      <p:pic>
        <p:nvPicPr>
          <p:cNvPr id="4" name="Picture 3"/>
          <p:cNvPicPr>
            <a:picLocks noChangeAspect="1"/>
          </p:cNvPicPr>
          <p:nvPr/>
        </p:nvPicPr>
        <p:blipFill>
          <a:blip r:embed="rId3"/>
          <a:stretch>
            <a:fillRect/>
          </a:stretch>
        </p:blipFill>
        <p:spPr>
          <a:xfrm>
            <a:off x="9628094" y="3229566"/>
            <a:ext cx="2344270" cy="2124636"/>
          </a:xfrm>
          <a:prstGeom prst="rect">
            <a:avLst/>
          </a:prstGeom>
        </p:spPr>
      </p:pic>
    </p:spTree>
    <p:extLst>
      <p:ext uri="{BB962C8B-B14F-4D97-AF65-F5344CB8AC3E}">
        <p14:creationId xmlns:p14="http://schemas.microsoft.com/office/powerpoint/2010/main" val="3548624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176" y="406378"/>
            <a:ext cx="11170024" cy="1295400"/>
          </a:xfrm>
        </p:spPr>
        <p:txBody>
          <a:bodyPr>
            <a:noAutofit/>
          </a:bodyPr>
          <a:lstStyle/>
          <a:p>
            <a:pPr algn="ctr"/>
            <a:r>
              <a:rPr lang="en-US" sz="3600" b="1" i="1" dirty="0" smtClean="0">
                <a:solidFill>
                  <a:srgbClr val="FF0000"/>
                </a:solidFill>
              </a:rPr>
              <a:t>All violent crime </a:t>
            </a:r>
            <a:br>
              <a:rPr lang="en-US" sz="3600" b="1" i="1" dirty="0" smtClean="0">
                <a:solidFill>
                  <a:srgbClr val="FF0000"/>
                </a:solidFill>
              </a:rPr>
            </a:br>
            <a:r>
              <a:rPr lang="en-US" sz="3600" b="1" i="1" dirty="0" smtClean="0">
                <a:solidFill>
                  <a:srgbClr val="FF0000"/>
                </a:solidFill>
              </a:rPr>
              <a:t>Location type  vs. victim relationship to offender</a:t>
            </a:r>
            <a:endParaRPr lang="en-US" sz="3600" b="1" i="1" dirty="0">
              <a:solidFill>
                <a:srgbClr val="FF0000"/>
              </a:solidFill>
            </a:endParaRPr>
          </a:p>
        </p:txBody>
      </p:sp>
      <p:sp>
        <p:nvSpPr>
          <p:cNvPr id="3" name="Text Placeholder 2"/>
          <p:cNvSpPr>
            <a:spLocks noGrp="1"/>
          </p:cNvSpPr>
          <p:nvPr>
            <p:ph type="body" idx="1"/>
          </p:nvPr>
        </p:nvSpPr>
        <p:spPr>
          <a:xfrm>
            <a:off x="553581" y="1432004"/>
            <a:ext cx="5079991" cy="823912"/>
          </a:xfrm>
        </p:spPr>
        <p:txBody>
          <a:bodyPr/>
          <a:lstStyle/>
          <a:p>
            <a:pPr algn="ctr"/>
            <a:r>
              <a:rPr lang="en-US" dirty="0" smtClean="0"/>
              <a:t>Location Type</a:t>
            </a:r>
            <a:endParaRPr lang="en-US" dirty="0"/>
          </a:p>
        </p:txBody>
      </p:sp>
      <p:sp>
        <p:nvSpPr>
          <p:cNvPr id="5" name="Text Placeholder 4"/>
          <p:cNvSpPr>
            <a:spLocks noGrp="1"/>
          </p:cNvSpPr>
          <p:nvPr>
            <p:ph type="body" sz="quarter" idx="3"/>
          </p:nvPr>
        </p:nvSpPr>
        <p:spPr>
          <a:xfrm>
            <a:off x="6400799" y="1476946"/>
            <a:ext cx="5697069" cy="823912"/>
          </a:xfrm>
        </p:spPr>
        <p:txBody>
          <a:bodyPr>
            <a:normAutofit/>
          </a:bodyPr>
          <a:lstStyle/>
          <a:p>
            <a:pPr algn="ctr"/>
            <a:r>
              <a:rPr lang="en-US" dirty="0" smtClean="0"/>
              <a:t>Victim Relationship to Offender</a:t>
            </a:r>
          </a:p>
        </p:txBody>
      </p:sp>
      <p:sp>
        <p:nvSpPr>
          <p:cNvPr id="12" name="Text Placeholder 4"/>
          <p:cNvSpPr txBox="1">
            <a:spLocks/>
          </p:cNvSpPr>
          <p:nvPr/>
        </p:nvSpPr>
        <p:spPr>
          <a:xfrm>
            <a:off x="6400799" y="5823840"/>
            <a:ext cx="5105400" cy="823912"/>
          </a:xfrm>
          <a:prstGeom prst="rect">
            <a:avLst/>
          </a:prstGeom>
        </p:spPr>
        <p:txBody>
          <a:bodyPr vert="horz" lIns="91440" tIns="45720" rIns="91440" bIns="45720" rtlCol="0" anchor="b">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smtClean="0"/>
              <a:t>26 Variables/ 41,777 relationships / Relationship unknown most predominant relationship </a:t>
            </a:r>
          </a:p>
        </p:txBody>
      </p:sp>
      <p:sp>
        <p:nvSpPr>
          <p:cNvPr id="13" name="Text Placeholder 4"/>
          <p:cNvSpPr txBox="1">
            <a:spLocks/>
          </p:cNvSpPr>
          <p:nvPr/>
        </p:nvSpPr>
        <p:spPr>
          <a:xfrm>
            <a:off x="528172" y="5823840"/>
            <a:ext cx="5105400" cy="823912"/>
          </a:xfrm>
          <a:prstGeom prst="rect">
            <a:avLst/>
          </a:prstGeom>
        </p:spPr>
        <p:txBody>
          <a:bodyPr vert="horz" lIns="91440" tIns="45720" rIns="91440" bIns="45720" rtlCol="0" anchor="b">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smtClean="0"/>
              <a:t>46 Variables / 45,516 individuals / Residence Home most predominant location </a:t>
            </a:r>
          </a:p>
        </p:txBody>
      </p:sp>
      <p:pic>
        <p:nvPicPr>
          <p:cNvPr id="10" name="Content Placeholder 9" descr="Histogram&#10;&#10;Description automatically generated with low confidence"/>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712694" y="2550616"/>
            <a:ext cx="4920878" cy="30861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Content Placeholder 16" descr="Chart, histogram&#10;&#10;Description automatically generated"/>
          <p:cNvPicPr>
            <a:picLocks noGrp="1"/>
          </p:cNvPicPr>
          <p:nvPr>
            <p:ph sz="quarter" idx="4"/>
          </p:nvPr>
        </p:nvPicPr>
        <p:blipFill>
          <a:blip r:embed="rId3">
            <a:extLst>
              <a:ext uri="{28A0092B-C50C-407E-A947-70E740481C1C}">
                <a14:useLocalDpi xmlns:a14="http://schemas.microsoft.com/office/drawing/2010/main" val="0"/>
              </a:ext>
            </a:extLst>
          </a:blip>
          <a:stretch>
            <a:fillRect/>
          </a:stretch>
        </p:blipFill>
        <p:spPr>
          <a:xfrm>
            <a:off x="6400799" y="2550616"/>
            <a:ext cx="5378825" cy="30861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64067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175" y="407563"/>
            <a:ext cx="11170024" cy="1295400"/>
          </a:xfrm>
        </p:spPr>
        <p:txBody>
          <a:bodyPr>
            <a:noAutofit/>
          </a:bodyPr>
          <a:lstStyle/>
          <a:p>
            <a:pPr algn="ctr"/>
            <a:r>
              <a:rPr lang="en-US" sz="3600" b="1" i="1" dirty="0" smtClean="0">
                <a:solidFill>
                  <a:srgbClr val="FF0000"/>
                </a:solidFill>
              </a:rPr>
              <a:t>All violent crime </a:t>
            </a:r>
            <a:br>
              <a:rPr lang="en-US" sz="3600" b="1" i="1" dirty="0" smtClean="0">
                <a:solidFill>
                  <a:srgbClr val="FF0000"/>
                </a:solidFill>
              </a:rPr>
            </a:br>
            <a:r>
              <a:rPr lang="en-US" sz="3600" b="1" i="1" dirty="0" smtClean="0">
                <a:solidFill>
                  <a:srgbClr val="FF0000"/>
                </a:solidFill>
              </a:rPr>
              <a:t>offense linked to another offense  and type of weapon</a:t>
            </a:r>
            <a:endParaRPr lang="en-US" sz="3600" b="1" i="1" dirty="0">
              <a:solidFill>
                <a:srgbClr val="FF0000"/>
              </a:solidFill>
            </a:endParaRPr>
          </a:p>
        </p:txBody>
      </p:sp>
      <p:sp>
        <p:nvSpPr>
          <p:cNvPr id="3" name="Text Placeholder 2"/>
          <p:cNvSpPr>
            <a:spLocks noGrp="1"/>
          </p:cNvSpPr>
          <p:nvPr>
            <p:ph type="body" idx="1"/>
          </p:nvPr>
        </p:nvSpPr>
        <p:spPr>
          <a:xfrm>
            <a:off x="57154" y="1583123"/>
            <a:ext cx="6231958" cy="823912"/>
          </a:xfrm>
        </p:spPr>
        <p:txBody>
          <a:bodyPr>
            <a:normAutofit/>
          </a:bodyPr>
          <a:lstStyle/>
          <a:p>
            <a:pPr algn="ctr"/>
            <a:r>
              <a:rPr lang="en-US" sz="2400" dirty="0" smtClean="0"/>
              <a:t>Offense Linked to Another Offense</a:t>
            </a:r>
            <a:endParaRPr lang="en-US" sz="2400" dirty="0"/>
          </a:p>
        </p:txBody>
      </p:sp>
      <p:sp>
        <p:nvSpPr>
          <p:cNvPr id="5" name="Text Placeholder 4"/>
          <p:cNvSpPr>
            <a:spLocks noGrp="1"/>
          </p:cNvSpPr>
          <p:nvPr>
            <p:ph type="body" sz="quarter" idx="3"/>
          </p:nvPr>
        </p:nvSpPr>
        <p:spPr>
          <a:xfrm>
            <a:off x="6400799" y="1583123"/>
            <a:ext cx="5697069" cy="823912"/>
          </a:xfrm>
        </p:spPr>
        <p:txBody>
          <a:bodyPr>
            <a:normAutofit/>
          </a:bodyPr>
          <a:lstStyle/>
          <a:p>
            <a:pPr algn="ctr"/>
            <a:r>
              <a:rPr lang="en-US" sz="2400" dirty="0" smtClean="0"/>
              <a:t>Type of Weapon</a:t>
            </a:r>
          </a:p>
        </p:txBody>
      </p:sp>
      <p:sp>
        <p:nvSpPr>
          <p:cNvPr id="12" name="Text Placeholder 4"/>
          <p:cNvSpPr txBox="1">
            <a:spLocks/>
          </p:cNvSpPr>
          <p:nvPr/>
        </p:nvSpPr>
        <p:spPr>
          <a:xfrm>
            <a:off x="6400799" y="5823840"/>
            <a:ext cx="5105400" cy="823912"/>
          </a:xfrm>
          <a:prstGeom prst="rect">
            <a:avLst/>
          </a:prstGeom>
        </p:spPr>
        <p:txBody>
          <a:bodyPr vert="horz" lIns="91440" tIns="45720" rIns="91440" bIns="45720" rtlCol="0" anchor="b">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smtClean="0"/>
              <a:t>28 Variables/ 29,796 weapons / Handgun was the most predominant weapon</a:t>
            </a:r>
          </a:p>
        </p:txBody>
      </p:sp>
      <p:sp>
        <p:nvSpPr>
          <p:cNvPr id="13" name="Text Placeholder 4"/>
          <p:cNvSpPr txBox="1">
            <a:spLocks/>
          </p:cNvSpPr>
          <p:nvPr/>
        </p:nvSpPr>
        <p:spPr>
          <a:xfrm>
            <a:off x="528172" y="5823840"/>
            <a:ext cx="5105400" cy="823912"/>
          </a:xfrm>
          <a:prstGeom prst="rect">
            <a:avLst/>
          </a:prstGeom>
        </p:spPr>
        <p:txBody>
          <a:bodyPr vert="horz" lIns="91440" tIns="45720" rIns="91440" bIns="45720" rtlCol="0" anchor="b">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smtClean="0"/>
              <a:t>50 Variables / 9,478 links / Destruction/Vandalism of Property most predominant link </a:t>
            </a:r>
          </a:p>
        </p:txBody>
      </p:sp>
      <p:pic>
        <p:nvPicPr>
          <p:cNvPr id="6" name="Content Placeholder 5"/>
          <p:cNvPicPr>
            <a:picLocks noGrp="1" noChangeAspect="1"/>
          </p:cNvPicPr>
          <p:nvPr>
            <p:ph sz="half" idx="2"/>
          </p:nvPr>
        </p:nvPicPr>
        <p:blipFill>
          <a:blip r:embed="rId2"/>
          <a:stretch>
            <a:fillRect/>
          </a:stretch>
        </p:blipFill>
        <p:spPr>
          <a:xfrm>
            <a:off x="528172" y="2550616"/>
            <a:ext cx="5254063" cy="3273224"/>
          </a:xfrm>
          <a:prstGeom prst="rect">
            <a:avLst/>
          </a:prstGeom>
        </p:spPr>
      </p:pic>
      <p:pic>
        <p:nvPicPr>
          <p:cNvPr id="8" name="Content Placeholder 7"/>
          <p:cNvPicPr>
            <a:picLocks noGrp="1" noChangeAspect="1"/>
          </p:cNvPicPr>
          <p:nvPr>
            <p:ph sz="quarter" idx="4"/>
          </p:nvPr>
        </p:nvPicPr>
        <p:blipFill>
          <a:blip r:embed="rId3"/>
          <a:stretch>
            <a:fillRect/>
          </a:stretch>
        </p:blipFill>
        <p:spPr>
          <a:xfrm>
            <a:off x="6400799" y="2569256"/>
            <a:ext cx="5230907" cy="3254584"/>
          </a:xfrm>
          <a:prstGeom prst="rect">
            <a:avLst/>
          </a:prstGeom>
        </p:spPr>
      </p:pic>
    </p:spTree>
    <p:extLst>
      <p:ext uri="{BB962C8B-B14F-4D97-AF65-F5344CB8AC3E}">
        <p14:creationId xmlns:p14="http://schemas.microsoft.com/office/powerpoint/2010/main" val="30790152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752" y="331194"/>
            <a:ext cx="8610600" cy="1295400"/>
          </a:xfrm>
        </p:spPr>
        <p:txBody>
          <a:bodyPr>
            <a:normAutofit/>
          </a:bodyPr>
          <a:lstStyle/>
          <a:p>
            <a:pPr algn="ctr"/>
            <a:r>
              <a:rPr lang="en-US" b="1" i="1" dirty="0" smtClean="0">
                <a:solidFill>
                  <a:srgbClr val="FF0000"/>
                </a:solidFill>
              </a:rPr>
              <a:t>homicide </a:t>
            </a:r>
            <a:r>
              <a:rPr lang="en-US" b="1" i="1" dirty="0">
                <a:solidFill>
                  <a:srgbClr val="FF0000"/>
                </a:solidFill>
              </a:rPr>
              <a:t/>
            </a:r>
            <a:br>
              <a:rPr lang="en-US" b="1" i="1" dirty="0">
                <a:solidFill>
                  <a:srgbClr val="FF0000"/>
                </a:solidFill>
              </a:rPr>
            </a:br>
            <a:r>
              <a:rPr lang="en-US" b="1" i="1" dirty="0" smtClean="0">
                <a:solidFill>
                  <a:srgbClr val="FF0000"/>
                </a:solidFill>
              </a:rPr>
              <a:t>offender age vs. victim age</a:t>
            </a:r>
            <a:endParaRPr lang="en-US" b="1" i="1" dirty="0">
              <a:solidFill>
                <a:srgbClr val="FF0000"/>
              </a:solidFill>
            </a:endParaRPr>
          </a:p>
        </p:txBody>
      </p:sp>
      <p:sp>
        <p:nvSpPr>
          <p:cNvPr id="3" name="Text Placeholder 2"/>
          <p:cNvSpPr>
            <a:spLocks noGrp="1"/>
          </p:cNvSpPr>
          <p:nvPr>
            <p:ph type="body" idx="1"/>
          </p:nvPr>
        </p:nvSpPr>
        <p:spPr>
          <a:xfrm>
            <a:off x="553581" y="1432004"/>
            <a:ext cx="5079991" cy="823912"/>
          </a:xfrm>
        </p:spPr>
        <p:txBody>
          <a:bodyPr/>
          <a:lstStyle/>
          <a:p>
            <a:pPr algn="ctr"/>
            <a:r>
              <a:rPr lang="en-US" dirty="0" smtClean="0"/>
              <a:t>Offender Age</a:t>
            </a:r>
            <a:endParaRPr lang="en-US" dirty="0"/>
          </a:p>
        </p:txBody>
      </p:sp>
      <p:sp>
        <p:nvSpPr>
          <p:cNvPr id="5" name="Text Placeholder 4"/>
          <p:cNvSpPr>
            <a:spLocks noGrp="1"/>
          </p:cNvSpPr>
          <p:nvPr>
            <p:ph type="body" sz="quarter" idx="3"/>
          </p:nvPr>
        </p:nvSpPr>
        <p:spPr>
          <a:xfrm>
            <a:off x="6400799" y="1432004"/>
            <a:ext cx="5105400" cy="823912"/>
          </a:xfrm>
        </p:spPr>
        <p:txBody>
          <a:bodyPr>
            <a:normAutofit/>
          </a:bodyPr>
          <a:lstStyle/>
          <a:p>
            <a:pPr algn="ctr"/>
            <a:r>
              <a:rPr lang="en-US" dirty="0" smtClean="0"/>
              <a:t>Victim Age</a:t>
            </a:r>
          </a:p>
        </p:txBody>
      </p:sp>
      <p:sp>
        <p:nvSpPr>
          <p:cNvPr id="12" name="Text Placeholder 4"/>
          <p:cNvSpPr txBox="1">
            <a:spLocks/>
          </p:cNvSpPr>
          <p:nvPr/>
        </p:nvSpPr>
        <p:spPr>
          <a:xfrm>
            <a:off x="6400799" y="5823840"/>
            <a:ext cx="5105400" cy="823912"/>
          </a:xfrm>
          <a:prstGeom prst="rect">
            <a:avLst/>
          </a:prstGeom>
        </p:spPr>
        <p:txBody>
          <a:bodyPr vert="horz" lIns="91440" tIns="45720" rIns="91440" bIns="45720" rtlCol="0" anchor="b">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smtClean="0"/>
              <a:t>11 Variables/ 732 victims /  </a:t>
            </a:r>
          </a:p>
          <a:p>
            <a:pPr algn="ctr"/>
            <a:r>
              <a:rPr lang="en-US" dirty="0" smtClean="0"/>
              <a:t>20-29 most predominant age</a:t>
            </a:r>
          </a:p>
        </p:txBody>
      </p:sp>
      <p:sp>
        <p:nvSpPr>
          <p:cNvPr id="13" name="Text Placeholder 4"/>
          <p:cNvSpPr txBox="1">
            <a:spLocks/>
          </p:cNvSpPr>
          <p:nvPr/>
        </p:nvSpPr>
        <p:spPr>
          <a:xfrm>
            <a:off x="553581" y="5823840"/>
            <a:ext cx="5105400" cy="823912"/>
          </a:xfrm>
          <a:prstGeom prst="rect">
            <a:avLst/>
          </a:prstGeom>
        </p:spPr>
        <p:txBody>
          <a:bodyPr vert="horz" lIns="91440" tIns="45720" rIns="91440" bIns="45720" rtlCol="0" anchor="b">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smtClean="0"/>
              <a:t>11 Variables / 832 offenders / 20-29 most predominant age </a:t>
            </a:r>
          </a:p>
        </p:txBody>
      </p:sp>
      <p:pic>
        <p:nvPicPr>
          <p:cNvPr id="6" name="Content Placeholder 5"/>
          <p:cNvPicPr>
            <a:picLocks noGrp="1" noChangeAspect="1"/>
          </p:cNvPicPr>
          <p:nvPr>
            <p:ph sz="half" idx="2"/>
          </p:nvPr>
        </p:nvPicPr>
        <p:blipFill>
          <a:blip r:embed="rId2"/>
          <a:stretch>
            <a:fillRect/>
          </a:stretch>
        </p:blipFill>
        <p:spPr>
          <a:xfrm>
            <a:off x="553582" y="2407024"/>
            <a:ext cx="5282442" cy="3416816"/>
          </a:xfrm>
          <a:prstGeom prst="rect">
            <a:avLst/>
          </a:prstGeom>
        </p:spPr>
      </p:pic>
      <p:pic>
        <p:nvPicPr>
          <p:cNvPr id="8" name="Content Placeholder 7"/>
          <p:cNvPicPr>
            <a:picLocks noGrp="1" noChangeAspect="1"/>
          </p:cNvPicPr>
          <p:nvPr>
            <p:ph sz="quarter" idx="4"/>
          </p:nvPr>
        </p:nvPicPr>
        <p:blipFill>
          <a:blip r:embed="rId3"/>
          <a:stretch>
            <a:fillRect/>
          </a:stretch>
        </p:blipFill>
        <p:spPr>
          <a:xfrm>
            <a:off x="6602506" y="2407024"/>
            <a:ext cx="4903693" cy="3416815"/>
          </a:xfrm>
          <a:prstGeom prst="rect">
            <a:avLst/>
          </a:prstGeom>
        </p:spPr>
      </p:pic>
    </p:spTree>
    <p:extLst>
      <p:ext uri="{BB962C8B-B14F-4D97-AF65-F5344CB8AC3E}">
        <p14:creationId xmlns:p14="http://schemas.microsoft.com/office/powerpoint/2010/main" val="1940828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176" y="406378"/>
            <a:ext cx="11170024" cy="1295400"/>
          </a:xfrm>
        </p:spPr>
        <p:txBody>
          <a:bodyPr>
            <a:noAutofit/>
          </a:bodyPr>
          <a:lstStyle/>
          <a:p>
            <a:pPr algn="ctr"/>
            <a:r>
              <a:rPr lang="en-US" sz="3600" b="1" i="1" dirty="0" smtClean="0">
                <a:solidFill>
                  <a:srgbClr val="FF0000"/>
                </a:solidFill>
              </a:rPr>
              <a:t>homicide </a:t>
            </a:r>
            <a:br>
              <a:rPr lang="en-US" sz="3600" b="1" i="1" dirty="0" smtClean="0">
                <a:solidFill>
                  <a:srgbClr val="FF0000"/>
                </a:solidFill>
              </a:rPr>
            </a:br>
            <a:r>
              <a:rPr lang="en-US" sz="3600" b="1" i="1" dirty="0" smtClean="0">
                <a:solidFill>
                  <a:srgbClr val="FF0000"/>
                </a:solidFill>
              </a:rPr>
              <a:t>Location type  vs. victim relationship to offender</a:t>
            </a:r>
            <a:endParaRPr lang="en-US" sz="3600" b="1" i="1" dirty="0">
              <a:solidFill>
                <a:srgbClr val="FF0000"/>
              </a:solidFill>
            </a:endParaRPr>
          </a:p>
        </p:txBody>
      </p:sp>
      <p:sp>
        <p:nvSpPr>
          <p:cNvPr id="3" name="Text Placeholder 2"/>
          <p:cNvSpPr>
            <a:spLocks noGrp="1"/>
          </p:cNvSpPr>
          <p:nvPr>
            <p:ph type="body" idx="1"/>
          </p:nvPr>
        </p:nvSpPr>
        <p:spPr>
          <a:xfrm>
            <a:off x="553581" y="1432004"/>
            <a:ext cx="5079991" cy="823912"/>
          </a:xfrm>
        </p:spPr>
        <p:txBody>
          <a:bodyPr/>
          <a:lstStyle/>
          <a:p>
            <a:pPr algn="ctr"/>
            <a:r>
              <a:rPr lang="en-US" dirty="0" smtClean="0"/>
              <a:t>Location Type</a:t>
            </a:r>
            <a:endParaRPr lang="en-US" dirty="0"/>
          </a:p>
        </p:txBody>
      </p:sp>
      <p:sp>
        <p:nvSpPr>
          <p:cNvPr id="5" name="Text Placeholder 4"/>
          <p:cNvSpPr>
            <a:spLocks noGrp="1"/>
          </p:cNvSpPr>
          <p:nvPr>
            <p:ph type="body" sz="quarter" idx="3"/>
          </p:nvPr>
        </p:nvSpPr>
        <p:spPr>
          <a:xfrm>
            <a:off x="6400799" y="1476946"/>
            <a:ext cx="5697069" cy="823912"/>
          </a:xfrm>
        </p:spPr>
        <p:txBody>
          <a:bodyPr>
            <a:normAutofit/>
          </a:bodyPr>
          <a:lstStyle/>
          <a:p>
            <a:pPr algn="ctr"/>
            <a:r>
              <a:rPr lang="en-US" dirty="0" smtClean="0"/>
              <a:t>Victim Relationship to Offender</a:t>
            </a:r>
          </a:p>
        </p:txBody>
      </p:sp>
      <p:sp>
        <p:nvSpPr>
          <p:cNvPr id="12" name="Text Placeholder 4"/>
          <p:cNvSpPr txBox="1">
            <a:spLocks/>
          </p:cNvSpPr>
          <p:nvPr/>
        </p:nvSpPr>
        <p:spPr>
          <a:xfrm>
            <a:off x="6400799" y="5823840"/>
            <a:ext cx="5105400" cy="823912"/>
          </a:xfrm>
          <a:prstGeom prst="rect">
            <a:avLst/>
          </a:prstGeom>
        </p:spPr>
        <p:txBody>
          <a:bodyPr vert="horz" lIns="91440" tIns="45720" rIns="91440" bIns="45720" rtlCol="0" anchor="b">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smtClean="0"/>
              <a:t>26 Variables/ 844 relationships / Relationship unknown most predominant relationship </a:t>
            </a:r>
          </a:p>
        </p:txBody>
      </p:sp>
      <p:sp>
        <p:nvSpPr>
          <p:cNvPr id="13" name="Text Placeholder 4"/>
          <p:cNvSpPr txBox="1">
            <a:spLocks/>
          </p:cNvSpPr>
          <p:nvPr/>
        </p:nvSpPr>
        <p:spPr>
          <a:xfrm>
            <a:off x="528172" y="5823840"/>
            <a:ext cx="5105400" cy="823912"/>
          </a:xfrm>
          <a:prstGeom prst="rect">
            <a:avLst/>
          </a:prstGeom>
        </p:spPr>
        <p:txBody>
          <a:bodyPr vert="horz" lIns="91440" tIns="45720" rIns="91440" bIns="45720" rtlCol="0" anchor="b">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smtClean="0"/>
              <a:t>46 Variables / 742 locations / Residence Home most predominant location </a:t>
            </a:r>
          </a:p>
        </p:txBody>
      </p:sp>
      <p:pic>
        <p:nvPicPr>
          <p:cNvPr id="6" name="Content Placeholder 5"/>
          <p:cNvPicPr>
            <a:picLocks noGrp="1" noChangeAspect="1"/>
          </p:cNvPicPr>
          <p:nvPr>
            <p:ph sz="half" idx="2"/>
          </p:nvPr>
        </p:nvPicPr>
        <p:blipFill>
          <a:blip r:embed="rId2"/>
          <a:stretch>
            <a:fillRect/>
          </a:stretch>
        </p:blipFill>
        <p:spPr>
          <a:xfrm>
            <a:off x="553581" y="2433918"/>
            <a:ext cx="5079991" cy="3389922"/>
          </a:xfrm>
          <a:prstGeom prst="rect">
            <a:avLst/>
          </a:prstGeom>
        </p:spPr>
      </p:pic>
      <p:pic>
        <p:nvPicPr>
          <p:cNvPr id="9" name="Content Placeholder 8"/>
          <p:cNvPicPr>
            <a:picLocks noGrp="1" noChangeAspect="1"/>
          </p:cNvPicPr>
          <p:nvPr>
            <p:ph sz="quarter" idx="4"/>
          </p:nvPr>
        </p:nvPicPr>
        <p:blipFill>
          <a:blip r:embed="rId3"/>
          <a:stretch>
            <a:fillRect/>
          </a:stretch>
        </p:blipFill>
        <p:spPr>
          <a:xfrm>
            <a:off x="6400799" y="2433918"/>
            <a:ext cx="5105400" cy="3238011"/>
          </a:xfrm>
          <a:prstGeom prst="rect">
            <a:avLst/>
          </a:prstGeom>
        </p:spPr>
      </p:pic>
    </p:spTree>
    <p:extLst>
      <p:ext uri="{BB962C8B-B14F-4D97-AF65-F5344CB8AC3E}">
        <p14:creationId xmlns:p14="http://schemas.microsoft.com/office/powerpoint/2010/main" val="2461272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175" y="407563"/>
            <a:ext cx="11170024" cy="1295400"/>
          </a:xfrm>
        </p:spPr>
        <p:txBody>
          <a:bodyPr>
            <a:noAutofit/>
          </a:bodyPr>
          <a:lstStyle/>
          <a:p>
            <a:pPr algn="ctr"/>
            <a:r>
              <a:rPr lang="en-US" sz="3600" b="1" i="1" dirty="0" smtClean="0">
                <a:solidFill>
                  <a:srgbClr val="FF0000"/>
                </a:solidFill>
              </a:rPr>
              <a:t>homicide </a:t>
            </a:r>
            <a:br>
              <a:rPr lang="en-US" sz="3600" b="1" i="1" dirty="0" smtClean="0">
                <a:solidFill>
                  <a:srgbClr val="FF0000"/>
                </a:solidFill>
              </a:rPr>
            </a:br>
            <a:r>
              <a:rPr lang="en-US" sz="3600" b="1" i="1" dirty="0" smtClean="0">
                <a:solidFill>
                  <a:srgbClr val="FF0000"/>
                </a:solidFill>
              </a:rPr>
              <a:t>offense linked to another offense  and type of weapon</a:t>
            </a:r>
            <a:endParaRPr lang="en-US" sz="3600" b="1" i="1" dirty="0">
              <a:solidFill>
                <a:srgbClr val="FF0000"/>
              </a:solidFill>
            </a:endParaRPr>
          </a:p>
        </p:txBody>
      </p:sp>
      <p:sp>
        <p:nvSpPr>
          <p:cNvPr id="3" name="Text Placeholder 2"/>
          <p:cNvSpPr>
            <a:spLocks noGrp="1"/>
          </p:cNvSpPr>
          <p:nvPr>
            <p:ph type="body" idx="1"/>
          </p:nvPr>
        </p:nvSpPr>
        <p:spPr>
          <a:xfrm>
            <a:off x="50057" y="1583123"/>
            <a:ext cx="6061629" cy="823912"/>
          </a:xfrm>
        </p:spPr>
        <p:txBody>
          <a:bodyPr>
            <a:normAutofit/>
          </a:bodyPr>
          <a:lstStyle/>
          <a:p>
            <a:pPr algn="ctr"/>
            <a:r>
              <a:rPr lang="en-US" sz="2400" dirty="0" smtClean="0"/>
              <a:t>Offense Linked to Another Offense</a:t>
            </a:r>
            <a:endParaRPr lang="en-US" sz="2400" dirty="0"/>
          </a:p>
        </p:txBody>
      </p:sp>
      <p:sp>
        <p:nvSpPr>
          <p:cNvPr id="5" name="Text Placeholder 4"/>
          <p:cNvSpPr>
            <a:spLocks noGrp="1"/>
          </p:cNvSpPr>
          <p:nvPr>
            <p:ph type="body" sz="quarter" idx="3"/>
          </p:nvPr>
        </p:nvSpPr>
        <p:spPr>
          <a:xfrm>
            <a:off x="6167717" y="1583123"/>
            <a:ext cx="5697069" cy="823912"/>
          </a:xfrm>
        </p:spPr>
        <p:txBody>
          <a:bodyPr>
            <a:normAutofit/>
          </a:bodyPr>
          <a:lstStyle/>
          <a:p>
            <a:pPr algn="ctr"/>
            <a:r>
              <a:rPr lang="en-US" sz="2400" dirty="0" smtClean="0"/>
              <a:t>Type of Weapon</a:t>
            </a:r>
          </a:p>
        </p:txBody>
      </p:sp>
      <p:sp>
        <p:nvSpPr>
          <p:cNvPr id="12" name="Text Placeholder 4"/>
          <p:cNvSpPr txBox="1">
            <a:spLocks/>
          </p:cNvSpPr>
          <p:nvPr/>
        </p:nvSpPr>
        <p:spPr>
          <a:xfrm>
            <a:off x="6400799" y="5823840"/>
            <a:ext cx="5105400" cy="823912"/>
          </a:xfrm>
          <a:prstGeom prst="rect">
            <a:avLst/>
          </a:prstGeom>
        </p:spPr>
        <p:txBody>
          <a:bodyPr vert="horz" lIns="91440" tIns="45720" rIns="91440" bIns="45720" rtlCol="0" anchor="b">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smtClean="0"/>
              <a:t>28 Variables/ 686 weapons / Handgun was the most predominant weapon</a:t>
            </a:r>
          </a:p>
        </p:txBody>
      </p:sp>
      <p:sp>
        <p:nvSpPr>
          <p:cNvPr id="13" name="Text Placeholder 4"/>
          <p:cNvSpPr txBox="1">
            <a:spLocks/>
          </p:cNvSpPr>
          <p:nvPr/>
        </p:nvSpPr>
        <p:spPr>
          <a:xfrm>
            <a:off x="528172" y="5823840"/>
            <a:ext cx="5105400" cy="823912"/>
          </a:xfrm>
          <a:prstGeom prst="rect">
            <a:avLst/>
          </a:prstGeom>
        </p:spPr>
        <p:txBody>
          <a:bodyPr vert="horz" lIns="91440" tIns="45720" rIns="91440" bIns="45720" rtlCol="0" anchor="b">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smtClean="0"/>
              <a:t>50 Variables / 251 links / Aggravated Assault most predominant link </a:t>
            </a:r>
          </a:p>
        </p:txBody>
      </p:sp>
      <p:pic>
        <p:nvPicPr>
          <p:cNvPr id="7" name="Content Placeholder 6"/>
          <p:cNvPicPr>
            <a:picLocks noGrp="1" noChangeAspect="1"/>
          </p:cNvPicPr>
          <p:nvPr>
            <p:ph sz="quarter" idx="4"/>
          </p:nvPr>
        </p:nvPicPr>
        <p:blipFill>
          <a:blip r:embed="rId2"/>
          <a:stretch>
            <a:fillRect/>
          </a:stretch>
        </p:blipFill>
        <p:spPr>
          <a:xfrm>
            <a:off x="6750424" y="2550616"/>
            <a:ext cx="4755775" cy="3273224"/>
          </a:xfrm>
          <a:prstGeom prst="rect">
            <a:avLst/>
          </a:prstGeom>
        </p:spPr>
      </p:pic>
      <p:pic>
        <p:nvPicPr>
          <p:cNvPr id="11" name="Content Placeholder 10"/>
          <p:cNvPicPr>
            <a:picLocks noGrp="1" noChangeAspect="1"/>
          </p:cNvPicPr>
          <p:nvPr>
            <p:ph sz="half" idx="2"/>
          </p:nvPr>
        </p:nvPicPr>
        <p:blipFill>
          <a:blip r:embed="rId3"/>
          <a:stretch>
            <a:fillRect/>
          </a:stretch>
        </p:blipFill>
        <p:spPr>
          <a:xfrm>
            <a:off x="528173" y="2550615"/>
            <a:ext cx="5334746" cy="3177831"/>
          </a:xfrm>
          <a:prstGeom prst="rect">
            <a:avLst/>
          </a:prstGeom>
        </p:spPr>
      </p:pic>
    </p:spTree>
    <p:extLst>
      <p:ext uri="{BB962C8B-B14F-4D97-AF65-F5344CB8AC3E}">
        <p14:creationId xmlns:p14="http://schemas.microsoft.com/office/powerpoint/2010/main" val="25409075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764" y="414750"/>
            <a:ext cx="8610600" cy="1293028"/>
          </a:xfrm>
        </p:spPr>
        <p:txBody>
          <a:bodyPr/>
          <a:lstStyle/>
          <a:p>
            <a:pPr algn="ctr"/>
            <a:r>
              <a:rPr lang="en-US" dirty="0" smtClean="0">
                <a:solidFill>
                  <a:srgbClr val="FF0000"/>
                </a:solidFill>
              </a:rPr>
              <a:t>conclusion</a:t>
            </a:r>
            <a:endParaRPr lang="en-US" dirty="0">
              <a:solidFill>
                <a:srgbClr val="FF0000"/>
              </a:solidFill>
            </a:endParaRPr>
          </a:p>
        </p:txBody>
      </p:sp>
      <p:sp>
        <p:nvSpPr>
          <p:cNvPr id="3" name="Content Placeholder 2"/>
          <p:cNvSpPr>
            <a:spLocks noGrp="1"/>
          </p:cNvSpPr>
          <p:nvPr>
            <p:ph idx="1"/>
          </p:nvPr>
        </p:nvSpPr>
        <p:spPr>
          <a:xfrm>
            <a:off x="497541" y="1414631"/>
            <a:ext cx="10820400" cy="4024125"/>
          </a:xfrm>
        </p:spPr>
        <p:txBody>
          <a:bodyPr>
            <a:noAutofit/>
          </a:bodyPr>
          <a:lstStyle/>
          <a:p>
            <a:r>
              <a:rPr lang="en-US" sz="1600" dirty="0">
                <a:solidFill>
                  <a:srgbClr val="FF0000"/>
                </a:solidFill>
              </a:rPr>
              <a:t>According to the National Incident-Based Reporting System (NIBRS) in North Carolina, in 2020, there were 29,908 violent crimes incidents, and 39,880 offenses reported by 377 law enforcement agencies and which covered 90% of the population. </a:t>
            </a:r>
          </a:p>
          <a:p>
            <a:endParaRPr lang="en-US" sz="1600" dirty="0">
              <a:solidFill>
                <a:srgbClr val="FF0000"/>
              </a:solidFill>
            </a:endParaRPr>
          </a:p>
          <a:p>
            <a:r>
              <a:rPr lang="en-US" sz="1600" dirty="0" smtClean="0">
                <a:solidFill>
                  <a:srgbClr val="FF0000"/>
                </a:solidFill>
              </a:rPr>
              <a:t>I </a:t>
            </a:r>
            <a:r>
              <a:rPr lang="en-US" sz="1600" dirty="0">
                <a:solidFill>
                  <a:srgbClr val="FF0000"/>
                </a:solidFill>
              </a:rPr>
              <a:t>analyzed All Violent Crimes and Homicides during 2020 in North Carolina in order to answer the questions I stated in my final project proposal. </a:t>
            </a:r>
          </a:p>
          <a:p>
            <a:endParaRPr lang="en-US" sz="1600" dirty="0">
              <a:solidFill>
                <a:srgbClr val="FF0000"/>
              </a:solidFill>
            </a:endParaRPr>
          </a:p>
          <a:p>
            <a:r>
              <a:rPr lang="en-US" sz="1600" dirty="0" smtClean="0">
                <a:solidFill>
                  <a:srgbClr val="FF0000"/>
                </a:solidFill>
              </a:rPr>
              <a:t>1. What </a:t>
            </a:r>
            <a:r>
              <a:rPr lang="en-US" sz="1600" dirty="0">
                <a:solidFill>
                  <a:srgbClr val="FF0000"/>
                </a:solidFill>
              </a:rPr>
              <a:t>is the average offenders’ age?</a:t>
            </a:r>
          </a:p>
          <a:p>
            <a:endParaRPr lang="en-US" sz="1600" dirty="0">
              <a:solidFill>
                <a:srgbClr val="FF0000"/>
              </a:solidFill>
            </a:endParaRPr>
          </a:p>
          <a:p>
            <a:r>
              <a:rPr lang="en-US" sz="1600" dirty="0">
                <a:solidFill>
                  <a:srgbClr val="FF0000"/>
                </a:solidFill>
              </a:rPr>
              <a:t>Due to the nature of the data, I could not establish the average offenders’ age, but the ages from 20 to 29 is the predominant range with 9,470 offenders of all violent crimes. With regards to Homicides, the ages from 20 to 29, is the predominant range with 344 offenders.</a:t>
            </a:r>
          </a:p>
          <a:p>
            <a:endParaRPr lang="en-US" sz="1600" dirty="0">
              <a:solidFill>
                <a:srgbClr val="FF0000"/>
              </a:solidFill>
            </a:endParaRPr>
          </a:p>
          <a:p>
            <a:r>
              <a:rPr lang="en-US" sz="1600" dirty="0" smtClean="0">
                <a:solidFill>
                  <a:srgbClr val="FF0000"/>
                </a:solidFill>
              </a:rPr>
              <a:t>2. What </a:t>
            </a:r>
            <a:r>
              <a:rPr lang="en-US" sz="1600" dirty="0">
                <a:solidFill>
                  <a:srgbClr val="FF0000"/>
                </a:solidFill>
              </a:rPr>
              <a:t>is the average victims age?</a:t>
            </a:r>
          </a:p>
          <a:p>
            <a:endParaRPr lang="en-US" sz="1600" dirty="0">
              <a:solidFill>
                <a:srgbClr val="FF0000"/>
              </a:solidFill>
            </a:endParaRPr>
          </a:p>
          <a:p>
            <a:r>
              <a:rPr lang="en-US" sz="1600" dirty="0">
                <a:solidFill>
                  <a:srgbClr val="FF0000"/>
                </a:solidFill>
              </a:rPr>
              <a:t>Due to the nature of the analyzed data, I could not establish the average victims’ age, but the ages from 20 to 29 is the predominant range with 11,727 victims in all violent crimes. With regards to Homicides, the ages from 20 to 29, is the predominant range with 263 victims. </a:t>
            </a:r>
          </a:p>
          <a:p>
            <a:endParaRPr lang="en-US" sz="1600" dirty="0"/>
          </a:p>
        </p:txBody>
      </p:sp>
    </p:spTree>
    <p:extLst>
      <p:ext uri="{BB962C8B-B14F-4D97-AF65-F5344CB8AC3E}">
        <p14:creationId xmlns:p14="http://schemas.microsoft.com/office/powerpoint/2010/main" val="14480472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764" y="414750"/>
            <a:ext cx="8610600" cy="1293028"/>
          </a:xfrm>
        </p:spPr>
        <p:txBody>
          <a:bodyPr/>
          <a:lstStyle/>
          <a:p>
            <a:pPr algn="ctr"/>
            <a:r>
              <a:rPr lang="en-US" dirty="0" smtClean="0">
                <a:solidFill>
                  <a:srgbClr val="FF0000"/>
                </a:solidFill>
              </a:rPr>
              <a:t>conclusion</a:t>
            </a:r>
            <a:endParaRPr lang="en-US" dirty="0">
              <a:solidFill>
                <a:srgbClr val="FF0000"/>
              </a:solidFill>
            </a:endParaRPr>
          </a:p>
        </p:txBody>
      </p:sp>
      <p:sp>
        <p:nvSpPr>
          <p:cNvPr id="3" name="Content Placeholder 2"/>
          <p:cNvSpPr>
            <a:spLocks noGrp="1"/>
          </p:cNvSpPr>
          <p:nvPr>
            <p:ph idx="1"/>
          </p:nvPr>
        </p:nvSpPr>
        <p:spPr>
          <a:xfrm>
            <a:off x="510988" y="1844937"/>
            <a:ext cx="10820400" cy="4582757"/>
          </a:xfrm>
        </p:spPr>
        <p:txBody>
          <a:bodyPr>
            <a:noAutofit/>
          </a:bodyPr>
          <a:lstStyle/>
          <a:p>
            <a:r>
              <a:rPr lang="en-US" sz="1600" dirty="0" smtClean="0">
                <a:solidFill>
                  <a:srgbClr val="FF0000"/>
                </a:solidFill>
              </a:rPr>
              <a:t>3. What </a:t>
            </a:r>
            <a:r>
              <a:rPr lang="en-US" sz="1600" dirty="0">
                <a:solidFill>
                  <a:srgbClr val="FF0000"/>
                </a:solidFill>
              </a:rPr>
              <a:t>was the most predominant location for crimes committed during 2020?</a:t>
            </a:r>
          </a:p>
          <a:p>
            <a:endParaRPr lang="en-US" sz="1600" dirty="0">
              <a:solidFill>
                <a:srgbClr val="FF0000"/>
              </a:solidFill>
            </a:endParaRPr>
          </a:p>
          <a:p>
            <a:r>
              <a:rPr lang="en-US" sz="1600" dirty="0">
                <a:solidFill>
                  <a:srgbClr val="FF0000"/>
                </a:solidFill>
              </a:rPr>
              <a:t>The most predominant location for all violent crimes was Residence Home with 23,207, and for homicides was Residence Homes with 387 instances. </a:t>
            </a:r>
          </a:p>
          <a:p>
            <a:endParaRPr lang="en-US" sz="1600" dirty="0">
              <a:solidFill>
                <a:srgbClr val="FF0000"/>
              </a:solidFill>
            </a:endParaRPr>
          </a:p>
          <a:p>
            <a:r>
              <a:rPr lang="en-US" sz="1600" dirty="0" smtClean="0">
                <a:solidFill>
                  <a:srgbClr val="FF0000"/>
                </a:solidFill>
              </a:rPr>
              <a:t>4. What </a:t>
            </a:r>
            <a:r>
              <a:rPr lang="en-US" sz="1600" dirty="0">
                <a:solidFill>
                  <a:srgbClr val="FF0000"/>
                </a:solidFill>
              </a:rPr>
              <a:t>was the victim’s relationship to the offender in homicide crimes?</a:t>
            </a:r>
          </a:p>
          <a:p>
            <a:endParaRPr lang="en-US" sz="1600" dirty="0">
              <a:solidFill>
                <a:srgbClr val="FF0000"/>
              </a:solidFill>
            </a:endParaRPr>
          </a:p>
          <a:p>
            <a:r>
              <a:rPr lang="en-US" sz="1600" dirty="0">
                <a:solidFill>
                  <a:srgbClr val="FF0000"/>
                </a:solidFill>
              </a:rPr>
              <a:t>The most predominant relationship between victim and offender in all violent crimes is unknown with 14,599. For homicides, the most predominant relationship was also unknown with 437. </a:t>
            </a:r>
          </a:p>
          <a:p>
            <a:endParaRPr lang="en-US" sz="1600" dirty="0">
              <a:solidFill>
                <a:srgbClr val="FF0000"/>
              </a:solidFill>
            </a:endParaRPr>
          </a:p>
          <a:p>
            <a:r>
              <a:rPr lang="en-US" sz="1600" dirty="0" smtClean="0">
                <a:solidFill>
                  <a:srgbClr val="FF0000"/>
                </a:solidFill>
              </a:rPr>
              <a:t>5. What </a:t>
            </a:r>
            <a:r>
              <a:rPr lang="en-US" sz="1600" dirty="0">
                <a:solidFill>
                  <a:srgbClr val="FF0000"/>
                </a:solidFill>
              </a:rPr>
              <a:t>was the most predominant crime committed in North Carolina during 2020?</a:t>
            </a:r>
          </a:p>
          <a:p>
            <a:endParaRPr lang="en-US" sz="1600" dirty="0">
              <a:solidFill>
                <a:srgbClr val="FF0000"/>
              </a:solidFill>
            </a:endParaRPr>
          </a:p>
          <a:p>
            <a:r>
              <a:rPr lang="en-US" sz="1600" dirty="0">
                <a:solidFill>
                  <a:srgbClr val="FF0000"/>
                </a:solidFill>
              </a:rPr>
              <a:t>The most predominant crime committed in North Carolinas was aggravated assault with 20,154. </a:t>
            </a:r>
          </a:p>
          <a:p>
            <a:endParaRPr lang="en-US" sz="1600" dirty="0">
              <a:solidFill>
                <a:srgbClr val="FF0000"/>
              </a:solidFill>
            </a:endParaRPr>
          </a:p>
        </p:txBody>
      </p:sp>
    </p:spTree>
    <p:extLst>
      <p:ext uri="{BB962C8B-B14F-4D97-AF65-F5344CB8AC3E}">
        <p14:creationId xmlns:p14="http://schemas.microsoft.com/office/powerpoint/2010/main" val="33517348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4341" y="737479"/>
            <a:ext cx="8610600" cy="1293028"/>
          </a:xfrm>
        </p:spPr>
        <p:txBody>
          <a:bodyPr/>
          <a:lstStyle/>
          <a:p>
            <a:pPr algn="ctr"/>
            <a:r>
              <a:rPr lang="en-US" dirty="0" smtClean="0">
                <a:solidFill>
                  <a:srgbClr val="FF0000"/>
                </a:solidFill>
              </a:rPr>
              <a:t>references</a:t>
            </a:r>
            <a:endParaRPr lang="en-US" dirty="0">
              <a:solidFill>
                <a:srgbClr val="FF0000"/>
              </a:solidFill>
            </a:endParaRPr>
          </a:p>
        </p:txBody>
      </p:sp>
      <p:sp>
        <p:nvSpPr>
          <p:cNvPr id="3" name="Rectangle 2"/>
          <p:cNvSpPr/>
          <p:nvPr/>
        </p:nvSpPr>
        <p:spPr>
          <a:xfrm>
            <a:off x="887506" y="2406640"/>
            <a:ext cx="10529047" cy="3323987"/>
          </a:xfrm>
          <a:prstGeom prst="rect">
            <a:avLst/>
          </a:prstGeom>
        </p:spPr>
        <p:txBody>
          <a:bodyPr wrap="square">
            <a:spAutoFit/>
          </a:bodyPr>
          <a:lstStyle/>
          <a:p>
            <a:r>
              <a:rPr lang="en-US" sz="2400" dirty="0">
                <a:solidFill>
                  <a:srgbClr val="FF0000"/>
                </a:solidFill>
              </a:rPr>
              <a:t>1. https://crime-data-explorer.app.cloud.gov/pages/home Main Federal Bureau of Investigations Crime Data Explorer page. </a:t>
            </a:r>
          </a:p>
          <a:p>
            <a:endParaRPr lang="en-US" sz="2400" dirty="0">
              <a:solidFill>
                <a:srgbClr val="FF0000"/>
              </a:solidFill>
            </a:endParaRPr>
          </a:p>
          <a:p>
            <a:r>
              <a:rPr lang="en-US" sz="2400" dirty="0">
                <a:solidFill>
                  <a:srgbClr val="FF0000"/>
                </a:solidFill>
              </a:rPr>
              <a:t>2. https://crime-data-explorer.fr.cloud.gov/pages/explorer/crime/crime-trend Main page to gather the crime data for North Carolina derived from the both the National Incident-Based Reporting System (NIBRS) and Summary Reporting System (SRS) voluntarily submitted to the FBI. </a:t>
            </a:r>
          </a:p>
          <a:p>
            <a:endParaRPr lang="en-US" dirty="0"/>
          </a:p>
        </p:txBody>
      </p:sp>
    </p:spTree>
    <p:extLst>
      <p:ext uri="{BB962C8B-B14F-4D97-AF65-F5344CB8AC3E}">
        <p14:creationId xmlns:p14="http://schemas.microsoft.com/office/powerpoint/2010/main" val="1929980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870" y="562667"/>
            <a:ext cx="8610600" cy="1293028"/>
          </a:xfrm>
        </p:spPr>
        <p:txBody>
          <a:bodyPr/>
          <a:lstStyle/>
          <a:p>
            <a:pPr algn="ctr"/>
            <a:r>
              <a:rPr lang="en-US" dirty="0" smtClean="0">
                <a:solidFill>
                  <a:srgbClr val="FF0000"/>
                </a:solidFill>
              </a:rPr>
              <a:t>INTRODUCTION</a:t>
            </a:r>
            <a:endParaRPr lang="en-US" dirty="0">
              <a:solidFill>
                <a:srgbClr val="FF0000"/>
              </a:solidFill>
            </a:endParaRPr>
          </a:p>
        </p:txBody>
      </p:sp>
      <p:sp>
        <p:nvSpPr>
          <p:cNvPr id="3" name="Content Placeholder 2"/>
          <p:cNvSpPr>
            <a:spLocks noGrp="1"/>
          </p:cNvSpPr>
          <p:nvPr>
            <p:ph idx="1"/>
          </p:nvPr>
        </p:nvSpPr>
        <p:spPr/>
        <p:txBody>
          <a:bodyPr/>
          <a:lstStyle/>
          <a:p>
            <a:r>
              <a:rPr lang="en-US" dirty="0">
                <a:solidFill>
                  <a:srgbClr val="FF0000"/>
                </a:solidFill>
              </a:rPr>
              <a:t>The purpose of this project is to conduct a data analysis with Python, an interpreted, object-oriented, high-level programming language with dynamic semantics. The analysis was done on the National Incident-Based Reported System (NIBRS). The NIBRS captures details on each single crime incident as well as on separate offenses within the same incident, to include information on victims, known offenders, relationships between victims and offenders, arrestees, and property involved in crime. Specifically, I researched crime data for North Carolina derived from the Federal Bureau of Investigations (FBI) Crime Data Explorer reports voluntarily submitted to the FBI. </a:t>
            </a:r>
          </a:p>
        </p:txBody>
      </p:sp>
    </p:spTree>
    <p:extLst>
      <p:ext uri="{BB962C8B-B14F-4D97-AF65-F5344CB8AC3E}">
        <p14:creationId xmlns:p14="http://schemas.microsoft.com/office/powerpoint/2010/main" val="2067622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522326"/>
            <a:ext cx="8610600" cy="1293028"/>
          </a:xfrm>
        </p:spPr>
        <p:txBody>
          <a:bodyPr/>
          <a:lstStyle/>
          <a:p>
            <a:pPr algn="ctr"/>
            <a:r>
              <a:rPr lang="en-US" dirty="0" smtClean="0">
                <a:solidFill>
                  <a:srgbClr val="FF0000"/>
                </a:solidFill>
              </a:rPr>
              <a:t>Data subjects</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a. All </a:t>
            </a:r>
            <a:r>
              <a:rPr lang="en-US" dirty="0">
                <a:solidFill>
                  <a:srgbClr val="FF0000"/>
                </a:solidFill>
              </a:rPr>
              <a:t>Violent Crime Offender vs. Victim Demographics (Offender Age, Victim Age).</a:t>
            </a:r>
          </a:p>
          <a:p>
            <a:r>
              <a:rPr lang="en-US" dirty="0" smtClean="0">
                <a:solidFill>
                  <a:srgbClr val="FF0000"/>
                </a:solidFill>
              </a:rPr>
              <a:t>b. All </a:t>
            </a:r>
            <a:r>
              <a:rPr lang="en-US" dirty="0">
                <a:solidFill>
                  <a:srgbClr val="FF0000"/>
                </a:solidFill>
              </a:rPr>
              <a:t>Violent Crime Victim Demographics (Location Type, Victim’s Relationship to the Offender).</a:t>
            </a:r>
          </a:p>
          <a:p>
            <a:r>
              <a:rPr lang="en-US" dirty="0" smtClean="0">
                <a:solidFill>
                  <a:srgbClr val="FF0000"/>
                </a:solidFill>
              </a:rPr>
              <a:t>c. All </a:t>
            </a:r>
            <a:r>
              <a:rPr lang="en-US" dirty="0">
                <a:solidFill>
                  <a:srgbClr val="FF0000"/>
                </a:solidFill>
              </a:rPr>
              <a:t>Violent Crime Offense Characteristics (Type of Weapon Involved by Offense, Offense linked to another offense).</a:t>
            </a:r>
          </a:p>
          <a:p>
            <a:r>
              <a:rPr lang="en-US" dirty="0" smtClean="0">
                <a:solidFill>
                  <a:srgbClr val="FF0000"/>
                </a:solidFill>
              </a:rPr>
              <a:t>d. Homicide </a:t>
            </a:r>
            <a:r>
              <a:rPr lang="en-US" dirty="0">
                <a:solidFill>
                  <a:srgbClr val="FF0000"/>
                </a:solidFill>
              </a:rPr>
              <a:t>Offender vs. Victim Demographics (Offender Age, Victim Age). </a:t>
            </a:r>
          </a:p>
          <a:p>
            <a:r>
              <a:rPr lang="en-US" dirty="0" smtClean="0">
                <a:solidFill>
                  <a:srgbClr val="FF0000"/>
                </a:solidFill>
              </a:rPr>
              <a:t>e. Homicide </a:t>
            </a:r>
            <a:r>
              <a:rPr lang="en-US" dirty="0">
                <a:solidFill>
                  <a:srgbClr val="FF0000"/>
                </a:solidFill>
              </a:rPr>
              <a:t>Victim Demographics (Location Type, Victim’s Relationship to the Offender). </a:t>
            </a:r>
          </a:p>
          <a:p>
            <a:r>
              <a:rPr lang="en-US" dirty="0" smtClean="0">
                <a:solidFill>
                  <a:srgbClr val="FF0000"/>
                </a:solidFill>
              </a:rPr>
              <a:t>f. Homicide </a:t>
            </a:r>
            <a:r>
              <a:rPr lang="en-US" dirty="0">
                <a:solidFill>
                  <a:srgbClr val="FF0000"/>
                </a:solidFill>
              </a:rPr>
              <a:t>Offense Characteristics (Type of Weapon Involved by Offense, Offense Linked to Another Offense). </a:t>
            </a:r>
          </a:p>
          <a:p>
            <a:endParaRPr lang="en-US" dirty="0"/>
          </a:p>
        </p:txBody>
      </p:sp>
    </p:spTree>
    <p:extLst>
      <p:ext uri="{BB962C8B-B14F-4D97-AF65-F5344CB8AC3E}">
        <p14:creationId xmlns:p14="http://schemas.microsoft.com/office/powerpoint/2010/main" val="2706372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683691"/>
            <a:ext cx="8610600" cy="1293028"/>
          </a:xfrm>
        </p:spPr>
        <p:txBody>
          <a:bodyPr/>
          <a:lstStyle/>
          <a:p>
            <a:pPr algn="ctr"/>
            <a:r>
              <a:rPr lang="en-US" dirty="0" smtClean="0">
                <a:solidFill>
                  <a:srgbClr val="FF0000"/>
                </a:solidFill>
              </a:rPr>
              <a:t>Data sources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FF0000"/>
                </a:solidFill>
              </a:rPr>
              <a:t>1. https</a:t>
            </a:r>
            <a:r>
              <a:rPr lang="en-US" dirty="0">
                <a:solidFill>
                  <a:srgbClr val="FF0000"/>
                </a:solidFill>
              </a:rPr>
              <a:t>://crime-data-explorer.app.cloud.gov/pages/home Main Federal Bureau of Investigations Crime Data Explorer page. </a:t>
            </a:r>
          </a:p>
          <a:p>
            <a:endParaRPr lang="en-US" dirty="0">
              <a:solidFill>
                <a:srgbClr val="FF0000"/>
              </a:solidFill>
            </a:endParaRPr>
          </a:p>
          <a:p>
            <a:r>
              <a:rPr lang="en-US" dirty="0" smtClean="0">
                <a:solidFill>
                  <a:srgbClr val="FF0000"/>
                </a:solidFill>
              </a:rPr>
              <a:t>2. https</a:t>
            </a:r>
            <a:r>
              <a:rPr lang="en-US" dirty="0">
                <a:solidFill>
                  <a:srgbClr val="FF0000"/>
                </a:solidFill>
              </a:rPr>
              <a:t>://crime-data-explorer.fr.cloud.gov/pages/explorer/crime/crime-trend Main page to gather the crime data for North Carolina derived from the both the National Incident-Based Reporting System (NIBRS) and Summary Reporting System (SRS) voluntarily submitted to the FBI. </a:t>
            </a:r>
          </a:p>
          <a:p>
            <a:endParaRPr lang="en-US" dirty="0"/>
          </a:p>
        </p:txBody>
      </p:sp>
    </p:spTree>
    <p:extLst>
      <p:ext uri="{BB962C8B-B14F-4D97-AF65-F5344CB8AC3E}">
        <p14:creationId xmlns:p14="http://schemas.microsoft.com/office/powerpoint/2010/main" val="3461713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535773"/>
            <a:ext cx="8610600" cy="1293028"/>
          </a:xfrm>
        </p:spPr>
        <p:txBody>
          <a:bodyPr/>
          <a:lstStyle/>
          <a:p>
            <a:pPr algn="ctr"/>
            <a:r>
              <a:rPr lang="en-US" dirty="0" smtClean="0">
                <a:solidFill>
                  <a:srgbClr val="FF0000"/>
                </a:solidFill>
              </a:rPr>
              <a:t>Method of analysis 1</a:t>
            </a:r>
            <a:endParaRPr lang="en-US" dirty="0">
              <a:solidFill>
                <a:srgbClr val="FF0000"/>
              </a:solidFill>
            </a:endParaRP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4280689658"/>
              </p:ext>
            </p:extLst>
          </p:nvPr>
        </p:nvGraphicFramePr>
        <p:xfrm>
          <a:off x="685800" y="2193925"/>
          <a:ext cx="5334000" cy="429768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141738765"/>
                    </a:ext>
                  </a:extLst>
                </a:gridCol>
                <a:gridCol w="1778000">
                  <a:extLst>
                    <a:ext uri="{9D8B030D-6E8A-4147-A177-3AD203B41FA5}">
                      <a16:colId xmlns:a16="http://schemas.microsoft.com/office/drawing/2014/main" val="2950689747"/>
                    </a:ext>
                  </a:extLst>
                </a:gridCol>
                <a:gridCol w="1778000">
                  <a:extLst>
                    <a:ext uri="{9D8B030D-6E8A-4147-A177-3AD203B41FA5}">
                      <a16:colId xmlns:a16="http://schemas.microsoft.com/office/drawing/2014/main" val="3034405737"/>
                    </a:ext>
                  </a:extLst>
                </a:gridCol>
              </a:tblGrid>
              <a:tr h="370840">
                <a:tc>
                  <a:txBody>
                    <a:bodyPr/>
                    <a:lstStyle/>
                    <a:p>
                      <a:r>
                        <a:rPr lang="en-US" dirty="0" smtClean="0"/>
                        <a:t>Method</a:t>
                      </a:r>
                      <a:r>
                        <a:rPr lang="en-US" baseline="0" dirty="0" smtClean="0"/>
                        <a:t> of Analysis 1</a:t>
                      </a:r>
                      <a:endParaRPr lang="en-US" dirty="0"/>
                    </a:p>
                  </a:txBody>
                  <a:tcPr/>
                </a:tc>
                <a:tc>
                  <a:txBody>
                    <a:bodyPr/>
                    <a:lstStyle/>
                    <a:p>
                      <a:r>
                        <a:rPr lang="en-US" dirty="0" smtClean="0"/>
                        <a:t>Data Input</a:t>
                      </a:r>
                      <a:endParaRPr lang="en-US" dirty="0"/>
                    </a:p>
                  </a:txBody>
                  <a:tcPr/>
                </a:tc>
                <a:tc>
                  <a:txBody>
                    <a:bodyPr/>
                    <a:lstStyle/>
                    <a:p>
                      <a:r>
                        <a:rPr lang="en-US" dirty="0" smtClean="0"/>
                        <a:t>Data Output</a:t>
                      </a:r>
                      <a:endParaRPr lang="en-US" dirty="0"/>
                    </a:p>
                  </a:txBody>
                  <a:tcPr/>
                </a:tc>
                <a:extLst>
                  <a:ext uri="{0D108BD9-81ED-4DB2-BD59-A6C34878D82A}">
                    <a16:rowId xmlns:a16="http://schemas.microsoft.com/office/drawing/2014/main" val="3534560701"/>
                  </a:ext>
                </a:extLst>
              </a:tr>
              <a:tr h="370840">
                <a:tc>
                  <a:txBody>
                    <a:bodyPr/>
                    <a:lstStyle/>
                    <a:p>
                      <a:r>
                        <a:rPr lang="en-US" baseline="0" dirty="0" smtClean="0"/>
                        <a:t>- Imported Pandas as pd. - Created a </a:t>
                      </a:r>
                      <a:r>
                        <a:rPr lang="en-US" baseline="0" dirty="0" err="1" smtClean="0"/>
                        <a:t>datapath</a:t>
                      </a:r>
                      <a:r>
                        <a:rPr lang="en-US" baseline="0" dirty="0" smtClean="0"/>
                        <a:t> equal to the csv file. </a:t>
                      </a:r>
                    </a:p>
                    <a:p>
                      <a:r>
                        <a:rPr lang="en-US" baseline="0" dirty="0" smtClean="0"/>
                        <a:t>- Created a function to read the file, extract the shape and the data frame.</a:t>
                      </a:r>
                      <a:endParaRPr lang="en-US" dirty="0"/>
                    </a:p>
                  </a:txBody>
                  <a:tcPr/>
                </a:tc>
                <a:tc>
                  <a:txBody>
                    <a:bodyPr/>
                    <a:lstStyle/>
                    <a:p>
                      <a:r>
                        <a:rPr lang="en-US" dirty="0" smtClean="0"/>
                        <a:t>CSV File</a:t>
                      </a:r>
                      <a:endParaRPr lang="en-US" dirty="0"/>
                    </a:p>
                  </a:txBody>
                  <a:tcPr/>
                </a:tc>
                <a:tc>
                  <a:txBody>
                    <a:bodyPr/>
                    <a:lstStyle/>
                    <a:p>
                      <a:r>
                        <a:rPr lang="en-US" dirty="0" smtClean="0"/>
                        <a:t>Data Shape and </a:t>
                      </a:r>
                      <a:r>
                        <a:rPr lang="en-US" dirty="0" err="1" smtClean="0"/>
                        <a:t>Dataframe</a:t>
                      </a:r>
                      <a:endParaRPr lang="en-US" dirty="0"/>
                    </a:p>
                  </a:txBody>
                  <a:tcPr/>
                </a:tc>
                <a:extLst>
                  <a:ext uri="{0D108BD9-81ED-4DB2-BD59-A6C34878D82A}">
                    <a16:rowId xmlns:a16="http://schemas.microsoft.com/office/drawing/2014/main" val="3742331968"/>
                  </a:ext>
                </a:extLst>
              </a:tr>
            </a:tbl>
          </a:graphicData>
        </a:graphic>
      </p:graphicFrame>
      <p:graphicFrame>
        <p:nvGraphicFramePr>
          <p:cNvPr id="7" name="Content Placeholder 6"/>
          <p:cNvGraphicFramePr>
            <a:graphicFrameLocks noGrp="1"/>
          </p:cNvGraphicFramePr>
          <p:nvPr>
            <p:ph sz="half" idx="2"/>
            <p:extLst>
              <p:ext uri="{D42A27DB-BD31-4B8C-83A1-F6EECF244321}">
                <p14:modId xmlns:p14="http://schemas.microsoft.com/office/powerpoint/2010/main" val="704486266"/>
              </p:ext>
            </p:extLst>
          </p:nvPr>
        </p:nvGraphicFramePr>
        <p:xfrm>
          <a:off x="6172200" y="2193925"/>
          <a:ext cx="5334000" cy="2656840"/>
        </p:xfrm>
        <a:graphic>
          <a:graphicData uri="http://schemas.openxmlformats.org/drawingml/2006/table">
            <a:tbl>
              <a:tblPr firstRow="1" bandRow="1">
                <a:tableStyleId>{5C22544A-7EE6-4342-B048-85BDC9FD1C3A}</a:tableStyleId>
              </a:tblPr>
              <a:tblGrid>
                <a:gridCol w="5334000">
                  <a:extLst>
                    <a:ext uri="{9D8B030D-6E8A-4147-A177-3AD203B41FA5}">
                      <a16:colId xmlns:a16="http://schemas.microsoft.com/office/drawing/2014/main" val="3379124862"/>
                    </a:ext>
                  </a:extLst>
                </a:gridCol>
              </a:tblGrid>
              <a:tr h="370840">
                <a:tc>
                  <a:txBody>
                    <a:bodyPr/>
                    <a:lstStyle/>
                    <a:p>
                      <a:r>
                        <a:rPr lang="en-US" dirty="0" smtClean="0"/>
                        <a:t>Method of Analysis</a:t>
                      </a:r>
                      <a:r>
                        <a:rPr lang="en-US" baseline="0" dirty="0" smtClean="0"/>
                        <a:t> 1 Code (Example)</a:t>
                      </a:r>
                      <a:endParaRPr lang="en-US" dirty="0"/>
                    </a:p>
                  </a:txBody>
                  <a:tcPr/>
                </a:tc>
                <a:extLst>
                  <a:ext uri="{0D108BD9-81ED-4DB2-BD59-A6C34878D82A}">
                    <a16:rowId xmlns:a16="http://schemas.microsoft.com/office/drawing/2014/main" val="54904278"/>
                  </a:ext>
                </a:extLst>
              </a:tr>
              <a:tr h="370840">
                <a:tc>
                  <a:txBody>
                    <a:bodyPr/>
                    <a:lstStyle/>
                    <a:p>
                      <a:r>
                        <a:rPr lang="en-US" dirty="0" smtClean="0"/>
                        <a:t>import pandas as </a:t>
                      </a:r>
                      <a:r>
                        <a:rPr lang="en-US" dirty="0" err="1" smtClean="0"/>
                        <a:t>pd</a:t>
                      </a:r>
                      <a:endParaRPr lang="en-US" dirty="0" smtClean="0"/>
                    </a:p>
                    <a:p>
                      <a:r>
                        <a:rPr lang="en-US" dirty="0" smtClean="0"/>
                        <a:t>import </a:t>
                      </a:r>
                      <a:r>
                        <a:rPr lang="en-US" dirty="0" err="1" smtClean="0"/>
                        <a:t>numpy</a:t>
                      </a:r>
                      <a:r>
                        <a:rPr lang="en-US" dirty="0" smtClean="0"/>
                        <a:t> as np</a:t>
                      </a:r>
                    </a:p>
                    <a:p>
                      <a:r>
                        <a:rPr lang="en-US" dirty="0" err="1" smtClean="0"/>
                        <a:t>datapath</a:t>
                      </a:r>
                      <a:r>
                        <a:rPr lang="en-US" dirty="0" smtClean="0"/>
                        <a:t> = 'Rate-of-Violent-Crime-Offenses-by-Population12_10_2021.csv'</a:t>
                      </a:r>
                    </a:p>
                    <a:p>
                      <a:r>
                        <a:rPr lang="en-US" dirty="0" err="1" smtClean="0"/>
                        <a:t>rateofviolence_data</a:t>
                      </a:r>
                      <a:r>
                        <a:rPr lang="en-US" dirty="0" smtClean="0"/>
                        <a:t>  = </a:t>
                      </a:r>
                      <a:r>
                        <a:rPr lang="en-US" dirty="0" err="1" smtClean="0"/>
                        <a:t>pd.read_csv</a:t>
                      </a:r>
                      <a:r>
                        <a:rPr lang="en-US" dirty="0" smtClean="0"/>
                        <a:t>(</a:t>
                      </a:r>
                      <a:r>
                        <a:rPr lang="en-US" dirty="0" err="1" smtClean="0"/>
                        <a:t>datapath</a:t>
                      </a:r>
                      <a:r>
                        <a:rPr lang="en-US" dirty="0" smtClean="0"/>
                        <a:t>, </a:t>
                      </a:r>
                      <a:r>
                        <a:rPr lang="en-US" dirty="0" err="1" smtClean="0"/>
                        <a:t>sep</a:t>
                      </a:r>
                      <a:r>
                        <a:rPr lang="en-US" dirty="0" smtClean="0"/>
                        <a:t>=',')</a:t>
                      </a:r>
                    </a:p>
                    <a:p>
                      <a:r>
                        <a:rPr lang="en-US" dirty="0" err="1" smtClean="0"/>
                        <a:t>rateofviolence_data.shape</a:t>
                      </a:r>
                      <a:endParaRPr lang="en-US" dirty="0" smtClean="0"/>
                    </a:p>
                    <a:p>
                      <a:endParaRPr lang="en-US" dirty="0"/>
                    </a:p>
                  </a:txBody>
                  <a:tcPr/>
                </a:tc>
                <a:extLst>
                  <a:ext uri="{0D108BD9-81ED-4DB2-BD59-A6C34878D82A}">
                    <a16:rowId xmlns:a16="http://schemas.microsoft.com/office/drawing/2014/main" val="1721524149"/>
                  </a:ext>
                </a:extLst>
              </a:tr>
            </a:tbl>
          </a:graphicData>
        </a:graphic>
      </p:graphicFrame>
    </p:spTree>
    <p:extLst>
      <p:ext uri="{BB962C8B-B14F-4D97-AF65-F5344CB8AC3E}">
        <p14:creationId xmlns:p14="http://schemas.microsoft.com/office/powerpoint/2010/main" val="209616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535773"/>
            <a:ext cx="8610600" cy="1293028"/>
          </a:xfrm>
        </p:spPr>
        <p:txBody>
          <a:bodyPr/>
          <a:lstStyle/>
          <a:p>
            <a:pPr algn="ctr"/>
            <a:r>
              <a:rPr lang="en-US" dirty="0" smtClean="0">
                <a:solidFill>
                  <a:srgbClr val="FF0000"/>
                </a:solidFill>
              </a:rPr>
              <a:t>Method of analysis 2</a:t>
            </a:r>
            <a:endParaRPr lang="en-US" dirty="0">
              <a:solidFill>
                <a:srgbClr val="FF0000"/>
              </a:solidFill>
            </a:endParaRP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4114181980"/>
              </p:ext>
            </p:extLst>
          </p:nvPr>
        </p:nvGraphicFramePr>
        <p:xfrm>
          <a:off x="685800" y="2193925"/>
          <a:ext cx="5334000" cy="292608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141738765"/>
                    </a:ext>
                  </a:extLst>
                </a:gridCol>
                <a:gridCol w="1778000">
                  <a:extLst>
                    <a:ext uri="{9D8B030D-6E8A-4147-A177-3AD203B41FA5}">
                      <a16:colId xmlns:a16="http://schemas.microsoft.com/office/drawing/2014/main" val="2950689747"/>
                    </a:ext>
                  </a:extLst>
                </a:gridCol>
                <a:gridCol w="1778000">
                  <a:extLst>
                    <a:ext uri="{9D8B030D-6E8A-4147-A177-3AD203B41FA5}">
                      <a16:colId xmlns:a16="http://schemas.microsoft.com/office/drawing/2014/main" val="3034405737"/>
                    </a:ext>
                  </a:extLst>
                </a:gridCol>
              </a:tblGrid>
              <a:tr h="370840">
                <a:tc>
                  <a:txBody>
                    <a:bodyPr/>
                    <a:lstStyle/>
                    <a:p>
                      <a:r>
                        <a:rPr lang="en-US" dirty="0" smtClean="0"/>
                        <a:t>Method</a:t>
                      </a:r>
                      <a:r>
                        <a:rPr lang="en-US" baseline="0" dirty="0" smtClean="0"/>
                        <a:t> of Analysis 2</a:t>
                      </a:r>
                      <a:endParaRPr lang="en-US" dirty="0"/>
                    </a:p>
                  </a:txBody>
                  <a:tcPr/>
                </a:tc>
                <a:tc>
                  <a:txBody>
                    <a:bodyPr/>
                    <a:lstStyle/>
                    <a:p>
                      <a:r>
                        <a:rPr lang="en-US" dirty="0" smtClean="0"/>
                        <a:t>Data Input</a:t>
                      </a:r>
                      <a:endParaRPr lang="en-US" dirty="0"/>
                    </a:p>
                  </a:txBody>
                  <a:tcPr/>
                </a:tc>
                <a:tc>
                  <a:txBody>
                    <a:bodyPr/>
                    <a:lstStyle/>
                    <a:p>
                      <a:r>
                        <a:rPr lang="en-US" dirty="0" smtClean="0"/>
                        <a:t>Data Output</a:t>
                      </a:r>
                      <a:endParaRPr lang="en-US" dirty="0"/>
                    </a:p>
                  </a:txBody>
                  <a:tcPr/>
                </a:tc>
                <a:extLst>
                  <a:ext uri="{0D108BD9-81ED-4DB2-BD59-A6C34878D82A}">
                    <a16:rowId xmlns:a16="http://schemas.microsoft.com/office/drawing/2014/main" val="3534560701"/>
                  </a:ext>
                </a:extLst>
              </a:tr>
              <a:tr h="370840">
                <a:tc>
                  <a:txBody>
                    <a:bodyPr/>
                    <a:lstStyle/>
                    <a:p>
                      <a:r>
                        <a:rPr lang="en-US" baseline="0" dirty="0" smtClean="0"/>
                        <a:t>- Utilized Python code to show visualization of csv files on each analyzed category</a:t>
                      </a:r>
                      <a:endParaRPr lang="en-US" dirty="0"/>
                    </a:p>
                  </a:txBody>
                  <a:tcPr/>
                </a:tc>
                <a:tc>
                  <a:txBody>
                    <a:bodyPr/>
                    <a:lstStyle/>
                    <a:p>
                      <a:r>
                        <a:rPr lang="en-US" dirty="0" err="1" smtClean="0"/>
                        <a:t>Dataframe</a:t>
                      </a:r>
                      <a:r>
                        <a:rPr lang="en-US" baseline="0" dirty="0" smtClean="0"/>
                        <a:t> and X,Y data</a:t>
                      </a:r>
                      <a:endParaRPr lang="en-US" dirty="0"/>
                    </a:p>
                  </a:txBody>
                  <a:tcPr/>
                </a:tc>
                <a:tc>
                  <a:txBody>
                    <a:bodyPr/>
                    <a:lstStyle/>
                    <a:p>
                      <a:r>
                        <a:rPr lang="en-US" dirty="0" smtClean="0"/>
                        <a:t>Bar</a:t>
                      </a:r>
                      <a:r>
                        <a:rPr lang="en-US" baseline="0" dirty="0" smtClean="0"/>
                        <a:t> chart</a:t>
                      </a:r>
                      <a:endParaRPr lang="en-US" dirty="0"/>
                    </a:p>
                  </a:txBody>
                  <a:tcPr/>
                </a:tc>
                <a:extLst>
                  <a:ext uri="{0D108BD9-81ED-4DB2-BD59-A6C34878D82A}">
                    <a16:rowId xmlns:a16="http://schemas.microsoft.com/office/drawing/2014/main" val="3742331968"/>
                  </a:ext>
                </a:extLst>
              </a:tr>
            </a:tbl>
          </a:graphicData>
        </a:graphic>
      </p:graphicFrame>
      <p:graphicFrame>
        <p:nvGraphicFramePr>
          <p:cNvPr id="7" name="Content Placeholder 6"/>
          <p:cNvGraphicFramePr>
            <a:graphicFrameLocks noGrp="1"/>
          </p:cNvGraphicFramePr>
          <p:nvPr>
            <p:ph sz="half" idx="2"/>
            <p:extLst>
              <p:ext uri="{D42A27DB-BD31-4B8C-83A1-F6EECF244321}">
                <p14:modId xmlns:p14="http://schemas.microsoft.com/office/powerpoint/2010/main" val="3231720031"/>
              </p:ext>
            </p:extLst>
          </p:nvPr>
        </p:nvGraphicFramePr>
        <p:xfrm>
          <a:off x="6172200" y="2193925"/>
          <a:ext cx="5334000" cy="3479800"/>
        </p:xfrm>
        <a:graphic>
          <a:graphicData uri="http://schemas.openxmlformats.org/drawingml/2006/table">
            <a:tbl>
              <a:tblPr firstRow="1" bandRow="1">
                <a:tableStyleId>{5C22544A-7EE6-4342-B048-85BDC9FD1C3A}</a:tableStyleId>
              </a:tblPr>
              <a:tblGrid>
                <a:gridCol w="5334000">
                  <a:extLst>
                    <a:ext uri="{9D8B030D-6E8A-4147-A177-3AD203B41FA5}">
                      <a16:colId xmlns:a16="http://schemas.microsoft.com/office/drawing/2014/main" val="3379124862"/>
                    </a:ext>
                  </a:extLst>
                </a:gridCol>
              </a:tblGrid>
              <a:tr h="370840">
                <a:tc>
                  <a:txBody>
                    <a:bodyPr/>
                    <a:lstStyle/>
                    <a:p>
                      <a:r>
                        <a:rPr lang="en-US" dirty="0" smtClean="0"/>
                        <a:t>Method of Analysis</a:t>
                      </a:r>
                      <a:r>
                        <a:rPr lang="en-US" baseline="0" dirty="0" smtClean="0"/>
                        <a:t> 1 Code (Example)</a:t>
                      </a:r>
                      <a:endParaRPr lang="en-US" dirty="0"/>
                    </a:p>
                  </a:txBody>
                  <a:tcPr/>
                </a:tc>
                <a:extLst>
                  <a:ext uri="{0D108BD9-81ED-4DB2-BD59-A6C34878D82A}">
                    <a16:rowId xmlns:a16="http://schemas.microsoft.com/office/drawing/2014/main" val="54904278"/>
                  </a:ext>
                </a:extLst>
              </a:tr>
              <a:tr h="370840">
                <a:tc>
                  <a:txBody>
                    <a:bodyPr/>
                    <a:lstStyle/>
                    <a:p>
                      <a:r>
                        <a:rPr lang="en-US" sz="1800" kern="1200" dirty="0" err="1" smtClean="0">
                          <a:solidFill>
                            <a:schemeClr val="dk1"/>
                          </a:solidFill>
                          <a:effectLst/>
                          <a:latin typeface="+mn-lt"/>
                          <a:ea typeface="+mn-ea"/>
                          <a:cs typeface="+mn-cs"/>
                        </a:rPr>
                        <a:t>NorthCarolina</a:t>
                      </a:r>
                      <a:r>
                        <a:rPr lang="en-US" sz="1800" kern="1200" dirty="0" smtClean="0">
                          <a:solidFill>
                            <a:schemeClr val="dk1"/>
                          </a:solidFill>
                          <a:effectLst/>
                          <a:latin typeface="+mn-lt"/>
                          <a:ea typeface="+mn-ea"/>
                          <a:cs typeface="+mn-cs"/>
                        </a:rPr>
                        <a:t> = [362.7, 346.3, 353.5, 341.0, 329.1, 346.1, 371.8, 370.4, 356.2, 378.7, 419.3]</a:t>
                      </a:r>
                    </a:p>
                    <a:p>
                      <a:r>
                        <a:rPr lang="en-US" sz="1800" kern="1200" dirty="0" err="1" smtClean="0">
                          <a:solidFill>
                            <a:schemeClr val="dk1"/>
                          </a:solidFill>
                          <a:effectLst/>
                          <a:latin typeface="+mn-lt"/>
                          <a:ea typeface="+mn-ea"/>
                          <a:cs typeface="+mn-cs"/>
                        </a:rPr>
                        <a:t>UnitedStates</a:t>
                      </a:r>
                      <a:r>
                        <a:rPr lang="en-US" sz="1800" kern="1200" dirty="0" smtClean="0">
                          <a:solidFill>
                            <a:schemeClr val="dk1"/>
                          </a:solidFill>
                          <a:effectLst/>
                          <a:latin typeface="+mn-lt"/>
                          <a:ea typeface="+mn-ea"/>
                          <a:cs typeface="+mn-cs"/>
                        </a:rPr>
                        <a:t> = [404.5, 387.1, 387.8, 369.1, 361.6, 373.7, 397.5, 394.9, 383.4, 380.8, 398.5]</a:t>
                      </a:r>
                    </a:p>
                    <a:p>
                      <a:r>
                        <a:rPr lang="en-US" sz="1800" kern="1200" dirty="0" smtClean="0">
                          <a:solidFill>
                            <a:schemeClr val="dk1"/>
                          </a:solidFill>
                          <a:effectLst/>
                          <a:latin typeface="+mn-lt"/>
                          <a:ea typeface="+mn-ea"/>
                          <a:cs typeface="+mn-cs"/>
                        </a:rPr>
                        <a:t>index = ['2010', '2011', '2012', '2013', '2014', '2015', '2016', '2017', '2018', '2019', '2020']</a:t>
                      </a:r>
                    </a:p>
                    <a:p>
                      <a:r>
                        <a:rPr lang="en-US" sz="1800" kern="1200" dirty="0" err="1" smtClean="0">
                          <a:solidFill>
                            <a:schemeClr val="dk1"/>
                          </a:solidFill>
                          <a:effectLst/>
                          <a:latin typeface="+mn-lt"/>
                          <a:ea typeface="+mn-ea"/>
                          <a:cs typeface="+mn-cs"/>
                        </a:rPr>
                        <a:t>df</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pd.DataFrame</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NorthCarolina</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NorthCarolina</a:t>
                      </a:r>
                      <a:r>
                        <a:rPr lang="en-US" sz="1800" kern="1200" dirty="0" smtClean="0">
                          <a:solidFill>
                            <a:schemeClr val="dk1"/>
                          </a:solidFill>
                          <a:effectLst/>
                          <a:latin typeface="+mn-lt"/>
                          <a:ea typeface="+mn-ea"/>
                          <a:cs typeface="+mn-cs"/>
                        </a:rPr>
                        <a:t>,</a:t>
                      </a:r>
                    </a:p>
                    <a:p>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UnitedStates</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UnitedStates</a:t>
                      </a:r>
                      <a:r>
                        <a:rPr lang="en-US" sz="1800" kern="1200" dirty="0" smtClean="0">
                          <a:solidFill>
                            <a:schemeClr val="dk1"/>
                          </a:solidFill>
                          <a:effectLst/>
                          <a:latin typeface="+mn-lt"/>
                          <a:ea typeface="+mn-ea"/>
                          <a:cs typeface="+mn-cs"/>
                        </a:rPr>
                        <a:t>}, index=index)</a:t>
                      </a:r>
                    </a:p>
                    <a:p>
                      <a:r>
                        <a:rPr lang="en-US" sz="1800" kern="1200" dirty="0" smtClean="0">
                          <a:solidFill>
                            <a:schemeClr val="dk1"/>
                          </a:solidFill>
                          <a:effectLst/>
                          <a:latin typeface="+mn-lt"/>
                          <a:ea typeface="+mn-ea"/>
                          <a:cs typeface="+mn-cs"/>
                        </a:rPr>
                        <a:t>ax = </a:t>
                      </a:r>
                      <a:r>
                        <a:rPr lang="en-US" sz="1800" kern="1200" dirty="0" err="1" smtClean="0">
                          <a:solidFill>
                            <a:schemeClr val="dk1"/>
                          </a:solidFill>
                          <a:effectLst/>
                          <a:latin typeface="+mn-lt"/>
                          <a:ea typeface="+mn-ea"/>
                          <a:cs typeface="+mn-cs"/>
                        </a:rPr>
                        <a:t>df.plot.bar</a:t>
                      </a:r>
                      <a:r>
                        <a:rPr lang="en-US" sz="1800" kern="1200" dirty="0" smtClean="0">
                          <a:solidFill>
                            <a:schemeClr val="dk1"/>
                          </a:solidFill>
                          <a:effectLst/>
                          <a:latin typeface="+mn-lt"/>
                          <a:ea typeface="+mn-ea"/>
                          <a:cs typeface="+mn-cs"/>
                        </a:rPr>
                        <a:t>(rot=0)</a:t>
                      </a:r>
                      <a:endParaRPr lang="en-US" dirty="0"/>
                    </a:p>
                  </a:txBody>
                  <a:tcPr/>
                </a:tc>
                <a:extLst>
                  <a:ext uri="{0D108BD9-81ED-4DB2-BD59-A6C34878D82A}">
                    <a16:rowId xmlns:a16="http://schemas.microsoft.com/office/drawing/2014/main" val="1721524149"/>
                  </a:ext>
                </a:extLst>
              </a:tr>
            </a:tbl>
          </a:graphicData>
        </a:graphic>
      </p:graphicFrame>
    </p:spTree>
    <p:extLst>
      <p:ext uri="{BB962C8B-B14F-4D97-AF65-F5344CB8AC3E}">
        <p14:creationId xmlns:p14="http://schemas.microsoft.com/office/powerpoint/2010/main" val="2991054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750926"/>
            <a:ext cx="8610600" cy="1293028"/>
          </a:xfrm>
        </p:spPr>
        <p:txBody>
          <a:bodyPr/>
          <a:lstStyle/>
          <a:p>
            <a:pPr algn="ctr"/>
            <a:r>
              <a:rPr lang="en-US" dirty="0" smtClean="0">
                <a:solidFill>
                  <a:srgbClr val="FF0000"/>
                </a:solidFill>
              </a:rPr>
              <a:t>Formulated questions</a:t>
            </a:r>
            <a:endParaRPr lang="en-US" dirty="0">
              <a:solidFill>
                <a:srgbClr val="FF0000"/>
              </a:solidFill>
            </a:endParaRPr>
          </a:p>
        </p:txBody>
      </p:sp>
      <p:sp>
        <p:nvSpPr>
          <p:cNvPr id="3" name="Content Placeholder 2"/>
          <p:cNvSpPr>
            <a:spLocks noGrp="1"/>
          </p:cNvSpPr>
          <p:nvPr>
            <p:ph idx="1"/>
          </p:nvPr>
        </p:nvSpPr>
        <p:spPr/>
        <p:txBody>
          <a:bodyPr/>
          <a:lstStyle/>
          <a:p>
            <a:endParaRPr lang="en-US" dirty="0"/>
          </a:p>
          <a:p>
            <a:r>
              <a:rPr lang="en-US" dirty="0" smtClean="0">
                <a:solidFill>
                  <a:srgbClr val="FF0000"/>
                </a:solidFill>
              </a:rPr>
              <a:t>1. What </a:t>
            </a:r>
            <a:r>
              <a:rPr lang="en-US" dirty="0">
                <a:solidFill>
                  <a:srgbClr val="FF0000"/>
                </a:solidFill>
              </a:rPr>
              <a:t>is the average offenders’ age?</a:t>
            </a:r>
          </a:p>
          <a:p>
            <a:r>
              <a:rPr lang="en-US" dirty="0" smtClean="0">
                <a:solidFill>
                  <a:srgbClr val="FF0000"/>
                </a:solidFill>
              </a:rPr>
              <a:t>2. What </a:t>
            </a:r>
            <a:r>
              <a:rPr lang="en-US" dirty="0">
                <a:solidFill>
                  <a:srgbClr val="FF0000"/>
                </a:solidFill>
              </a:rPr>
              <a:t>is the average victims age?</a:t>
            </a:r>
          </a:p>
          <a:p>
            <a:r>
              <a:rPr lang="en-US" dirty="0" smtClean="0">
                <a:solidFill>
                  <a:srgbClr val="FF0000"/>
                </a:solidFill>
              </a:rPr>
              <a:t>3. What </a:t>
            </a:r>
            <a:r>
              <a:rPr lang="en-US" dirty="0">
                <a:solidFill>
                  <a:srgbClr val="FF0000"/>
                </a:solidFill>
              </a:rPr>
              <a:t>was the most predominant location for crimes committed during </a:t>
            </a:r>
            <a:r>
              <a:rPr lang="en-US" dirty="0" smtClean="0">
                <a:solidFill>
                  <a:srgbClr val="FF0000"/>
                </a:solidFill>
              </a:rPr>
              <a:t>2020?</a:t>
            </a:r>
            <a:endParaRPr lang="en-US" dirty="0">
              <a:solidFill>
                <a:srgbClr val="FF0000"/>
              </a:solidFill>
            </a:endParaRPr>
          </a:p>
          <a:p>
            <a:r>
              <a:rPr lang="en-US" dirty="0" smtClean="0">
                <a:solidFill>
                  <a:srgbClr val="FF0000"/>
                </a:solidFill>
              </a:rPr>
              <a:t>4. What </a:t>
            </a:r>
            <a:r>
              <a:rPr lang="en-US" dirty="0">
                <a:solidFill>
                  <a:srgbClr val="FF0000"/>
                </a:solidFill>
              </a:rPr>
              <a:t>was the victim’s relationship to the offender in homicide crimes?</a:t>
            </a:r>
          </a:p>
          <a:p>
            <a:r>
              <a:rPr lang="en-US" dirty="0" smtClean="0">
                <a:solidFill>
                  <a:srgbClr val="FF0000"/>
                </a:solidFill>
              </a:rPr>
              <a:t>5. What </a:t>
            </a:r>
            <a:r>
              <a:rPr lang="en-US" dirty="0">
                <a:solidFill>
                  <a:srgbClr val="FF0000"/>
                </a:solidFill>
              </a:rPr>
              <a:t>was the most predominant crime committed in North Carolina during 2020?</a:t>
            </a:r>
          </a:p>
          <a:p>
            <a:endParaRPr lang="en-US" dirty="0"/>
          </a:p>
        </p:txBody>
      </p:sp>
    </p:spTree>
    <p:extLst>
      <p:ext uri="{BB962C8B-B14F-4D97-AF65-F5344CB8AC3E}">
        <p14:creationId xmlns:p14="http://schemas.microsoft.com/office/powerpoint/2010/main" val="3771855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752" y="331194"/>
            <a:ext cx="8610600" cy="1295400"/>
          </a:xfrm>
        </p:spPr>
        <p:txBody>
          <a:bodyPr/>
          <a:lstStyle/>
          <a:p>
            <a:pPr algn="ctr"/>
            <a:r>
              <a:rPr lang="en-US" b="1" i="1" dirty="0" smtClean="0">
                <a:solidFill>
                  <a:srgbClr val="FF0000"/>
                </a:solidFill>
              </a:rPr>
              <a:t>Rate of violence pop vs. rate of homicide</a:t>
            </a:r>
            <a:endParaRPr lang="en-US" b="1" i="1" dirty="0">
              <a:solidFill>
                <a:srgbClr val="FF0000"/>
              </a:solidFill>
            </a:endParaRPr>
          </a:p>
        </p:txBody>
      </p:sp>
      <p:sp>
        <p:nvSpPr>
          <p:cNvPr id="3" name="Text Placeholder 2"/>
          <p:cNvSpPr>
            <a:spLocks noGrp="1"/>
          </p:cNvSpPr>
          <p:nvPr>
            <p:ph type="body" idx="1"/>
          </p:nvPr>
        </p:nvSpPr>
        <p:spPr>
          <a:xfrm>
            <a:off x="540879" y="1804119"/>
            <a:ext cx="5079991" cy="823912"/>
          </a:xfrm>
        </p:spPr>
        <p:txBody>
          <a:bodyPr/>
          <a:lstStyle/>
          <a:p>
            <a:r>
              <a:rPr lang="en-US" dirty="0" smtClean="0"/>
              <a:t>Rate of Violence Population</a:t>
            </a:r>
            <a:endParaRPr lang="en-US" dirty="0"/>
          </a:p>
        </p:txBody>
      </p:sp>
      <p:sp>
        <p:nvSpPr>
          <p:cNvPr id="5" name="Text Placeholder 4"/>
          <p:cNvSpPr>
            <a:spLocks noGrp="1"/>
          </p:cNvSpPr>
          <p:nvPr>
            <p:ph type="body" sz="quarter" idx="3"/>
          </p:nvPr>
        </p:nvSpPr>
        <p:spPr>
          <a:xfrm>
            <a:off x="6400800" y="1804119"/>
            <a:ext cx="5105400" cy="823912"/>
          </a:xfrm>
        </p:spPr>
        <p:txBody>
          <a:bodyPr>
            <a:normAutofit/>
          </a:bodyPr>
          <a:lstStyle/>
          <a:p>
            <a:pPr algn="ctr"/>
            <a:r>
              <a:rPr lang="en-US" dirty="0" smtClean="0"/>
              <a:t>Rate of Homicide</a:t>
            </a:r>
          </a:p>
        </p:txBody>
      </p:sp>
      <p:pic>
        <p:nvPicPr>
          <p:cNvPr id="11" name="Content Placeholder 10"/>
          <p:cNvPicPr>
            <a:picLocks noGrp="1" noChangeAspect="1"/>
          </p:cNvPicPr>
          <p:nvPr>
            <p:ph sz="quarter" idx="4"/>
          </p:nvPr>
        </p:nvPicPr>
        <p:blipFill>
          <a:blip r:embed="rId2"/>
          <a:stretch>
            <a:fillRect/>
          </a:stretch>
        </p:blipFill>
        <p:spPr>
          <a:xfrm>
            <a:off x="6400800" y="2832451"/>
            <a:ext cx="5105399" cy="2991389"/>
          </a:xfrm>
          <a:prstGeom prst="rect">
            <a:avLst/>
          </a:prstGeom>
        </p:spPr>
      </p:pic>
      <p:pic>
        <p:nvPicPr>
          <p:cNvPr id="10" name="Content Placeholder 9"/>
          <p:cNvPicPr>
            <a:picLocks noGrp="1" noChangeAspect="1"/>
          </p:cNvPicPr>
          <p:nvPr>
            <p:ph sz="half" idx="2"/>
          </p:nvPr>
        </p:nvPicPr>
        <p:blipFill>
          <a:blip r:embed="rId3"/>
          <a:stretch>
            <a:fillRect/>
          </a:stretch>
        </p:blipFill>
        <p:spPr>
          <a:xfrm>
            <a:off x="727643" y="2832450"/>
            <a:ext cx="4706462" cy="2991390"/>
          </a:xfrm>
          <a:prstGeom prst="rect">
            <a:avLst/>
          </a:prstGeom>
        </p:spPr>
      </p:pic>
      <p:sp>
        <p:nvSpPr>
          <p:cNvPr id="12" name="Text Placeholder 4"/>
          <p:cNvSpPr txBox="1">
            <a:spLocks/>
          </p:cNvSpPr>
          <p:nvPr/>
        </p:nvSpPr>
        <p:spPr>
          <a:xfrm>
            <a:off x="6400799" y="5823840"/>
            <a:ext cx="5105400" cy="823912"/>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smtClean="0"/>
              <a:t>Rate of 100,000, by year. 683 Homicides</a:t>
            </a:r>
          </a:p>
        </p:txBody>
      </p:sp>
      <p:sp>
        <p:nvSpPr>
          <p:cNvPr id="13" name="Text Placeholder 4"/>
          <p:cNvSpPr txBox="1">
            <a:spLocks/>
          </p:cNvSpPr>
          <p:nvPr/>
        </p:nvSpPr>
        <p:spPr>
          <a:xfrm>
            <a:off x="528174" y="5823840"/>
            <a:ext cx="5105400" cy="823912"/>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smtClean="0"/>
              <a:t>Rate per 100,000 people by year </a:t>
            </a:r>
          </a:p>
        </p:txBody>
      </p:sp>
    </p:spTree>
    <p:extLst>
      <p:ext uri="{BB962C8B-B14F-4D97-AF65-F5344CB8AC3E}">
        <p14:creationId xmlns:p14="http://schemas.microsoft.com/office/powerpoint/2010/main" val="4199662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752" y="331194"/>
            <a:ext cx="8610600" cy="1295400"/>
          </a:xfrm>
        </p:spPr>
        <p:txBody>
          <a:bodyPr/>
          <a:lstStyle/>
          <a:p>
            <a:pPr algn="ctr"/>
            <a:r>
              <a:rPr lang="en-US" b="1" i="1" dirty="0" smtClean="0">
                <a:solidFill>
                  <a:srgbClr val="FF0000"/>
                </a:solidFill>
              </a:rPr>
              <a:t>All violent crime offender age vs. victim age</a:t>
            </a:r>
            <a:endParaRPr lang="en-US" b="1" i="1" dirty="0">
              <a:solidFill>
                <a:srgbClr val="FF0000"/>
              </a:solidFill>
            </a:endParaRPr>
          </a:p>
        </p:txBody>
      </p:sp>
      <p:sp>
        <p:nvSpPr>
          <p:cNvPr id="3" name="Text Placeholder 2"/>
          <p:cNvSpPr>
            <a:spLocks noGrp="1"/>
          </p:cNvSpPr>
          <p:nvPr>
            <p:ph type="body" idx="1"/>
          </p:nvPr>
        </p:nvSpPr>
        <p:spPr>
          <a:xfrm>
            <a:off x="553581" y="1432004"/>
            <a:ext cx="5079991" cy="823912"/>
          </a:xfrm>
        </p:spPr>
        <p:txBody>
          <a:bodyPr/>
          <a:lstStyle/>
          <a:p>
            <a:pPr algn="ctr"/>
            <a:r>
              <a:rPr lang="en-US" dirty="0" smtClean="0"/>
              <a:t>Offender Age</a:t>
            </a:r>
            <a:endParaRPr lang="en-US" dirty="0"/>
          </a:p>
        </p:txBody>
      </p:sp>
      <p:sp>
        <p:nvSpPr>
          <p:cNvPr id="5" name="Text Placeholder 4"/>
          <p:cNvSpPr>
            <a:spLocks noGrp="1"/>
          </p:cNvSpPr>
          <p:nvPr>
            <p:ph type="body" sz="quarter" idx="3"/>
          </p:nvPr>
        </p:nvSpPr>
        <p:spPr>
          <a:xfrm>
            <a:off x="6400799" y="1432004"/>
            <a:ext cx="5105400" cy="823912"/>
          </a:xfrm>
        </p:spPr>
        <p:txBody>
          <a:bodyPr>
            <a:normAutofit/>
          </a:bodyPr>
          <a:lstStyle/>
          <a:p>
            <a:pPr algn="ctr"/>
            <a:r>
              <a:rPr lang="en-US" dirty="0" smtClean="0"/>
              <a:t>Victim Age</a:t>
            </a:r>
          </a:p>
        </p:txBody>
      </p:sp>
      <p:sp>
        <p:nvSpPr>
          <p:cNvPr id="12" name="Text Placeholder 4"/>
          <p:cNvSpPr txBox="1">
            <a:spLocks/>
          </p:cNvSpPr>
          <p:nvPr/>
        </p:nvSpPr>
        <p:spPr>
          <a:xfrm>
            <a:off x="6400799" y="5823840"/>
            <a:ext cx="5105400" cy="823912"/>
          </a:xfrm>
          <a:prstGeom prst="rect">
            <a:avLst/>
          </a:prstGeom>
        </p:spPr>
        <p:txBody>
          <a:bodyPr vert="horz" lIns="91440" tIns="45720" rIns="91440" bIns="45720" rtlCol="0" anchor="b">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smtClean="0"/>
              <a:t>11 Variables/ 40,939 individuals / 20-29 most predominant age</a:t>
            </a:r>
          </a:p>
        </p:txBody>
      </p:sp>
      <p:sp>
        <p:nvSpPr>
          <p:cNvPr id="13" name="Text Placeholder 4"/>
          <p:cNvSpPr txBox="1">
            <a:spLocks/>
          </p:cNvSpPr>
          <p:nvPr/>
        </p:nvSpPr>
        <p:spPr>
          <a:xfrm>
            <a:off x="553581" y="5823840"/>
            <a:ext cx="5105400" cy="823912"/>
          </a:xfrm>
          <a:prstGeom prst="rect">
            <a:avLst/>
          </a:prstGeom>
        </p:spPr>
        <p:txBody>
          <a:bodyPr vert="horz" lIns="91440" tIns="45720" rIns="91440" bIns="45720" rtlCol="0" anchor="b">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smtClean="0"/>
              <a:t>11 Variables / 31,480 individuals / 20-29 most predominant age </a:t>
            </a:r>
          </a:p>
        </p:txBody>
      </p:sp>
      <p:pic>
        <p:nvPicPr>
          <p:cNvPr id="14" name="Content Placeholder 13" descr="Chart&#10;&#10;Description automatically generated"/>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891632" y="2550616"/>
            <a:ext cx="4403887" cy="30861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Content Placeholder 14" descr="Chart&#10;&#10;Description automatically generated"/>
          <p:cNvPicPr>
            <a:picLocks noGrp="1"/>
          </p:cNvPicPr>
          <p:nvPr>
            <p:ph sz="quarter" idx="4"/>
          </p:nvPr>
        </p:nvPicPr>
        <p:blipFill>
          <a:blip r:embed="rId3">
            <a:extLst>
              <a:ext uri="{28A0092B-C50C-407E-A947-70E740481C1C}">
                <a14:useLocalDpi xmlns:a14="http://schemas.microsoft.com/office/drawing/2010/main" val="0"/>
              </a:ext>
            </a:extLst>
          </a:blip>
          <a:stretch>
            <a:fillRect/>
          </a:stretch>
        </p:blipFill>
        <p:spPr>
          <a:xfrm>
            <a:off x="6909657" y="2550616"/>
            <a:ext cx="4477650" cy="30861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55608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525</TotalTime>
  <Words>1203</Words>
  <Application>Microsoft Office PowerPoint</Application>
  <PresentationFormat>Widescreen</PresentationFormat>
  <Paragraphs>116</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Gothic</vt:lpstr>
      <vt:lpstr>Vapor Trail</vt:lpstr>
      <vt:lpstr>NORTH CAROLINA 2020 ALL VIOLENT CRIME AND HOMICIDE DATA</vt:lpstr>
      <vt:lpstr>INTRODUCTION</vt:lpstr>
      <vt:lpstr>Data subjects</vt:lpstr>
      <vt:lpstr>Data sources</vt:lpstr>
      <vt:lpstr>Method of analysis 1</vt:lpstr>
      <vt:lpstr>Method of analysis 2</vt:lpstr>
      <vt:lpstr>Formulated questions</vt:lpstr>
      <vt:lpstr>Rate of violence pop vs. rate of homicide</vt:lpstr>
      <vt:lpstr>All violent crime offender age vs. victim age</vt:lpstr>
      <vt:lpstr>All violent crime  Location type  vs. victim relationship to offender</vt:lpstr>
      <vt:lpstr>All violent crime  offense linked to another offense  and type of weapon</vt:lpstr>
      <vt:lpstr>homicide  offender age vs. victim age</vt:lpstr>
      <vt:lpstr>homicide  Location type  vs. victim relationship to offender</vt:lpstr>
      <vt:lpstr>homicide  offense linked to another offense  and type of weapon</vt:lpstr>
      <vt:lpstr>conclusion</vt:lpstr>
      <vt:lpstr>conclusion</vt:lpstr>
      <vt:lpstr>references</vt:lpstr>
    </vt:vector>
  </TitlesOfParts>
  <Company>US Army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Boscan, Exeario D Mr CTR USARC G-3/5/7</dc:creator>
  <cp:lastModifiedBy>Boscan, Exeario D Mr CTR USARC G-3/5/7</cp:lastModifiedBy>
  <cp:revision>32</cp:revision>
  <dcterms:created xsi:type="dcterms:W3CDTF">2021-12-13T16:14:46Z</dcterms:created>
  <dcterms:modified xsi:type="dcterms:W3CDTF">2021-12-14T17:48:37Z</dcterms:modified>
</cp:coreProperties>
</file>