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23"/>
  </p:notesMasterIdLst>
  <p:sldIdLst>
    <p:sldId id="256" r:id="rId5"/>
    <p:sldId id="258" r:id="rId6"/>
    <p:sldId id="261" r:id="rId7"/>
    <p:sldId id="259" r:id="rId8"/>
    <p:sldId id="301" r:id="rId9"/>
    <p:sldId id="303" r:id="rId10"/>
    <p:sldId id="262" r:id="rId11"/>
    <p:sldId id="304" r:id="rId12"/>
    <p:sldId id="263" r:id="rId13"/>
    <p:sldId id="264" r:id="rId14"/>
    <p:sldId id="310" r:id="rId15"/>
    <p:sldId id="311" r:id="rId16"/>
    <p:sldId id="312" r:id="rId17"/>
    <p:sldId id="313" r:id="rId18"/>
    <p:sldId id="314" r:id="rId19"/>
    <p:sldId id="267" r:id="rId20"/>
    <p:sldId id="269" r:id="rId21"/>
    <p:sldId id="281" r:id="rId22"/>
  </p:sldIdLst>
  <p:sldSz cx="9144000" cy="5143500" type="screen16x9"/>
  <p:notesSz cx="6858000" cy="9144000"/>
  <p:embeddedFontLst>
    <p:embeddedFont>
      <p:font typeface="Anaheim" panose="020B0604020202020204" charset="0"/>
      <p:regular r:id="rId24"/>
      <p:bold r:id="rId25"/>
    </p:embeddedFont>
    <p:embeddedFont>
      <p:font typeface="Overpass Mono"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9E9F4-D5F9-4E2D-9127-7137612A607A}">
  <a:tblStyle styleId="{DF19E9F4-D5F9-4E2D-9127-7137612A607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E2388CF-068E-4689-A58D-668DE294B7E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14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235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83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93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479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97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39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 id="2147483659" r:id="rId8"/>
    <p:sldLayoutId id="2147483661" r:id="rId9"/>
    <p:sldLayoutId id="2147483662" r:id="rId10"/>
    <p:sldLayoutId id="2147483665"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MORSE</a:t>
            </a:r>
            <a:br>
              <a:rPr lang="en-US" dirty="0"/>
            </a:br>
            <a:r>
              <a:rPr lang="en-US" dirty="0"/>
              <a:t>CODE</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Let’s go !</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r>
              <a:rPr lang="ro-RO" sz="1600" dirty="0"/>
              <a:t>Algoritmul este unul foarte simplu. Fiecare caracter din alfabetul englez este înlocuit cu o serie de „puncte” și „liniuțe” sau uneori doar  cu un „punct” sau o  „liniuță” și invers.</a:t>
            </a:r>
            <a:br>
              <a:rPr lang="en-GB" sz="1600" dirty="0"/>
            </a:br>
            <a:endParaRPr sz="1600"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descr="https://upload.wikimedia.org/wikipedia/commons/thumb/b/b5/International_Morse_Code.svg/360px-International_Morse_Code.svg.png"/>
          <p:cNvPicPr/>
          <p:nvPr/>
        </p:nvPicPr>
        <p:blipFill>
          <a:blip r:embed="rId3">
            <a:extLst>
              <a:ext uri="{28A0092B-C50C-407E-A947-70E740481C1C}">
                <a14:useLocalDpi xmlns:a14="http://schemas.microsoft.com/office/drawing/2010/main" val="0"/>
              </a:ext>
            </a:extLst>
          </a:blip>
          <a:srcRect/>
          <a:stretch>
            <a:fillRect/>
          </a:stretch>
        </p:blipFill>
        <p:spPr bwMode="auto">
          <a:xfrm>
            <a:off x="2530549" y="1672855"/>
            <a:ext cx="4018093" cy="32535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CRIPTAREA</a:t>
            </a:r>
            <a:endParaRPr dirty="0"/>
          </a:p>
        </p:txBody>
      </p:sp>
      <p:sp>
        <p:nvSpPr>
          <p:cNvPr id="663" name="Google Shape;663;p43"/>
          <p:cNvSpPr txBox="1">
            <a:spLocks noGrp="1"/>
          </p:cNvSpPr>
          <p:nvPr>
            <p:ph type="subTitle" idx="2"/>
          </p:nvPr>
        </p:nvSpPr>
        <p:spPr>
          <a:xfrm>
            <a:off x="1030803" y="2054819"/>
            <a:ext cx="5975498" cy="630866"/>
          </a:xfrm>
          <a:prstGeom prst="rect">
            <a:avLst/>
          </a:prstGeom>
        </p:spPr>
        <p:txBody>
          <a:bodyPr spcFirstLastPara="1" wrap="square" lIns="91425" tIns="91425" rIns="91425" bIns="91425" anchor="t" anchorCtr="0">
            <a:noAutofit/>
          </a:bodyPr>
          <a:lstStyle/>
          <a:p>
            <a:r>
              <a:rPr lang="ro-RO" sz="1200" dirty="0">
                <a:latin typeface="Arial" panose="020B0604020202020204" pitchFamily="34" charset="0"/>
              </a:rPr>
              <a:t>În cazul criptării, extragem fiecare caracter (dacă nu este spațiu) dintr-un cuvânt, pe rând,  îl potrivim cu codul morse corespunzător stocat în orice structură de date pe care am ales-o (pentru că  codificăm în python, dicționarele vor fi foarte utile în acest caz).</a:t>
            </a:r>
            <a:endParaRPr lang="en-GB" sz="1200" dirty="0">
              <a:latin typeface="Arial" panose="020B0604020202020204" pitchFamily="34" charset="0"/>
            </a:endParaRPr>
          </a:p>
        </p:txBody>
      </p:sp>
      <p:sp>
        <p:nvSpPr>
          <p:cNvPr id="664" name="Google Shape;664;p43"/>
          <p:cNvSpPr txBox="1">
            <a:spLocks noGrp="1"/>
          </p:cNvSpPr>
          <p:nvPr>
            <p:ph type="title" idx="3"/>
          </p:nvPr>
        </p:nvSpPr>
        <p:spPr>
          <a:xfrm>
            <a:off x="1030803" y="134375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1</a:t>
            </a:r>
            <a:endParaRPr dirty="0"/>
          </a:p>
        </p:txBody>
      </p:sp>
      <p:sp>
        <p:nvSpPr>
          <p:cNvPr id="25" name="Google Shape;666;p43"/>
          <p:cNvSpPr txBox="1">
            <a:spLocks noGrp="1"/>
          </p:cNvSpPr>
          <p:nvPr>
            <p:ph type="title" idx="5"/>
          </p:nvPr>
        </p:nvSpPr>
        <p:spPr>
          <a:xfrm>
            <a:off x="1030803" y="288037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2</a:t>
            </a:r>
            <a:endParaRPr dirty="0"/>
          </a:p>
        </p:txBody>
      </p:sp>
      <p:sp>
        <p:nvSpPr>
          <p:cNvPr id="12" name="Rectangle 11"/>
          <p:cNvSpPr/>
          <p:nvPr/>
        </p:nvSpPr>
        <p:spPr>
          <a:xfrm>
            <a:off x="1141228" y="3721396"/>
            <a:ext cx="5865073" cy="461665"/>
          </a:xfrm>
          <a:prstGeom prst="rect">
            <a:avLst/>
          </a:prstGeom>
        </p:spPr>
        <p:txBody>
          <a:bodyPr wrap="square">
            <a:spAutoFit/>
          </a:bodyPr>
          <a:lstStyle/>
          <a:p>
            <a:pPr algn="ctr"/>
            <a:r>
              <a:rPr lang="ro-RO" sz="1200" dirty="0">
                <a:solidFill>
                  <a:schemeClr val="bg1"/>
                </a:solidFill>
              </a:rPr>
              <a:t>Vom stoca codul Morse într-o variabilă care va conține șirul nostru codificat și apoi mai adăugăm un spațiu la șirul nostru (pentru rezultat).</a:t>
            </a:r>
            <a:endParaRPr lang="en-GB" sz="1200" dirty="0">
              <a:solidFill>
                <a:schemeClr val="bg1"/>
              </a:solidFill>
            </a:endParaRPr>
          </a:p>
        </p:txBody>
      </p:sp>
    </p:spTree>
    <p:extLst>
      <p:ext uri="{BB962C8B-B14F-4D97-AF65-F5344CB8AC3E}">
        <p14:creationId xmlns:p14="http://schemas.microsoft.com/office/powerpoint/2010/main" val="92342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CRIPTAREA</a:t>
            </a:r>
            <a:endParaRPr dirty="0"/>
          </a:p>
        </p:txBody>
      </p:sp>
      <p:sp>
        <p:nvSpPr>
          <p:cNvPr id="663" name="Google Shape;663;p43"/>
          <p:cNvSpPr txBox="1">
            <a:spLocks noGrp="1"/>
          </p:cNvSpPr>
          <p:nvPr>
            <p:ph type="subTitle" idx="2"/>
          </p:nvPr>
        </p:nvSpPr>
        <p:spPr>
          <a:xfrm>
            <a:off x="1030803" y="2132791"/>
            <a:ext cx="6475783" cy="667116"/>
          </a:xfrm>
          <a:prstGeom prst="rect">
            <a:avLst/>
          </a:prstGeom>
        </p:spPr>
        <p:txBody>
          <a:bodyPr spcFirstLastPara="1" wrap="square" lIns="91425" tIns="91425" rIns="91425" bIns="91425" anchor="t" anchorCtr="0">
            <a:noAutofit/>
          </a:bodyPr>
          <a:lstStyle/>
          <a:p>
            <a:r>
              <a:rPr lang="en-GB" sz="1200" dirty="0">
                <a:latin typeface="+mj-lt"/>
              </a:rPr>
              <a:t> </a:t>
            </a:r>
            <a:r>
              <a:rPr lang="ro-RO" sz="1200" dirty="0">
                <a:latin typeface="+mj-lt"/>
              </a:rPr>
              <a:t>În timp ce codificăm în codul Morse, trebuie să adăugăm un spațiu între fiecare caracter și două spații consecutive între fiecare cuvânt.</a:t>
            </a:r>
            <a:endParaRPr lang="en-GB" sz="1100" dirty="0">
              <a:latin typeface="+mj-lt"/>
            </a:endParaRPr>
          </a:p>
        </p:txBody>
      </p:sp>
      <p:sp>
        <p:nvSpPr>
          <p:cNvPr id="664" name="Google Shape;664;p43"/>
          <p:cNvSpPr txBox="1">
            <a:spLocks noGrp="1"/>
          </p:cNvSpPr>
          <p:nvPr>
            <p:ph type="title" idx="3"/>
          </p:nvPr>
        </p:nvSpPr>
        <p:spPr>
          <a:xfrm>
            <a:off x="1030803" y="134375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3</a:t>
            </a:r>
            <a:endParaRPr dirty="0"/>
          </a:p>
        </p:txBody>
      </p:sp>
      <p:sp>
        <p:nvSpPr>
          <p:cNvPr id="25" name="Google Shape;666;p43"/>
          <p:cNvSpPr txBox="1">
            <a:spLocks noGrp="1"/>
          </p:cNvSpPr>
          <p:nvPr>
            <p:ph type="title" idx="5"/>
          </p:nvPr>
        </p:nvSpPr>
        <p:spPr>
          <a:xfrm>
            <a:off x="1030803" y="288037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4</a:t>
            </a:r>
            <a:endParaRPr dirty="0"/>
          </a:p>
        </p:txBody>
      </p:sp>
      <p:sp>
        <p:nvSpPr>
          <p:cNvPr id="12" name="Rectangle 11"/>
          <p:cNvSpPr/>
          <p:nvPr/>
        </p:nvSpPr>
        <p:spPr>
          <a:xfrm>
            <a:off x="1141228" y="3721396"/>
            <a:ext cx="5865073" cy="461665"/>
          </a:xfrm>
          <a:prstGeom prst="rect">
            <a:avLst/>
          </a:prstGeom>
        </p:spPr>
        <p:txBody>
          <a:bodyPr wrap="square">
            <a:spAutoFit/>
          </a:bodyPr>
          <a:lstStyle/>
          <a:p>
            <a:pPr algn="ctr"/>
            <a:r>
              <a:rPr lang="ro-RO" sz="1200" dirty="0">
                <a:solidFill>
                  <a:schemeClr val="bg1"/>
                </a:solidFill>
              </a:rPr>
              <a:t>Dacă caracterul este un spațiu, adăugăm un alt spațiu la variabila care conține rezultatul. Repetăm ​​acest proces până traversăm întregul șir.</a:t>
            </a:r>
            <a:endParaRPr lang="en-GB" sz="1200" dirty="0">
              <a:solidFill>
                <a:schemeClr val="bg1"/>
              </a:solidFill>
            </a:endParaRPr>
          </a:p>
        </p:txBody>
      </p:sp>
    </p:spTree>
    <p:extLst>
      <p:ext uri="{BB962C8B-B14F-4D97-AF65-F5344CB8AC3E}">
        <p14:creationId xmlns:p14="http://schemas.microsoft.com/office/powerpoint/2010/main" val="15767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DECRIPTAREA</a:t>
            </a:r>
            <a:endParaRPr dirty="0"/>
          </a:p>
        </p:txBody>
      </p:sp>
      <p:sp>
        <p:nvSpPr>
          <p:cNvPr id="663" name="Google Shape;663;p43"/>
          <p:cNvSpPr txBox="1">
            <a:spLocks noGrp="1"/>
          </p:cNvSpPr>
          <p:nvPr>
            <p:ph type="subTitle" idx="2"/>
          </p:nvPr>
        </p:nvSpPr>
        <p:spPr>
          <a:xfrm>
            <a:off x="1030803" y="2132791"/>
            <a:ext cx="6475783" cy="667116"/>
          </a:xfrm>
          <a:prstGeom prst="rect">
            <a:avLst/>
          </a:prstGeom>
        </p:spPr>
        <p:txBody>
          <a:bodyPr spcFirstLastPara="1" wrap="square" lIns="91425" tIns="91425" rIns="91425" bIns="91425" anchor="t" anchorCtr="0">
            <a:noAutofit/>
          </a:bodyPr>
          <a:lstStyle/>
          <a:p>
            <a:r>
              <a:rPr lang="en-GB" sz="1200" dirty="0">
                <a:latin typeface="+mj-lt"/>
              </a:rPr>
              <a:t> </a:t>
            </a:r>
            <a:r>
              <a:rPr lang="en-GB" sz="1200" dirty="0" err="1">
                <a:latin typeface="+mj-lt"/>
              </a:rPr>
              <a:t>În</a:t>
            </a:r>
            <a:r>
              <a:rPr lang="en-GB" sz="1200" dirty="0">
                <a:latin typeface="+mj-lt"/>
              </a:rPr>
              <a:t> </a:t>
            </a:r>
            <a:r>
              <a:rPr lang="en-GB" sz="1200" dirty="0" err="1">
                <a:latin typeface="+mj-lt"/>
              </a:rPr>
              <a:t>cazul</a:t>
            </a:r>
            <a:r>
              <a:rPr lang="en-GB" sz="1200" dirty="0">
                <a:latin typeface="+mj-lt"/>
              </a:rPr>
              <a:t> </a:t>
            </a:r>
            <a:r>
              <a:rPr lang="en-GB" sz="1200" dirty="0" err="1">
                <a:latin typeface="+mj-lt"/>
              </a:rPr>
              <a:t>decriptării</a:t>
            </a:r>
            <a:r>
              <a:rPr lang="en-GB" sz="1200" dirty="0">
                <a:latin typeface="+mj-lt"/>
              </a:rPr>
              <a:t>, </a:t>
            </a:r>
            <a:r>
              <a:rPr lang="en-GB" sz="1200" dirty="0" err="1">
                <a:latin typeface="+mj-lt"/>
              </a:rPr>
              <a:t>începem</a:t>
            </a:r>
            <a:r>
              <a:rPr lang="en-GB" sz="1200" dirty="0">
                <a:latin typeface="+mj-lt"/>
              </a:rPr>
              <a:t> </a:t>
            </a:r>
            <a:r>
              <a:rPr lang="en-GB" sz="1200" dirty="0" err="1">
                <a:latin typeface="+mj-lt"/>
              </a:rPr>
              <a:t>prin</a:t>
            </a:r>
            <a:r>
              <a:rPr lang="en-GB" sz="1200" dirty="0">
                <a:latin typeface="+mj-lt"/>
              </a:rPr>
              <a:t> a </a:t>
            </a:r>
            <a:r>
              <a:rPr lang="en-GB" sz="1200" dirty="0" err="1">
                <a:latin typeface="+mj-lt"/>
              </a:rPr>
              <a:t>adăuga</a:t>
            </a:r>
            <a:r>
              <a:rPr lang="en-GB" sz="1200" dirty="0">
                <a:latin typeface="+mj-lt"/>
              </a:rPr>
              <a:t> un </a:t>
            </a:r>
            <a:r>
              <a:rPr lang="en-GB" sz="1200" dirty="0" err="1">
                <a:latin typeface="+mj-lt"/>
              </a:rPr>
              <a:t>spațiu</a:t>
            </a:r>
            <a:r>
              <a:rPr lang="en-GB" sz="1200" dirty="0">
                <a:latin typeface="+mj-lt"/>
              </a:rPr>
              <a:t> la </a:t>
            </a:r>
            <a:r>
              <a:rPr lang="en-GB" sz="1200" dirty="0" err="1">
                <a:latin typeface="+mj-lt"/>
              </a:rPr>
              <a:t>sfârșitul</a:t>
            </a:r>
            <a:r>
              <a:rPr lang="en-GB" sz="1200" dirty="0">
                <a:latin typeface="+mj-lt"/>
              </a:rPr>
              <a:t> </a:t>
            </a:r>
            <a:r>
              <a:rPr lang="en-GB" sz="1200" dirty="0" err="1">
                <a:latin typeface="+mj-lt"/>
              </a:rPr>
              <a:t>șirului</a:t>
            </a:r>
            <a:r>
              <a:rPr lang="en-GB" sz="1200" dirty="0">
                <a:latin typeface="+mj-lt"/>
              </a:rPr>
              <a:t> </a:t>
            </a:r>
            <a:r>
              <a:rPr lang="en-GB" sz="1200" dirty="0" err="1">
                <a:latin typeface="+mj-lt"/>
              </a:rPr>
              <a:t>pe</a:t>
            </a:r>
            <a:r>
              <a:rPr lang="en-GB" sz="1200" dirty="0">
                <a:latin typeface="+mj-lt"/>
              </a:rPr>
              <a:t> care </a:t>
            </a:r>
            <a:r>
              <a:rPr lang="en-GB" sz="1200" dirty="0" err="1">
                <a:latin typeface="+mj-lt"/>
              </a:rPr>
              <a:t>îl</a:t>
            </a:r>
            <a:r>
              <a:rPr lang="en-GB" sz="1200" dirty="0">
                <a:latin typeface="+mj-lt"/>
              </a:rPr>
              <a:t> </a:t>
            </a:r>
            <a:r>
              <a:rPr lang="en-GB" sz="1200" dirty="0" err="1">
                <a:latin typeface="+mj-lt"/>
              </a:rPr>
              <a:t>vom</a:t>
            </a:r>
            <a:r>
              <a:rPr lang="en-GB" sz="1200" dirty="0">
                <a:latin typeface="+mj-lt"/>
              </a:rPr>
              <a:t> </a:t>
            </a:r>
            <a:r>
              <a:rPr lang="en-GB" sz="1200" dirty="0" err="1">
                <a:latin typeface="+mj-lt"/>
              </a:rPr>
              <a:t>decoda</a:t>
            </a:r>
            <a:r>
              <a:rPr lang="en-GB" sz="1200" dirty="0">
                <a:latin typeface="+mj-lt"/>
              </a:rPr>
              <a:t> (</a:t>
            </a:r>
            <a:r>
              <a:rPr lang="en-GB" sz="1200" dirty="0" err="1">
                <a:latin typeface="+mj-lt"/>
              </a:rPr>
              <a:t>asta</a:t>
            </a:r>
            <a:r>
              <a:rPr lang="en-GB" sz="1200" dirty="0">
                <a:latin typeface="+mj-lt"/>
              </a:rPr>
              <a:t> </a:t>
            </a:r>
            <a:r>
              <a:rPr lang="en-GB" sz="1200" dirty="0" err="1">
                <a:latin typeface="+mj-lt"/>
              </a:rPr>
              <a:t>va</a:t>
            </a:r>
            <a:r>
              <a:rPr lang="en-GB" sz="1200" dirty="0">
                <a:latin typeface="+mj-lt"/>
              </a:rPr>
              <a:t> fi </a:t>
            </a:r>
            <a:r>
              <a:rPr lang="en-GB" sz="1200" dirty="0" err="1">
                <a:latin typeface="+mj-lt"/>
              </a:rPr>
              <a:t>explicat</a:t>
            </a:r>
            <a:r>
              <a:rPr lang="en-GB" sz="1200" dirty="0">
                <a:latin typeface="+mj-lt"/>
              </a:rPr>
              <a:t> </a:t>
            </a:r>
            <a:r>
              <a:rPr lang="en-GB" sz="1200" dirty="0" err="1">
                <a:latin typeface="+mj-lt"/>
              </a:rPr>
              <a:t>mai</a:t>
            </a:r>
            <a:r>
              <a:rPr lang="en-GB" sz="1200" dirty="0">
                <a:latin typeface="+mj-lt"/>
              </a:rPr>
              <a:t> </a:t>
            </a:r>
            <a:r>
              <a:rPr lang="en-GB" sz="1200" dirty="0" err="1">
                <a:latin typeface="+mj-lt"/>
              </a:rPr>
              <a:t>târziu</a:t>
            </a:r>
            <a:r>
              <a:rPr lang="en-GB" sz="1200" dirty="0">
                <a:latin typeface="+mj-lt"/>
              </a:rPr>
              <a:t>).</a:t>
            </a:r>
            <a:endParaRPr lang="en-GB" sz="1100" dirty="0">
              <a:latin typeface="+mj-lt"/>
            </a:endParaRPr>
          </a:p>
        </p:txBody>
      </p:sp>
      <p:sp>
        <p:nvSpPr>
          <p:cNvPr id="664" name="Google Shape;664;p43"/>
          <p:cNvSpPr txBox="1">
            <a:spLocks noGrp="1"/>
          </p:cNvSpPr>
          <p:nvPr>
            <p:ph type="title" idx="3"/>
          </p:nvPr>
        </p:nvSpPr>
        <p:spPr>
          <a:xfrm>
            <a:off x="1030803" y="134375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1</a:t>
            </a:r>
            <a:endParaRPr dirty="0"/>
          </a:p>
        </p:txBody>
      </p:sp>
      <p:sp>
        <p:nvSpPr>
          <p:cNvPr id="25" name="Google Shape;666;p43"/>
          <p:cNvSpPr txBox="1">
            <a:spLocks noGrp="1"/>
          </p:cNvSpPr>
          <p:nvPr>
            <p:ph type="title" idx="5"/>
          </p:nvPr>
        </p:nvSpPr>
        <p:spPr>
          <a:xfrm>
            <a:off x="1030803" y="288037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2</a:t>
            </a:r>
            <a:endParaRPr dirty="0"/>
          </a:p>
        </p:txBody>
      </p:sp>
      <p:sp>
        <p:nvSpPr>
          <p:cNvPr id="12" name="Rectangle 11"/>
          <p:cNvSpPr/>
          <p:nvPr/>
        </p:nvSpPr>
        <p:spPr>
          <a:xfrm>
            <a:off x="1141228" y="3721396"/>
            <a:ext cx="6081823" cy="276999"/>
          </a:xfrm>
          <a:prstGeom prst="rect">
            <a:avLst/>
          </a:prstGeom>
        </p:spPr>
        <p:txBody>
          <a:bodyPr wrap="square">
            <a:spAutoFit/>
          </a:bodyPr>
          <a:lstStyle/>
          <a:p>
            <a:pPr algn="ctr"/>
            <a:r>
              <a:rPr lang="ro-RO" sz="1200" dirty="0">
                <a:solidFill>
                  <a:schemeClr val="bg1"/>
                </a:solidFill>
              </a:rPr>
              <a:t>Continuăm să extragem caractere din șir până când nu mai obținem niciun spațiu.</a:t>
            </a:r>
            <a:endParaRPr lang="en-GB" sz="1200" dirty="0">
              <a:solidFill>
                <a:schemeClr val="bg1"/>
              </a:solidFill>
            </a:endParaRPr>
          </a:p>
        </p:txBody>
      </p:sp>
    </p:spTree>
    <p:extLst>
      <p:ext uri="{BB962C8B-B14F-4D97-AF65-F5344CB8AC3E}">
        <p14:creationId xmlns:p14="http://schemas.microsoft.com/office/powerpoint/2010/main" val="237629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DECRIPTAREA</a:t>
            </a:r>
            <a:endParaRPr dirty="0"/>
          </a:p>
        </p:txBody>
      </p:sp>
      <p:sp>
        <p:nvSpPr>
          <p:cNvPr id="663" name="Google Shape;663;p43"/>
          <p:cNvSpPr txBox="1">
            <a:spLocks noGrp="1"/>
          </p:cNvSpPr>
          <p:nvPr>
            <p:ph type="subTitle" idx="2"/>
          </p:nvPr>
        </p:nvSpPr>
        <p:spPr>
          <a:xfrm>
            <a:off x="1030803" y="2132791"/>
            <a:ext cx="6475783" cy="667116"/>
          </a:xfrm>
          <a:prstGeom prst="rect">
            <a:avLst/>
          </a:prstGeom>
        </p:spPr>
        <p:txBody>
          <a:bodyPr spcFirstLastPara="1" wrap="square" lIns="91425" tIns="91425" rIns="91425" bIns="91425" anchor="t" anchorCtr="0">
            <a:noAutofit/>
          </a:bodyPr>
          <a:lstStyle/>
          <a:p>
            <a:r>
              <a:rPr lang="en-GB" sz="1200" dirty="0">
                <a:latin typeface="+mj-lt"/>
              </a:rPr>
              <a:t>De </a:t>
            </a:r>
            <a:r>
              <a:rPr lang="en-GB" sz="1200" dirty="0" err="1">
                <a:latin typeface="+mj-lt"/>
              </a:rPr>
              <a:t>îndată</a:t>
            </a:r>
            <a:r>
              <a:rPr lang="en-GB" sz="1200" dirty="0">
                <a:latin typeface="+mj-lt"/>
              </a:rPr>
              <a:t> </a:t>
            </a:r>
            <a:r>
              <a:rPr lang="en-GB" sz="1200" dirty="0" err="1">
                <a:latin typeface="+mj-lt"/>
              </a:rPr>
              <a:t>ce</a:t>
            </a:r>
            <a:r>
              <a:rPr lang="en-GB" sz="1200" dirty="0">
                <a:latin typeface="+mj-lt"/>
              </a:rPr>
              <a:t> </a:t>
            </a:r>
            <a:r>
              <a:rPr lang="en-GB" sz="1200" dirty="0" err="1">
                <a:latin typeface="+mj-lt"/>
              </a:rPr>
              <a:t>obținem</a:t>
            </a:r>
            <a:r>
              <a:rPr lang="en-GB" sz="1200" dirty="0">
                <a:latin typeface="+mj-lt"/>
              </a:rPr>
              <a:t> un </a:t>
            </a:r>
            <a:r>
              <a:rPr lang="en-GB" sz="1200" dirty="0" err="1">
                <a:latin typeface="+mj-lt"/>
              </a:rPr>
              <a:t>spațiu</a:t>
            </a:r>
            <a:r>
              <a:rPr lang="en-GB" sz="1200" dirty="0">
                <a:latin typeface="+mj-lt"/>
              </a:rPr>
              <a:t>, </a:t>
            </a:r>
            <a:r>
              <a:rPr lang="en-GB" sz="1200" dirty="0" err="1">
                <a:latin typeface="+mj-lt"/>
              </a:rPr>
              <a:t>căutăm</a:t>
            </a:r>
            <a:r>
              <a:rPr lang="en-GB" sz="1200" dirty="0">
                <a:latin typeface="+mj-lt"/>
              </a:rPr>
              <a:t> </a:t>
            </a:r>
            <a:r>
              <a:rPr lang="en-GB" sz="1200" dirty="0" err="1">
                <a:latin typeface="+mj-lt"/>
              </a:rPr>
              <a:t>caracterul</a:t>
            </a:r>
            <a:r>
              <a:rPr lang="en-GB" sz="1200" dirty="0">
                <a:latin typeface="+mj-lt"/>
              </a:rPr>
              <a:t> </a:t>
            </a:r>
            <a:r>
              <a:rPr lang="en-GB" sz="1200" dirty="0" err="1">
                <a:latin typeface="+mj-lt"/>
              </a:rPr>
              <a:t>corespunzător</a:t>
            </a:r>
            <a:r>
              <a:rPr lang="en-GB" sz="1200" dirty="0">
                <a:latin typeface="+mj-lt"/>
              </a:rPr>
              <a:t>, </a:t>
            </a:r>
            <a:r>
              <a:rPr lang="en-GB" sz="1200" dirty="0" err="1">
                <a:latin typeface="+mj-lt"/>
              </a:rPr>
              <a:t>în</a:t>
            </a:r>
            <a:r>
              <a:rPr lang="en-GB" sz="1200" dirty="0">
                <a:latin typeface="+mj-lt"/>
              </a:rPr>
              <a:t> </a:t>
            </a:r>
            <a:r>
              <a:rPr lang="en-GB" sz="1200" dirty="0" err="1">
                <a:latin typeface="+mj-lt"/>
              </a:rPr>
              <a:t>limba</a:t>
            </a:r>
            <a:r>
              <a:rPr lang="en-GB" sz="1200" dirty="0">
                <a:latin typeface="+mj-lt"/>
              </a:rPr>
              <a:t> </a:t>
            </a:r>
            <a:r>
              <a:rPr lang="en-GB" sz="1200" dirty="0" err="1">
                <a:latin typeface="+mj-lt"/>
              </a:rPr>
              <a:t>engleză</a:t>
            </a:r>
            <a:r>
              <a:rPr lang="en-GB" sz="1200" dirty="0">
                <a:latin typeface="+mj-lt"/>
              </a:rPr>
              <a:t>, </a:t>
            </a:r>
            <a:r>
              <a:rPr lang="en-GB" sz="1200" dirty="0" err="1">
                <a:latin typeface="+mj-lt"/>
              </a:rPr>
              <a:t>secvenței</a:t>
            </a:r>
            <a:r>
              <a:rPr lang="en-GB" sz="1200" dirty="0">
                <a:latin typeface="+mj-lt"/>
              </a:rPr>
              <a:t> </a:t>
            </a:r>
            <a:r>
              <a:rPr lang="en-GB" sz="1200" dirty="0" err="1">
                <a:latin typeface="+mj-lt"/>
              </a:rPr>
              <a:t>extrase</a:t>
            </a:r>
            <a:r>
              <a:rPr lang="en-GB" sz="1200" dirty="0">
                <a:latin typeface="+mj-lt"/>
              </a:rPr>
              <a:t> de </a:t>
            </a:r>
            <a:r>
              <a:rPr lang="en-GB" sz="1200" dirty="0" err="1">
                <a:latin typeface="+mj-lt"/>
              </a:rPr>
              <a:t>caractere</a:t>
            </a:r>
            <a:r>
              <a:rPr lang="en-GB" sz="1200" dirty="0">
                <a:latin typeface="+mj-lt"/>
              </a:rPr>
              <a:t> (</a:t>
            </a:r>
            <a:r>
              <a:rPr lang="en-GB" sz="1200" dirty="0" err="1">
                <a:latin typeface="+mj-lt"/>
              </a:rPr>
              <a:t>sau</a:t>
            </a:r>
            <a:r>
              <a:rPr lang="en-GB" sz="1200" dirty="0">
                <a:latin typeface="+mj-lt"/>
              </a:rPr>
              <a:t> </a:t>
            </a:r>
            <a:r>
              <a:rPr lang="en-GB" sz="1200" dirty="0" err="1">
                <a:latin typeface="+mj-lt"/>
              </a:rPr>
              <a:t>codului</a:t>
            </a:r>
            <a:r>
              <a:rPr lang="en-GB" sz="1200" dirty="0">
                <a:latin typeface="+mj-lt"/>
              </a:rPr>
              <a:t> </a:t>
            </a:r>
            <a:r>
              <a:rPr lang="en-GB" sz="1200" dirty="0" err="1">
                <a:latin typeface="+mj-lt"/>
              </a:rPr>
              <a:t>nostru</a:t>
            </a:r>
            <a:r>
              <a:rPr lang="en-GB" sz="1200" dirty="0">
                <a:latin typeface="+mj-lt"/>
              </a:rPr>
              <a:t> </a:t>
            </a:r>
            <a:r>
              <a:rPr lang="en-GB" sz="1200" dirty="0" err="1">
                <a:latin typeface="+mj-lt"/>
              </a:rPr>
              <a:t>morse</a:t>
            </a:r>
            <a:r>
              <a:rPr lang="en-GB" sz="1200" dirty="0">
                <a:latin typeface="+mj-lt"/>
              </a:rPr>
              <a:t>) </a:t>
            </a:r>
            <a:r>
              <a:rPr lang="en-GB" sz="1200" dirty="0" err="1">
                <a:latin typeface="+mj-lt"/>
              </a:rPr>
              <a:t>și</a:t>
            </a:r>
            <a:r>
              <a:rPr lang="en-GB" sz="1200" dirty="0">
                <a:latin typeface="+mj-lt"/>
              </a:rPr>
              <a:t> </a:t>
            </a:r>
            <a:r>
              <a:rPr lang="en-GB" sz="1200" dirty="0" err="1">
                <a:latin typeface="+mj-lt"/>
              </a:rPr>
              <a:t>îl</a:t>
            </a:r>
            <a:r>
              <a:rPr lang="en-GB" sz="1200" dirty="0">
                <a:latin typeface="+mj-lt"/>
              </a:rPr>
              <a:t> </a:t>
            </a:r>
            <a:r>
              <a:rPr lang="en-GB" sz="1200" dirty="0" err="1">
                <a:latin typeface="+mj-lt"/>
              </a:rPr>
              <a:t>adăugăm</a:t>
            </a:r>
            <a:r>
              <a:rPr lang="en-GB" sz="1200" dirty="0">
                <a:latin typeface="+mj-lt"/>
              </a:rPr>
              <a:t> la o </a:t>
            </a:r>
            <a:r>
              <a:rPr lang="en-GB" sz="1200" dirty="0" err="1">
                <a:latin typeface="+mj-lt"/>
              </a:rPr>
              <a:t>variabilă</a:t>
            </a:r>
            <a:r>
              <a:rPr lang="en-GB" sz="1200" dirty="0">
                <a:latin typeface="+mj-lt"/>
              </a:rPr>
              <a:t> care </a:t>
            </a:r>
            <a:r>
              <a:rPr lang="en-GB" sz="1200" dirty="0" err="1">
                <a:latin typeface="+mj-lt"/>
              </a:rPr>
              <a:t>va</a:t>
            </a:r>
            <a:r>
              <a:rPr lang="en-GB" sz="1200" dirty="0">
                <a:latin typeface="+mj-lt"/>
              </a:rPr>
              <a:t> </a:t>
            </a:r>
            <a:r>
              <a:rPr lang="en-GB" sz="1200" dirty="0" err="1">
                <a:latin typeface="+mj-lt"/>
              </a:rPr>
              <a:t>stoca</a:t>
            </a:r>
            <a:r>
              <a:rPr lang="en-GB" sz="1200" dirty="0">
                <a:latin typeface="+mj-lt"/>
              </a:rPr>
              <a:t> </a:t>
            </a:r>
            <a:r>
              <a:rPr lang="en-GB" sz="1200" dirty="0" err="1">
                <a:latin typeface="+mj-lt"/>
              </a:rPr>
              <a:t>rezultatul</a:t>
            </a:r>
            <a:r>
              <a:rPr lang="en-GB" sz="1200" dirty="0">
                <a:latin typeface="+mj-lt"/>
              </a:rPr>
              <a:t>.</a:t>
            </a:r>
            <a:endParaRPr lang="en-GB" sz="1100" dirty="0">
              <a:latin typeface="+mj-lt"/>
            </a:endParaRPr>
          </a:p>
        </p:txBody>
      </p:sp>
      <p:sp>
        <p:nvSpPr>
          <p:cNvPr id="664" name="Google Shape;664;p43"/>
          <p:cNvSpPr txBox="1">
            <a:spLocks noGrp="1"/>
          </p:cNvSpPr>
          <p:nvPr>
            <p:ph type="title" idx="3"/>
          </p:nvPr>
        </p:nvSpPr>
        <p:spPr>
          <a:xfrm>
            <a:off x="1030803" y="134375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3</a:t>
            </a:r>
            <a:endParaRPr dirty="0"/>
          </a:p>
        </p:txBody>
      </p:sp>
      <p:sp>
        <p:nvSpPr>
          <p:cNvPr id="25" name="Google Shape;666;p43"/>
          <p:cNvSpPr txBox="1">
            <a:spLocks noGrp="1"/>
          </p:cNvSpPr>
          <p:nvPr>
            <p:ph type="title" idx="5"/>
          </p:nvPr>
        </p:nvSpPr>
        <p:spPr>
          <a:xfrm>
            <a:off x="1030803" y="288037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4</a:t>
            </a:r>
            <a:endParaRPr dirty="0"/>
          </a:p>
        </p:txBody>
      </p:sp>
      <p:sp>
        <p:nvSpPr>
          <p:cNvPr id="12" name="Rectangle 11"/>
          <p:cNvSpPr/>
          <p:nvPr/>
        </p:nvSpPr>
        <p:spPr>
          <a:xfrm>
            <a:off x="1141228" y="3721396"/>
            <a:ext cx="6081823" cy="646331"/>
          </a:xfrm>
          <a:prstGeom prst="rect">
            <a:avLst/>
          </a:prstGeom>
        </p:spPr>
        <p:txBody>
          <a:bodyPr wrap="square">
            <a:spAutoFit/>
          </a:bodyPr>
          <a:lstStyle/>
          <a:p>
            <a:pPr algn="ctr"/>
            <a:r>
              <a:rPr lang="ro-RO" sz="1200" dirty="0">
                <a:solidFill>
                  <a:schemeClr val="bg1"/>
                </a:solidFill>
              </a:rPr>
              <a:t> Urmărirea spațiului este cea mai importantă parte a acestui proces de decriptare. De îndată ce obținem două spații consecutive, vom adăuga un alt spațiu la variabila noastră care conține șirul decodat.</a:t>
            </a:r>
            <a:endParaRPr lang="en-GB" sz="1200" dirty="0">
              <a:solidFill>
                <a:schemeClr val="bg1"/>
              </a:solidFill>
            </a:endParaRPr>
          </a:p>
        </p:txBody>
      </p:sp>
    </p:spTree>
    <p:extLst>
      <p:ext uri="{BB962C8B-B14F-4D97-AF65-F5344CB8AC3E}">
        <p14:creationId xmlns:p14="http://schemas.microsoft.com/office/powerpoint/2010/main" val="285352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DECRIPTAREA</a:t>
            </a:r>
            <a:endParaRPr dirty="0"/>
          </a:p>
        </p:txBody>
      </p:sp>
      <p:sp>
        <p:nvSpPr>
          <p:cNvPr id="663" name="Google Shape;663;p43"/>
          <p:cNvSpPr txBox="1">
            <a:spLocks noGrp="1"/>
          </p:cNvSpPr>
          <p:nvPr>
            <p:ph type="subTitle" idx="2"/>
          </p:nvPr>
        </p:nvSpPr>
        <p:spPr>
          <a:xfrm>
            <a:off x="1030803" y="2132791"/>
            <a:ext cx="6702611" cy="936474"/>
          </a:xfrm>
          <a:prstGeom prst="rect">
            <a:avLst/>
          </a:prstGeom>
        </p:spPr>
        <p:txBody>
          <a:bodyPr spcFirstLastPara="1" wrap="square" lIns="91425" tIns="91425" rIns="91425" bIns="91425" anchor="t" anchorCtr="0">
            <a:noAutofit/>
          </a:bodyPr>
          <a:lstStyle/>
          <a:p>
            <a:r>
              <a:rPr lang="en-GB" sz="1200" dirty="0" err="1">
                <a:latin typeface="+mj-lt"/>
              </a:rPr>
              <a:t>Ultimul</a:t>
            </a:r>
            <a:r>
              <a:rPr lang="en-GB" sz="1200" dirty="0">
                <a:latin typeface="+mj-lt"/>
              </a:rPr>
              <a:t> </a:t>
            </a:r>
            <a:r>
              <a:rPr lang="en-GB" sz="1200" dirty="0" err="1">
                <a:latin typeface="+mj-lt"/>
              </a:rPr>
              <a:t>spațiu</a:t>
            </a:r>
            <a:r>
              <a:rPr lang="en-GB" sz="1200" dirty="0">
                <a:latin typeface="+mj-lt"/>
              </a:rPr>
              <a:t> de la </a:t>
            </a:r>
            <a:r>
              <a:rPr lang="en-GB" sz="1200" dirty="0" err="1">
                <a:latin typeface="+mj-lt"/>
              </a:rPr>
              <a:t>sfârșitul</a:t>
            </a:r>
            <a:r>
              <a:rPr lang="en-GB" sz="1200" dirty="0">
                <a:latin typeface="+mj-lt"/>
              </a:rPr>
              <a:t> </a:t>
            </a:r>
            <a:r>
              <a:rPr lang="en-GB" sz="1200" dirty="0" err="1">
                <a:latin typeface="+mj-lt"/>
              </a:rPr>
              <a:t>șirului</a:t>
            </a:r>
            <a:r>
              <a:rPr lang="en-GB" sz="1200" dirty="0">
                <a:latin typeface="+mj-lt"/>
              </a:rPr>
              <a:t> ne </a:t>
            </a:r>
            <a:r>
              <a:rPr lang="en-GB" sz="1200" dirty="0" err="1">
                <a:latin typeface="+mj-lt"/>
              </a:rPr>
              <a:t>va</a:t>
            </a:r>
            <a:r>
              <a:rPr lang="en-GB" sz="1200" dirty="0">
                <a:latin typeface="+mj-lt"/>
              </a:rPr>
              <a:t> </a:t>
            </a:r>
            <a:r>
              <a:rPr lang="en-GB" sz="1200" dirty="0" err="1">
                <a:latin typeface="+mj-lt"/>
              </a:rPr>
              <a:t>ajuta</a:t>
            </a:r>
            <a:r>
              <a:rPr lang="en-GB" sz="1200" dirty="0">
                <a:latin typeface="+mj-lt"/>
              </a:rPr>
              <a:t> </a:t>
            </a:r>
            <a:r>
              <a:rPr lang="en-GB" sz="1200" dirty="0" err="1">
                <a:latin typeface="+mj-lt"/>
              </a:rPr>
              <a:t>să</a:t>
            </a:r>
            <a:r>
              <a:rPr lang="en-GB" sz="1200" dirty="0">
                <a:latin typeface="+mj-lt"/>
              </a:rPr>
              <a:t> </a:t>
            </a:r>
            <a:r>
              <a:rPr lang="en-GB" sz="1200" dirty="0" err="1">
                <a:latin typeface="+mj-lt"/>
              </a:rPr>
              <a:t>identificăm</a:t>
            </a:r>
            <a:r>
              <a:rPr lang="en-GB" sz="1200" dirty="0">
                <a:latin typeface="+mj-lt"/>
              </a:rPr>
              <a:t> ultima </a:t>
            </a:r>
            <a:r>
              <a:rPr lang="en-GB" sz="1200" dirty="0" err="1">
                <a:latin typeface="+mj-lt"/>
              </a:rPr>
              <a:t>secvență</a:t>
            </a:r>
            <a:r>
              <a:rPr lang="en-GB" sz="1200" dirty="0">
                <a:latin typeface="+mj-lt"/>
              </a:rPr>
              <a:t> de </a:t>
            </a:r>
            <a:r>
              <a:rPr lang="en-GB" sz="1200" dirty="0" err="1">
                <a:latin typeface="+mj-lt"/>
              </a:rPr>
              <a:t>caractere</a:t>
            </a:r>
            <a:r>
              <a:rPr lang="en-GB" sz="1200" dirty="0">
                <a:latin typeface="+mj-lt"/>
              </a:rPr>
              <a:t> de cod Morse (</a:t>
            </a:r>
            <a:r>
              <a:rPr lang="en-GB" sz="1200" dirty="0" err="1">
                <a:latin typeface="+mj-lt"/>
              </a:rPr>
              <a:t>deoarece</a:t>
            </a:r>
            <a:r>
              <a:rPr lang="en-GB" sz="1200" dirty="0">
                <a:latin typeface="+mj-lt"/>
              </a:rPr>
              <a:t> </a:t>
            </a:r>
            <a:r>
              <a:rPr lang="en-GB" sz="1200" dirty="0" err="1">
                <a:latin typeface="+mj-lt"/>
              </a:rPr>
              <a:t>spațiul</a:t>
            </a:r>
            <a:r>
              <a:rPr lang="en-GB" sz="1200" dirty="0">
                <a:latin typeface="+mj-lt"/>
              </a:rPr>
              <a:t> </a:t>
            </a:r>
            <a:r>
              <a:rPr lang="en-GB" sz="1200" dirty="0" err="1">
                <a:latin typeface="+mj-lt"/>
              </a:rPr>
              <a:t>acționează</a:t>
            </a:r>
            <a:r>
              <a:rPr lang="en-GB" sz="1200" dirty="0">
                <a:latin typeface="+mj-lt"/>
              </a:rPr>
              <a:t> ca o </a:t>
            </a:r>
            <a:r>
              <a:rPr lang="en-GB" sz="1200" dirty="0" err="1">
                <a:latin typeface="+mj-lt"/>
              </a:rPr>
              <a:t>verificare</a:t>
            </a:r>
            <a:r>
              <a:rPr lang="en-GB" sz="1200" dirty="0">
                <a:latin typeface="+mj-lt"/>
              </a:rPr>
              <a:t> </a:t>
            </a:r>
            <a:r>
              <a:rPr lang="en-GB" sz="1200" dirty="0" err="1">
                <a:latin typeface="+mj-lt"/>
              </a:rPr>
              <a:t>pentru</a:t>
            </a:r>
            <a:r>
              <a:rPr lang="en-GB" sz="1200" dirty="0">
                <a:latin typeface="+mj-lt"/>
              </a:rPr>
              <a:t> </a:t>
            </a:r>
            <a:r>
              <a:rPr lang="en-GB" sz="1200" dirty="0" err="1">
                <a:latin typeface="+mj-lt"/>
              </a:rPr>
              <a:t>extragerea</a:t>
            </a:r>
            <a:r>
              <a:rPr lang="en-GB" sz="1200" dirty="0">
                <a:latin typeface="+mj-lt"/>
              </a:rPr>
              <a:t> </a:t>
            </a:r>
            <a:r>
              <a:rPr lang="en-GB" sz="1200" dirty="0" err="1">
                <a:latin typeface="+mj-lt"/>
              </a:rPr>
              <a:t>caracterelor</a:t>
            </a:r>
            <a:r>
              <a:rPr lang="en-GB" sz="1200" dirty="0">
                <a:latin typeface="+mj-lt"/>
              </a:rPr>
              <a:t> </a:t>
            </a:r>
            <a:r>
              <a:rPr lang="en-GB" sz="1200" dirty="0" err="1">
                <a:latin typeface="+mj-lt"/>
              </a:rPr>
              <a:t>și</a:t>
            </a:r>
            <a:r>
              <a:rPr lang="en-GB" sz="1200" dirty="0">
                <a:latin typeface="+mj-lt"/>
              </a:rPr>
              <a:t> </a:t>
            </a:r>
            <a:r>
              <a:rPr lang="en-GB" sz="1200" dirty="0" err="1">
                <a:latin typeface="+mj-lt"/>
              </a:rPr>
              <a:t>începerea</a:t>
            </a:r>
            <a:r>
              <a:rPr lang="en-GB" sz="1200" dirty="0">
                <a:latin typeface="+mj-lt"/>
              </a:rPr>
              <a:t> </a:t>
            </a:r>
            <a:r>
              <a:rPr lang="en-GB" sz="1200" dirty="0" err="1">
                <a:latin typeface="+mj-lt"/>
              </a:rPr>
              <a:t>decodării</a:t>
            </a:r>
            <a:r>
              <a:rPr lang="en-GB" sz="1200" dirty="0">
                <a:latin typeface="+mj-lt"/>
              </a:rPr>
              <a:t> </a:t>
            </a:r>
            <a:r>
              <a:rPr lang="en-GB" sz="1200" dirty="0" err="1">
                <a:latin typeface="+mj-lt"/>
              </a:rPr>
              <a:t>acestora</a:t>
            </a:r>
            <a:r>
              <a:rPr lang="en-GB" sz="1200" dirty="0">
                <a:latin typeface="+mj-lt"/>
              </a:rPr>
              <a:t>).</a:t>
            </a:r>
            <a:endParaRPr lang="en-GB" sz="1100" dirty="0">
              <a:latin typeface="+mj-lt"/>
            </a:endParaRPr>
          </a:p>
        </p:txBody>
      </p:sp>
      <p:sp>
        <p:nvSpPr>
          <p:cNvPr id="664" name="Google Shape;664;p43"/>
          <p:cNvSpPr txBox="1">
            <a:spLocks noGrp="1"/>
          </p:cNvSpPr>
          <p:nvPr>
            <p:ph type="title" idx="3"/>
          </p:nvPr>
        </p:nvSpPr>
        <p:spPr>
          <a:xfrm>
            <a:off x="1030803" y="134375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Pasul</a:t>
            </a:r>
            <a:r>
              <a:rPr lang="en" dirty="0"/>
              <a:t> </a:t>
            </a:r>
            <a:r>
              <a:rPr lang="ro-RO" dirty="0"/>
              <a:t>5</a:t>
            </a:r>
            <a:endParaRPr dirty="0"/>
          </a:p>
        </p:txBody>
      </p:sp>
    </p:spTree>
    <p:extLst>
      <p:ext uri="{BB962C8B-B14F-4D97-AF65-F5344CB8AC3E}">
        <p14:creationId xmlns:p14="http://schemas.microsoft.com/office/powerpoint/2010/main" val="235713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1715385" y="1488558"/>
            <a:ext cx="7371907" cy="1729562"/>
          </a:xfrm>
          <a:prstGeom prst="rect">
            <a:avLst/>
          </a:prstGeom>
        </p:spPr>
        <p:txBody>
          <a:bodyPr spcFirstLastPara="1" wrap="square" lIns="91425" tIns="0" rIns="91425" bIns="0" anchor="b" anchorCtr="0">
            <a:noAutofit/>
          </a:bodyPr>
          <a:lstStyle/>
          <a:p>
            <a:r>
              <a:rPr lang="ro-RO" sz="1200" dirty="0"/>
              <a:t>Python oferă o structură de date numită dicționar care stochează informații sub formă de perechi cheie-valoare, ceea ce este foarte convenabil pentru implementarea unui cifru precum ar fi un cod Morse. Putem salva diagrama codului Morse într-un dicționar unde (perechile cheie-valoare) =&gt; (Caractere engleze-Codul Morse). </a:t>
            </a:r>
            <a:br>
              <a:rPr lang="en-GB" sz="1200" dirty="0"/>
            </a:br>
            <a:r>
              <a:rPr lang="ro-RO" sz="1200" dirty="0"/>
              <a:t>Textul simplu (caractere engleze) ia locul cheilor, iar textul cifrat (codul Morse) formează valorile cheilor corespunzătoare. Valorile cheilor pot fi accesate din dicționar în același mod în care accesăm valorile unui tablou..</a:t>
            </a:r>
            <a:br>
              <a:rPr lang="en-GB" sz="1200" dirty="0"/>
            </a:br>
            <a:endParaRPr sz="1200" dirty="0"/>
          </a:p>
        </p:txBody>
      </p:sp>
      <p:sp>
        <p:nvSpPr>
          <p:cNvPr id="5" name="Google Shape;454;p36"/>
          <p:cNvSpPr txBox="1">
            <a:spLocks/>
          </p:cNvSpPr>
          <p:nvPr/>
        </p:nvSpPr>
        <p:spPr>
          <a:xfrm>
            <a:off x="0" y="79993"/>
            <a:ext cx="2963023" cy="359486"/>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2400" dirty="0">
                <a:solidFill>
                  <a:schemeClr val="bg1"/>
                </a:solidFill>
              </a:rPr>
              <a:t>IMPLEMENTAREA</a:t>
            </a:r>
            <a:endParaRPr lang="en-GB" sz="2400" dirty="0">
              <a:solidFill>
                <a:schemeClr val="bg1"/>
              </a:solidFill>
            </a:endParaRPr>
          </a:p>
        </p:txBody>
      </p:sp>
      <p:sp>
        <p:nvSpPr>
          <p:cNvPr id="6" name="Google Shape;454;p36"/>
          <p:cNvSpPr txBox="1">
            <a:spLocks/>
          </p:cNvSpPr>
          <p:nvPr/>
        </p:nvSpPr>
        <p:spPr>
          <a:xfrm>
            <a:off x="7244316" y="3452036"/>
            <a:ext cx="1949303" cy="276447"/>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1200" b="1" dirty="0">
                <a:solidFill>
                  <a:schemeClr val="bg1"/>
                </a:solidFill>
                <a:latin typeface="Overpass Mono" panose="020B0604020202020204" charset="0"/>
              </a:rPr>
              <a:t>..prin indexul lor</a:t>
            </a:r>
            <a:endParaRPr lang="en-GB" sz="1200" b="1" dirty="0">
              <a:solidFill>
                <a:schemeClr val="bg1"/>
              </a:solidFill>
              <a:latin typeface="Overpass Mono" panose="020B0604020202020204" charset="0"/>
            </a:endParaRPr>
          </a:p>
        </p:txBody>
      </p:sp>
      <p:sp>
        <p:nvSpPr>
          <p:cNvPr id="7" name="Google Shape;454;p36"/>
          <p:cNvSpPr txBox="1">
            <a:spLocks/>
          </p:cNvSpPr>
          <p:nvPr/>
        </p:nvSpPr>
        <p:spPr>
          <a:xfrm>
            <a:off x="1190847" y="4919329"/>
            <a:ext cx="1424763" cy="224171"/>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1200" b="1" dirty="0">
                <a:solidFill>
                  <a:schemeClr val="bg1"/>
                </a:solidFill>
                <a:latin typeface="Overpass Mono" panose="020B0604020202020204" charset="0"/>
              </a:rPr>
              <a:t>...și invers.</a:t>
            </a:r>
            <a:endParaRPr lang="en-GB" sz="1200" b="1" dirty="0">
              <a:solidFill>
                <a:schemeClr val="bg1"/>
              </a:solidFill>
              <a:latin typeface="Overpass Mono"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CODUL(doar o parte</a:t>
            </a:r>
            <a:r>
              <a:rPr lang="en-US" dirty="0"/>
              <a:t> ;)</a:t>
            </a:r>
            <a:r>
              <a:rPr lang="ro-RO" dirty="0"/>
              <a:t>)</a:t>
            </a:r>
            <a:endParaRPr dirty="0"/>
          </a:p>
        </p:txBody>
      </p:sp>
      <p:pic>
        <p:nvPicPr>
          <p:cNvPr id="4" name="Picture 3"/>
          <p:cNvPicPr>
            <a:picLocks noChangeAspect="1"/>
          </p:cNvPicPr>
          <p:nvPr/>
        </p:nvPicPr>
        <p:blipFill>
          <a:blip r:embed="rId3"/>
          <a:stretch>
            <a:fillRect/>
          </a:stretch>
        </p:blipFill>
        <p:spPr>
          <a:xfrm>
            <a:off x="1713155" y="1073450"/>
            <a:ext cx="5717789" cy="38920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883361" y="1447106"/>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Mul</a:t>
            </a:r>
            <a:r>
              <a:rPr lang="ro-RO" dirty="0"/>
              <a:t>țumim</a:t>
            </a:r>
            <a:r>
              <a:rPr lang="en" dirty="0"/>
              <a:t>!</a:t>
            </a:r>
            <a:endParaRPr dirty="0"/>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CUPRINS</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Introducere</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4" y="2163530"/>
            <a:ext cx="2546055" cy="664729"/>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Importan</a:t>
            </a:r>
            <a:r>
              <a:rPr lang="ro-RO" dirty="0"/>
              <a:t>ța proiectului</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799" y="3572261"/>
            <a:ext cx="2445995" cy="427807"/>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ro-RO" dirty="0"/>
              <a:t>Implementarea</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3" y="3573468"/>
            <a:ext cx="2255433" cy="587406"/>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ro-RO" dirty="0"/>
              <a:t>Codul</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grpSp>
        <p:nvGrpSpPr>
          <p:cNvPr id="11" name="Google Shape;10618;p67"/>
          <p:cNvGrpSpPr/>
          <p:nvPr/>
        </p:nvGrpSpPr>
        <p:grpSpPr>
          <a:xfrm>
            <a:off x="7020648" y="3503624"/>
            <a:ext cx="222337" cy="366721"/>
            <a:chOff x="2689440" y="2882162"/>
            <a:chExt cx="222337" cy="366721"/>
          </a:xfrm>
        </p:grpSpPr>
        <p:sp>
          <p:nvSpPr>
            <p:cNvPr id="12" name="Google Shape;10619;p67"/>
            <p:cNvSpPr/>
            <p:nvPr/>
          </p:nvSpPr>
          <p:spPr>
            <a:xfrm>
              <a:off x="2689440" y="3022566"/>
              <a:ext cx="30741" cy="46976"/>
            </a:xfrm>
            <a:custGeom>
              <a:avLst/>
              <a:gdLst/>
              <a:ahLst/>
              <a:cxnLst/>
              <a:rect l="l" t="t" r="r" b="b"/>
              <a:pathLst>
                <a:path w="1174" h="1794" extrusionOk="0">
                  <a:moveTo>
                    <a:pt x="735" y="0"/>
                  </a:moveTo>
                  <a:lnTo>
                    <a:pt x="77" y="1469"/>
                  </a:lnTo>
                  <a:cubicBezTo>
                    <a:pt x="0" y="1622"/>
                    <a:pt x="115" y="1794"/>
                    <a:pt x="277" y="1794"/>
                  </a:cubicBezTo>
                  <a:lnTo>
                    <a:pt x="1174" y="1794"/>
                  </a:lnTo>
                  <a:lnTo>
                    <a:pt x="1174"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20;p67"/>
            <p:cNvSpPr/>
            <p:nvPr/>
          </p:nvSpPr>
          <p:spPr>
            <a:xfrm>
              <a:off x="2719422" y="3061268"/>
              <a:ext cx="162635" cy="187616"/>
            </a:xfrm>
            <a:custGeom>
              <a:avLst/>
              <a:gdLst/>
              <a:ahLst/>
              <a:cxnLst/>
              <a:rect l="l" t="t" r="r" b="b"/>
              <a:pathLst>
                <a:path w="6211" h="7165" extrusionOk="0">
                  <a:moveTo>
                    <a:pt x="1622" y="1"/>
                  </a:moveTo>
                  <a:lnTo>
                    <a:pt x="1622" y="4466"/>
                  </a:lnTo>
                  <a:cubicBezTo>
                    <a:pt x="1622" y="4513"/>
                    <a:pt x="1603" y="4561"/>
                    <a:pt x="1584" y="4599"/>
                  </a:cubicBezTo>
                  <a:lnTo>
                    <a:pt x="76" y="6812"/>
                  </a:lnTo>
                  <a:cubicBezTo>
                    <a:pt x="0" y="6908"/>
                    <a:pt x="19" y="7041"/>
                    <a:pt x="115" y="7108"/>
                  </a:cubicBezTo>
                  <a:cubicBezTo>
                    <a:pt x="154" y="7148"/>
                    <a:pt x="204" y="7165"/>
                    <a:pt x="256" y="7165"/>
                  </a:cubicBezTo>
                  <a:cubicBezTo>
                    <a:pt x="278" y="7165"/>
                    <a:pt x="301" y="7162"/>
                    <a:pt x="324" y="7156"/>
                  </a:cubicBezTo>
                  <a:lnTo>
                    <a:pt x="5991" y="5477"/>
                  </a:lnTo>
                  <a:cubicBezTo>
                    <a:pt x="6153" y="5429"/>
                    <a:pt x="6211" y="5238"/>
                    <a:pt x="6096" y="5114"/>
                  </a:cubicBezTo>
                  <a:lnTo>
                    <a:pt x="5314" y="4217"/>
                  </a:lnTo>
                  <a:lnTo>
                    <a:pt x="5314" y="1"/>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21;p67"/>
            <p:cNvSpPr/>
            <p:nvPr/>
          </p:nvSpPr>
          <p:spPr>
            <a:xfrm>
              <a:off x="2761867" y="3061268"/>
              <a:ext cx="96701" cy="86227"/>
            </a:xfrm>
            <a:custGeom>
              <a:avLst/>
              <a:gdLst/>
              <a:ahLst/>
              <a:cxnLst/>
              <a:rect l="l" t="t" r="r" b="b"/>
              <a:pathLst>
                <a:path w="3693" h="3293" extrusionOk="0">
                  <a:moveTo>
                    <a:pt x="1" y="1"/>
                  </a:moveTo>
                  <a:lnTo>
                    <a:pt x="1" y="3292"/>
                  </a:lnTo>
                  <a:lnTo>
                    <a:pt x="106" y="3292"/>
                  </a:lnTo>
                  <a:lnTo>
                    <a:pt x="3483" y="1432"/>
                  </a:lnTo>
                  <a:cubicBezTo>
                    <a:pt x="3550" y="1394"/>
                    <a:pt x="3626" y="1356"/>
                    <a:pt x="3693" y="1317"/>
                  </a:cubicBezTo>
                  <a:lnTo>
                    <a:pt x="3693" y="1"/>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22;p67"/>
            <p:cNvSpPr/>
            <p:nvPr/>
          </p:nvSpPr>
          <p:spPr>
            <a:xfrm>
              <a:off x="2722407" y="3171690"/>
              <a:ext cx="159650" cy="77193"/>
            </a:xfrm>
            <a:custGeom>
              <a:avLst/>
              <a:gdLst/>
              <a:ahLst/>
              <a:cxnLst/>
              <a:rect l="l" t="t" r="r" b="b"/>
              <a:pathLst>
                <a:path w="6097" h="2948" extrusionOk="0">
                  <a:moveTo>
                    <a:pt x="5200" y="0"/>
                  </a:moveTo>
                  <a:cubicBezTo>
                    <a:pt x="5181" y="0"/>
                    <a:pt x="1279" y="2176"/>
                    <a:pt x="1" y="2891"/>
                  </a:cubicBezTo>
                  <a:cubicBezTo>
                    <a:pt x="40" y="2931"/>
                    <a:pt x="90" y="2948"/>
                    <a:pt x="142" y="2948"/>
                  </a:cubicBezTo>
                  <a:cubicBezTo>
                    <a:pt x="164" y="2948"/>
                    <a:pt x="187" y="2945"/>
                    <a:pt x="210" y="2939"/>
                  </a:cubicBezTo>
                  <a:lnTo>
                    <a:pt x="5877" y="1260"/>
                  </a:lnTo>
                  <a:cubicBezTo>
                    <a:pt x="6039" y="1212"/>
                    <a:pt x="6097" y="1012"/>
                    <a:pt x="5982" y="888"/>
                  </a:cubicBezTo>
                  <a:lnTo>
                    <a:pt x="5200"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23;p67"/>
            <p:cNvSpPr/>
            <p:nvPr/>
          </p:nvSpPr>
          <p:spPr>
            <a:xfrm>
              <a:off x="2708659" y="2882162"/>
              <a:ext cx="203117" cy="254335"/>
            </a:xfrm>
            <a:custGeom>
              <a:avLst/>
              <a:gdLst/>
              <a:ahLst/>
              <a:cxnLst/>
              <a:rect l="l" t="t" r="r" b="b"/>
              <a:pathLst>
                <a:path w="7757" h="9713" extrusionOk="0">
                  <a:moveTo>
                    <a:pt x="3874" y="1"/>
                  </a:moveTo>
                  <a:cubicBezTo>
                    <a:pt x="1737" y="1"/>
                    <a:pt x="1" y="1680"/>
                    <a:pt x="1" y="3750"/>
                  </a:cubicBezTo>
                  <a:cubicBezTo>
                    <a:pt x="1" y="3807"/>
                    <a:pt x="1" y="6259"/>
                    <a:pt x="1" y="7995"/>
                  </a:cubicBezTo>
                  <a:lnTo>
                    <a:pt x="1" y="8424"/>
                  </a:lnTo>
                  <a:lnTo>
                    <a:pt x="1" y="9025"/>
                  </a:lnTo>
                  <a:cubicBezTo>
                    <a:pt x="1" y="9398"/>
                    <a:pt x="316" y="9712"/>
                    <a:pt x="688" y="9712"/>
                  </a:cubicBezTo>
                  <a:lnTo>
                    <a:pt x="2033" y="9712"/>
                  </a:lnTo>
                  <a:lnTo>
                    <a:pt x="5305" y="7900"/>
                  </a:lnTo>
                  <a:cubicBezTo>
                    <a:pt x="6822" y="7070"/>
                    <a:pt x="7757" y="5477"/>
                    <a:pt x="7757" y="3750"/>
                  </a:cubicBezTo>
                  <a:cubicBezTo>
                    <a:pt x="7757" y="1680"/>
                    <a:pt x="6021" y="1"/>
                    <a:pt x="3874" y="1"/>
                  </a:cubicBez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24;p67"/>
            <p:cNvSpPr/>
            <p:nvPr/>
          </p:nvSpPr>
          <p:spPr>
            <a:xfrm>
              <a:off x="2708659" y="3091512"/>
              <a:ext cx="40246" cy="11260"/>
            </a:xfrm>
            <a:custGeom>
              <a:avLst/>
              <a:gdLst/>
              <a:ahLst/>
              <a:cxnLst/>
              <a:rect l="l" t="t" r="r" b="b"/>
              <a:pathLst>
                <a:path w="1537" h="430" extrusionOk="0">
                  <a:moveTo>
                    <a:pt x="1" y="0"/>
                  </a:moveTo>
                  <a:lnTo>
                    <a:pt x="1" y="429"/>
                  </a:lnTo>
                  <a:lnTo>
                    <a:pt x="1317" y="429"/>
                  </a:lnTo>
                  <a:cubicBezTo>
                    <a:pt x="1441" y="429"/>
                    <a:pt x="1537" y="334"/>
                    <a:pt x="1537" y="220"/>
                  </a:cubicBezTo>
                  <a:cubicBezTo>
                    <a:pt x="1537" y="96"/>
                    <a:pt x="1441" y="0"/>
                    <a:pt x="1327"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25;p67"/>
            <p:cNvSpPr/>
            <p:nvPr/>
          </p:nvSpPr>
          <p:spPr>
            <a:xfrm>
              <a:off x="2755871" y="2907641"/>
              <a:ext cx="127181" cy="127181"/>
            </a:xfrm>
            <a:custGeom>
              <a:avLst/>
              <a:gdLst/>
              <a:ahLst/>
              <a:cxnLst/>
              <a:rect l="l" t="t" r="r" b="b"/>
              <a:pathLst>
                <a:path w="4857" h="4857" extrusionOk="0">
                  <a:moveTo>
                    <a:pt x="2434" y="1"/>
                  </a:moveTo>
                  <a:cubicBezTo>
                    <a:pt x="1088" y="1"/>
                    <a:pt x="1" y="1088"/>
                    <a:pt x="1" y="2424"/>
                  </a:cubicBezTo>
                  <a:cubicBezTo>
                    <a:pt x="1" y="3769"/>
                    <a:pt x="1088" y="4857"/>
                    <a:pt x="2434" y="4857"/>
                  </a:cubicBezTo>
                  <a:cubicBezTo>
                    <a:pt x="3769" y="4857"/>
                    <a:pt x="4857" y="3769"/>
                    <a:pt x="4857" y="2424"/>
                  </a:cubicBezTo>
                  <a:cubicBezTo>
                    <a:pt x="4857" y="1088"/>
                    <a:pt x="3769" y="1"/>
                    <a:pt x="2434" y="1"/>
                  </a:cubicBezTo>
                  <a:close/>
                </a:path>
              </a:pathLst>
            </a:custGeom>
            <a:solidFill>
              <a:srgbClr val="9DAB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26;p67"/>
            <p:cNvSpPr/>
            <p:nvPr/>
          </p:nvSpPr>
          <p:spPr>
            <a:xfrm>
              <a:off x="2788602" y="2927122"/>
              <a:ext cx="84028" cy="60985"/>
            </a:xfrm>
            <a:custGeom>
              <a:avLst/>
              <a:gdLst/>
              <a:ahLst/>
              <a:cxnLst/>
              <a:rect l="l" t="t" r="r" b="b"/>
              <a:pathLst>
                <a:path w="3209" h="2329" extrusionOk="0">
                  <a:moveTo>
                    <a:pt x="1613" y="430"/>
                  </a:moveTo>
                  <a:cubicBezTo>
                    <a:pt x="2262" y="430"/>
                    <a:pt x="2586" y="1222"/>
                    <a:pt x="2128" y="1680"/>
                  </a:cubicBezTo>
                  <a:cubicBezTo>
                    <a:pt x="1981" y="1827"/>
                    <a:pt x="1794" y="1897"/>
                    <a:pt x="1611" y="1897"/>
                  </a:cubicBezTo>
                  <a:cubicBezTo>
                    <a:pt x="1331" y="1897"/>
                    <a:pt x="1057" y="1735"/>
                    <a:pt x="936" y="1441"/>
                  </a:cubicBezTo>
                  <a:cubicBezTo>
                    <a:pt x="735" y="964"/>
                    <a:pt x="1088" y="430"/>
                    <a:pt x="1613" y="430"/>
                  </a:cubicBezTo>
                  <a:close/>
                  <a:moveTo>
                    <a:pt x="1628" y="0"/>
                  </a:moveTo>
                  <a:cubicBezTo>
                    <a:pt x="1480" y="0"/>
                    <a:pt x="1324" y="30"/>
                    <a:pt x="1165" y="96"/>
                  </a:cubicBezTo>
                  <a:cubicBezTo>
                    <a:pt x="1" y="583"/>
                    <a:pt x="344" y="2329"/>
                    <a:pt x="1613" y="2329"/>
                  </a:cubicBezTo>
                  <a:cubicBezTo>
                    <a:pt x="1918" y="2329"/>
                    <a:pt x="2214" y="2205"/>
                    <a:pt x="2433" y="1985"/>
                  </a:cubicBezTo>
                  <a:cubicBezTo>
                    <a:pt x="3208" y="1210"/>
                    <a:pt x="2572" y="0"/>
                    <a:pt x="1628"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27;p67"/>
            <p:cNvSpPr/>
            <p:nvPr/>
          </p:nvSpPr>
          <p:spPr>
            <a:xfrm>
              <a:off x="2777369" y="2969385"/>
              <a:ext cx="44017" cy="39696"/>
            </a:xfrm>
            <a:custGeom>
              <a:avLst/>
              <a:gdLst/>
              <a:ahLst/>
              <a:cxnLst/>
              <a:rect l="l" t="t" r="r" b="b"/>
              <a:pathLst>
                <a:path w="1681" h="1516" extrusionOk="0">
                  <a:moveTo>
                    <a:pt x="1369" y="1"/>
                  </a:moveTo>
                  <a:cubicBezTo>
                    <a:pt x="1319" y="1"/>
                    <a:pt x="1268" y="20"/>
                    <a:pt x="1221" y="66"/>
                  </a:cubicBezTo>
                  <a:lnTo>
                    <a:pt x="143" y="1153"/>
                  </a:lnTo>
                  <a:cubicBezTo>
                    <a:pt x="0" y="1287"/>
                    <a:pt x="96" y="1516"/>
                    <a:pt x="296" y="1516"/>
                  </a:cubicBezTo>
                  <a:cubicBezTo>
                    <a:pt x="344" y="1516"/>
                    <a:pt x="401" y="1497"/>
                    <a:pt x="439" y="1449"/>
                  </a:cubicBezTo>
                  <a:lnTo>
                    <a:pt x="1527" y="371"/>
                  </a:lnTo>
                  <a:cubicBezTo>
                    <a:pt x="1681" y="217"/>
                    <a:pt x="1536" y="1"/>
                    <a:pt x="1369"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ro-RO" dirty="0"/>
              <a:t>INTRODUCERE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r>
              <a:rPr lang="ro-RO" dirty="0"/>
              <a:t>Codul Morse reprezintă o metodă de transmitere a informației text ca o serie de tonuri, lumini sau clicuri care pot fi înțelese direct de un ascultător sau un observator calificat. Este numit după Samuel F. B. Morse, un inventator al telegrafului.</a:t>
            </a:r>
            <a:endParaRPr lang="en-GB"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solidFill>
                  <a:schemeClr val="dk2"/>
                </a:solidFill>
              </a:rPr>
              <a:t>INTRODUCERE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921" y="815162"/>
            <a:ext cx="5621079" cy="2573080"/>
          </a:xfrm>
        </p:spPr>
        <p:txBody>
          <a:bodyPr/>
          <a:lstStyle/>
          <a:p>
            <a:pPr algn="ctr"/>
            <a:r>
              <a:rPr lang="ro-RO" sz="1600" dirty="0"/>
              <a:t>În cadrul acestui proiect, vom explora arta decodării mesajelor transmise în codul Morse, utilizând puterea limbajului de programare Python. Scopul principal al proiectului este de a dezvolta un program care poate prelua un mesaj codificat în Morse și îl poate transforma în text lizibil pentru utilizator.</a:t>
            </a:r>
            <a:br>
              <a:rPr lang="en-GB" sz="1600" dirty="0"/>
            </a:br>
            <a:endParaRPr lang="en-GB" sz="1600" dirty="0"/>
          </a:p>
        </p:txBody>
      </p:sp>
    </p:spTree>
    <p:extLst>
      <p:ext uri="{BB962C8B-B14F-4D97-AF65-F5344CB8AC3E}">
        <p14:creationId xmlns:p14="http://schemas.microsoft.com/office/powerpoint/2010/main" val="234919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ro-RO" dirty="0"/>
              <a:t>Importanța proiectului</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ro-RO" dirty="0"/>
              <a:t>2</a:t>
            </a:r>
            <a:endParaRPr dirty="0"/>
          </a:p>
        </p:txBody>
      </p:sp>
    </p:spTree>
    <p:extLst>
      <p:ext uri="{BB962C8B-B14F-4D97-AF65-F5344CB8AC3E}">
        <p14:creationId xmlns:p14="http://schemas.microsoft.com/office/powerpoint/2010/main" val="38798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96316" y="1178777"/>
            <a:ext cx="4876800" cy="3846879"/>
          </a:xfrm>
          <a:prstGeom prst="rect">
            <a:avLst/>
          </a:prstGeom>
        </p:spPr>
        <p:txBody>
          <a:bodyPr spcFirstLastPara="1" wrap="square" lIns="91425" tIns="91425" rIns="91425" bIns="91425" anchor="t" anchorCtr="0">
            <a:noAutofit/>
          </a:bodyPr>
          <a:lstStyle/>
          <a:p>
            <a:pPr algn="just"/>
            <a:r>
              <a:rPr lang="ro-RO" dirty="0"/>
              <a:t>Acest proiect nu doar că introduce concepte fundamentale de programare și manipulare a stringurilor în Python, dar și aduce un omagiu unei metode istorice de comunicare. Înțelegerea și aplicarea codului Morse ne conectează cu istoria telecomunicațiilor și ne permite să explorăm una dintre primele tehnologii de codificare a informațiilor.</a:t>
            </a:r>
          </a:p>
          <a:p>
            <a:pPr marL="127000" indent="0" algn="just">
              <a:buNone/>
            </a:pPr>
            <a:endParaRPr lang="en-GB" dirty="0"/>
          </a:p>
          <a:p>
            <a:pPr algn="just"/>
            <a:r>
              <a:rPr lang="ro-RO" dirty="0"/>
              <a:t>Prin realizarea acestui proiect, vom dobândi abilități valoroase de programare și vom înțelege mai profund cum funcționează codificarea și decodificarea mesajelor, aspecte esențiale în domeniul tehnologiei informației.</a:t>
            </a:r>
            <a:endParaRPr lang="en-GB" dirty="0"/>
          </a:p>
        </p:txBody>
      </p:sp>
      <p:sp>
        <p:nvSpPr>
          <p:cNvPr id="381" name="Google Shape;381;p33"/>
          <p:cNvSpPr txBox="1">
            <a:spLocks noGrp="1"/>
          </p:cNvSpPr>
          <p:nvPr>
            <p:ph type="title"/>
          </p:nvPr>
        </p:nvSpPr>
        <p:spPr>
          <a:xfrm>
            <a:off x="7166344" y="509777"/>
            <a:ext cx="1516911" cy="6005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SCOP</a:t>
            </a:r>
            <a:endParaRPr dirty="0"/>
          </a:p>
        </p:txBody>
      </p:sp>
      <p:grpSp>
        <p:nvGrpSpPr>
          <p:cNvPr id="4" name="Google Shape;7462;p65"/>
          <p:cNvGrpSpPr/>
          <p:nvPr/>
        </p:nvGrpSpPr>
        <p:grpSpPr>
          <a:xfrm rot="1249933">
            <a:off x="8656090" y="669168"/>
            <a:ext cx="379328" cy="281738"/>
            <a:chOff x="3486572" y="2433470"/>
            <a:chExt cx="379328" cy="281738"/>
          </a:xfrm>
        </p:grpSpPr>
        <p:sp>
          <p:nvSpPr>
            <p:cNvPr id="5" name="Google Shape;7463;p65"/>
            <p:cNvSpPr/>
            <p:nvPr/>
          </p:nvSpPr>
          <p:spPr>
            <a:xfrm>
              <a:off x="3549217" y="2556544"/>
              <a:ext cx="253724" cy="139858"/>
            </a:xfrm>
            <a:custGeom>
              <a:avLst/>
              <a:gdLst/>
              <a:ahLst/>
              <a:cxnLst/>
              <a:rect l="l" t="t" r="r" b="b"/>
              <a:pathLst>
                <a:path w="16946" h="9341" extrusionOk="0">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64;p65"/>
            <p:cNvSpPr/>
            <p:nvPr/>
          </p:nvSpPr>
          <p:spPr>
            <a:xfrm>
              <a:off x="3549532" y="2556544"/>
              <a:ext cx="62016" cy="129392"/>
            </a:xfrm>
            <a:custGeom>
              <a:avLst/>
              <a:gdLst/>
              <a:ahLst/>
              <a:cxnLst/>
              <a:rect l="l" t="t" r="r" b="b"/>
              <a:pathLst>
                <a:path w="4142" h="8642" extrusionOk="0">
                  <a:moveTo>
                    <a:pt x="0" y="1"/>
                  </a:moveTo>
                  <a:lnTo>
                    <a:pt x="0" y="6371"/>
                  </a:lnTo>
                  <a:cubicBezTo>
                    <a:pt x="1241" y="7359"/>
                    <a:pt x="2649" y="8137"/>
                    <a:pt x="4142" y="8642"/>
                  </a:cubicBezTo>
                  <a:lnTo>
                    <a:pt x="4142"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65;p65"/>
            <p:cNvSpPr/>
            <p:nvPr/>
          </p:nvSpPr>
          <p:spPr>
            <a:xfrm>
              <a:off x="3746734" y="2570079"/>
              <a:ext cx="12921" cy="113342"/>
            </a:xfrm>
            <a:custGeom>
              <a:avLst/>
              <a:gdLst/>
              <a:ahLst/>
              <a:cxnLst/>
              <a:rect l="l" t="t" r="r" b="b"/>
              <a:pathLst>
                <a:path w="863" h="7570" extrusionOk="0">
                  <a:moveTo>
                    <a:pt x="432" y="1"/>
                  </a:moveTo>
                  <a:cubicBezTo>
                    <a:pt x="216" y="1"/>
                    <a:pt x="1" y="148"/>
                    <a:pt x="32" y="442"/>
                  </a:cubicBezTo>
                  <a:lnTo>
                    <a:pt x="32" y="7570"/>
                  </a:lnTo>
                  <a:cubicBezTo>
                    <a:pt x="306" y="7485"/>
                    <a:pt x="579" y="7380"/>
                    <a:pt x="831" y="7254"/>
                  </a:cubicBezTo>
                  <a:lnTo>
                    <a:pt x="831" y="442"/>
                  </a:lnTo>
                  <a:cubicBezTo>
                    <a:pt x="863" y="148"/>
                    <a:pt x="647" y="1"/>
                    <a:pt x="432"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66;p65"/>
            <p:cNvSpPr/>
            <p:nvPr/>
          </p:nvSpPr>
          <p:spPr>
            <a:xfrm>
              <a:off x="3549532" y="2556544"/>
              <a:ext cx="253410" cy="56057"/>
            </a:xfrm>
            <a:custGeom>
              <a:avLst/>
              <a:gdLst/>
              <a:ahLst/>
              <a:cxnLst/>
              <a:rect l="l" t="t" r="r" b="b"/>
              <a:pathLst>
                <a:path w="16925" h="3744" extrusionOk="0">
                  <a:moveTo>
                    <a:pt x="0" y="1"/>
                  </a:moveTo>
                  <a:lnTo>
                    <a:pt x="0" y="526"/>
                  </a:lnTo>
                  <a:lnTo>
                    <a:pt x="8452" y="3743"/>
                  </a:lnTo>
                  <a:lnTo>
                    <a:pt x="16925" y="526"/>
                  </a:lnTo>
                  <a:lnTo>
                    <a:pt x="16925"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67;p65"/>
            <p:cNvSpPr/>
            <p:nvPr/>
          </p:nvSpPr>
          <p:spPr>
            <a:xfrm>
              <a:off x="3486572" y="2433470"/>
              <a:ext cx="379328" cy="171255"/>
            </a:xfrm>
            <a:custGeom>
              <a:avLst/>
              <a:gdLst/>
              <a:ahLst/>
              <a:cxnLst/>
              <a:rect l="l" t="t" r="r" b="b"/>
              <a:pathLst>
                <a:path w="25335" h="11438" extrusionOk="0">
                  <a:moveTo>
                    <a:pt x="12657" y="0"/>
                  </a:moveTo>
                  <a:lnTo>
                    <a:pt x="0" y="4836"/>
                  </a:lnTo>
                  <a:lnTo>
                    <a:pt x="0" y="6623"/>
                  </a:lnTo>
                  <a:lnTo>
                    <a:pt x="12657" y="11437"/>
                  </a:lnTo>
                  <a:lnTo>
                    <a:pt x="25335" y="6623"/>
                  </a:lnTo>
                  <a:lnTo>
                    <a:pt x="25335" y="4836"/>
                  </a:lnTo>
                  <a:lnTo>
                    <a:pt x="12657" y="0"/>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68;p65"/>
            <p:cNvSpPr/>
            <p:nvPr/>
          </p:nvSpPr>
          <p:spPr>
            <a:xfrm>
              <a:off x="3486572" y="2505862"/>
              <a:ext cx="189507" cy="98863"/>
            </a:xfrm>
            <a:custGeom>
              <a:avLst/>
              <a:gdLst/>
              <a:ahLst/>
              <a:cxnLst/>
              <a:rect l="l" t="t" r="r" b="b"/>
              <a:pathLst>
                <a:path w="12657" h="6603" extrusionOk="0">
                  <a:moveTo>
                    <a:pt x="0" y="1"/>
                  </a:moveTo>
                  <a:lnTo>
                    <a:pt x="0" y="1788"/>
                  </a:lnTo>
                  <a:lnTo>
                    <a:pt x="12657" y="6602"/>
                  </a:lnTo>
                  <a:lnTo>
                    <a:pt x="12657" y="4836"/>
                  </a:lnTo>
                  <a:lnTo>
                    <a:pt x="0"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69;p65"/>
            <p:cNvSpPr/>
            <p:nvPr/>
          </p:nvSpPr>
          <p:spPr>
            <a:xfrm>
              <a:off x="3667994" y="2491294"/>
              <a:ext cx="111650" cy="223914"/>
            </a:xfrm>
            <a:custGeom>
              <a:avLst/>
              <a:gdLst/>
              <a:ahLst/>
              <a:cxnLst/>
              <a:rect l="l" t="t" r="r" b="b"/>
              <a:pathLst>
                <a:path w="7457" h="14955" extrusionOk="0">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ro-RO" dirty="0"/>
              <a:t>ALGORITM</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ro-RO" dirty="0"/>
              <a:t>3</a:t>
            </a:r>
            <a:endParaRPr dirty="0"/>
          </a:p>
        </p:txBody>
      </p:sp>
    </p:spTree>
    <p:extLst>
      <p:ext uri="{BB962C8B-B14F-4D97-AF65-F5344CB8AC3E}">
        <p14:creationId xmlns:p14="http://schemas.microsoft.com/office/powerpoint/2010/main" val="2976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COMPONENTE</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40712" y="1985152"/>
            <a:ext cx="1014093" cy="39572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ro-RO" dirty="0"/>
              <a:t>Cum?</a:t>
            </a:r>
            <a:endParaRPr dirty="0"/>
          </a:p>
        </p:txBody>
      </p:sp>
      <p:sp>
        <p:nvSpPr>
          <p:cNvPr id="395" name="Google Shape;395;p34"/>
          <p:cNvSpPr txBox="1">
            <a:spLocks noGrp="1"/>
          </p:cNvSpPr>
          <p:nvPr>
            <p:ph type="ctrTitle" idx="2"/>
          </p:nvPr>
        </p:nvSpPr>
        <p:spPr>
          <a:xfrm flipH="1">
            <a:off x="5176779" y="2020425"/>
            <a:ext cx="1753195" cy="395476"/>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ro-RO" dirty="0"/>
              <a:t>Criptare</a:t>
            </a:r>
            <a:r>
              <a:rPr lang="en" dirty="0"/>
              <a:t>        </a:t>
            </a:r>
            <a:endParaRPr dirty="0"/>
          </a:p>
        </p:txBody>
      </p:sp>
      <p:sp>
        <p:nvSpPr>
          <p:cNvPr id="397" name="Google Shape;397;p34"/>
          <p:cNvSpPr txBox="1">
            <a:spLocks noGrp="1"/>
          </p:cNvSpPr>
          <p:nvPr>
            <p:ph type="ctrTitle" idx="3"/>
          </p:nvPr>
        </p:nvSpPr>
        <p:spPr>
          <a:xfrm flipH="1">
            <a:off x="2196412" y="3389744"/>
            <a:ext cx="1898096" cy="35308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ro-RO" dirty="0"/>
              <a:t>Decriptare</a:t>
            </a:r>
            <a:endParaRPr dirty="0"/>
          </a:p>
        </p:txBody>
      </p:sp>
      <p:sp>
        <p:nvSpPr>
          <p:cNvPr id="399" name="Google Shape;399;p34"/>
          <p:cNvSpPr txBox="1">
            <a:spLocks noGrp="1"/>
          </p:cNvSpPr>
          <p:nvPr>
            <p:ph type="ctrTitle" idx="5"/>
          </p:nvPr>
        </p:nvSpPr>
        <p:spPr>
          <a:xfrm flipH="1">
            <a:off x="4621606" y="3418408"/>
            <a:ext cx="2289098" cy="339632"/>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ro-RO" dirty="0"/>
              <a:t>Implementare</a:t>
            </a:r>
            <a:endParaRPr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4"/>
          <p:cNvGrpSpPr/>
          <p:nvPr/>
        </p:nvGrpSpPr>
        <p:grpSpPr>
          <a:xfrm>
            <a:off x="7178541" y="3360348"/>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749AEF472B8A4A964D3BB81D67EBE2" ma:contentTypeVersion="10" ma:contentTypeDescription="Create a new document." ma:contentTypeScope="" ma:versionID="040b5e43560ad81605e91f307c20a42c">
  <xsd:schema xmlns:xsd="http://www.w3.org/2001/XMLSchema" xmlns:xs="http://www.w3.org/2001/XMLSchema" xmlns:p="http://schemas.microsoft.com/office/2006/metadata/properties" xmlns:ns2="7a519db1-73c1-4be6-bf77-e4c617297765" targetNamespace="http://schemas.microsoft.com/office/2006/metadata/properties" ma:root="true" ma:fieldsID="c5f04ecc0e44c3845df9dcd2b3f19cb6" ns2:_="">
    <xsd:import namespace="7a519db1-73c1-4be6-bf77-e4c61729776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19db1-73c1-4be6-bf77-e4c6172977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70CD24-F48C-491C-93D1-50EB77A78D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7513AA-4CB1-4781-89B6-33433083EC07}">
  <ds:schemaRefs>
    <ds:schemaRef ds:uri="http://schemas.microsoft.com/sharepoint/v3/contenttype/forms"/>
  </ds:schemaRefs>
</ds:datastoreItem>
</file>

<file path=customXml/itemProps3.xml><?xml version="1.0" encoding="utf-8"?>
<ds:datastoreItem xmlns:ds="http://schemas.openxmlformats.org/officeDocument/2006/customXml" ds:itemID="{5FA27B78-8CAC-442F-A7F9-402953653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19db1-73c1-4be6-bf77-e4c6172977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TotalTime>
  <Words>613</Words>
  <Application>Microsoft Office PowerPoint</Application>
  <PresentationFormat>Expunere pe ecran (16:9)</PresentationFormat>
  <Paragraphs>59</Paragraphs>
  <Slides>18</Slides>
  <Notes>17</Notes>
  <HiddenSlides>0</HiddenSlides>
  <MMClips>0</MMClips>
  <ScaleCrop>false</ScaleCrop>
  <HeadingPairs>
    <vt:vector size="4" baseType="variant">
      <vt:variant>
        <vt:lpstr>Temă</vt:lpstr>
      </vt:variant>
      <vt:variant>
        <vt:i4>1</vt:i4>
      </vt:variant>
      <vt:variant>
        <vt:lpstr>Titluri diapozitive</vt:lpstr>
      </vt:variant>
      <vt:variant>
        <vt:i4>18</vt:i4>
      </vt:variant>
    </vt:vector>
  </HeadingPairs>
  <TitlesOfParts>
    <vt:vector size="19" baseType="lpstr">
      <vt:lpstr>Programming Lesson by Slidesgo</vt:lpstr>
      <vt:lpstr>MORSE CODE</vt:lpstr>
      <vt:lpstr>CUPRINS</vt:lpstr>
      <vt:lpstr>INTRODUCERE</vt:lpstr>
      <vt:lpstr>INTRODUCERE</vt:lpstr>
      <vt:lpstr>În cadrul acestui proiect, vom explora arta decodării mesajelor transmise în codul Morse, utilizând puterea limbajului de programare Python. Scopul principal al proiectului este de a dezvolta un program care poate prelua un mesaj codificat în Morse și îl poate transforma în text lizibil pentru utilizator. </vt:lpstr>
      <vt:lpstr>Importanța proiectului</vt:lpstr>
      <vt:lpstr>SCOP</vt:lpstr>
      <vt:lpstr>ALGORITM</vt:lpstr>
      <vt:lpstr>COMPONENTE</vt:lpstr>
      <vt:lpstr>Algoritmul este unul foarte simplu. Fiecare caracter din alfabetul englez este înlocuit cu o serie de „puncte” și „liniuțe” sau uneori doar  cu un „punct” sau o  „liniuță” și invers. </vt:lpstr>
      <vt:lpstr>CRIPTAREA</vt:lpstr>
      <vt:lpstr>CRIPTAREA</vt:lpstr>
      <vt:lpstr>DECRIPTAREA</vt:lpstr>
      <vt:lpstr>DECRIPTAREA</vt:lpstr>
      <vt:lpstr>DECRIPTAREA</vt:lpstr>
      <vt:lpstr>Python oferă o structură de date numită dicționar care stochează informații sub formă de perechi cheie-valoare, ceea ce este foarte convenabil pentru implementarea unui cifru precum ar fi un cod Morse. Putem salva diagrama codului Morse într-un dicționar unde (perechile cheie-valoare) =&gt; (Caractere engleze-Codul Morse).  Textul simplu (caractere engleze) ia locul cheilor, iar textul cifrat (codul Morse) formează valorile cheilor corespunzătoare. Valorile cheilor pot fi accesate din dicționar în același mod în care accesăm valorile unui tablou.. </vt:lpstr>
      <vt:lpstr>CODUL(doar o parte ;))</vt:lpstr>
      <vt:lpstr>Mulțumim!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dc:title>
  <cp:lastModifiedBy>Windows User</cp:lastModifiedBy>
  <cp:revision>11</cp:revision>
  <dcterms:modified xsi:type="dcterms:W3CDTF">2025-01-06T15:27:07Z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0x010100C2749AEF472B8A4A964D3BB81D67EBE2</vt:lpwstr>
  </property>
</Properties>
</file>