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0" r:id="rId8"/>
    <p:sldId id="261" r:id="rId9"/>
    <p:sldId id="262" r:id="rId10"/>
    <p:sldId id="264" r:id="rId11"/>
    <p:sldId id="263" r:id="rId12"/>
    <p:sldId id="265" r:id="rId13"/>
    <p:sldId id="267" r:id="rId14"/>
    <p:sldId id="266" r:id="rId15"/>
    <p:sldId id="268" r:id="rId16"/>
    <p:sldId id="269" r:id="rId17"/>
    <p:sldId id="270" r:id="rId18"/>
    <p:sldId id="271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D9EA"/>
    <a:srgbClr val="F2F2F2"/>
    <a:srgbClr val="629DD1"/>
    <a:srgbClr val="ACCA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54" y="-47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398A-C668-41A4-BCA9-24AC36BC660D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903F-22DB-45C9-8B36-50D0D7F96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36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398A-C668-41A4-BCA9-24AC36BC660D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903F-22DB-45C9-8B36-50D0D7F96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53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398A-C668-41A4-BCA9-24AC36BC660D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903F-22DB-45C9-8B36-50D0D7F96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398A-C668-41A4-BCA9-24AC36BC660D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903F-22DB-45C9-8B36-50D0D7F96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77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398A-C668-41A4-BCA9-24AC36BC660D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903F-22DB-45C9-8B36-50D0D7F96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79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398A-C668-41A4-BCA9-24AC36BC660D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903F-22DB-45C9-8B36-50D0D7F96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0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398A-C668-41A4-BCA9-24AC36BC660D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903F-22DB-45C9-8B36-50D0D7F961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18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398A-C668-41A4-BCA9-24AC36BC660D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903F-22DB-45C9-8B36-50D0D7F96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95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398A-C668-41A4-BCA9-24AC36BC660D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903F-22DB-45C9-8B36-50D0D7F96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0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398A-C668-41A4-BCA9-24AC36BC660D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903F-22DB-45C9-8B36-50D0D7F96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67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945398A-C668-41A4-BCA9-24AC36BC660D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903F-22DB-45C9-8B36-50D0D7F96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2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945398A-C668-41A4-BCA9-24AC36BC660D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929903F-22DB-45C9-8B36-50D0D7F96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9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BCCA3-C9C8-274C-C2E1-C14707A5FA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</a:rPr>
              <a:t>Ticket shop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1C9A6-3E71-E0BC-EA19-3E38A1A4CE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Giuroiu Tudor</a:t>
            </a:r>
          </a:p>
        </p:txBody>
      </p:sp>
    </p:spTree>
    <p:extLst>
      <p:ext uri="{BB962C8B-B14F-4D97-AF65-F5344CB8AC3E}">
        <p14:creationId xmlns:p14="http://schemas.microsoft.com/office/powerpoint/2010/main" val="129703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FD01-BB8D-4962-E4BB-D831FD84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</a:rPr>
              <a:t>SYSTEM </a:t>
            </a:r>
            <a:r>
              <a:rPr lang="en-US" sz="2400" b="1" dirty="0" err="1">
                <a:latin typeface="Times New Roman" panose="02020603050405020304" pitchFamily="18" charset="0"/>
              </a:rPr>
              <a:t>ARCHITECTURe</a:t>
            </a:r>
            <a:endParaRPr lang="en-US" sz="2400" b="1" dirty="0">
              <a:latin typeface="Times New Roman" panose="02020603050405020304" pitchFamily="18" charset="0"/>
            </a:endParaRPr>
          </a:p>
        </p:txBody>
      </p:sp>
      <p:pic>
        <p:nvPicPr>
          <p:cNvPr id="3" name="Picture 2" descr="Tickets - Free entertainment icons">
            <a:extLst>
              <a:ext uri="{FF2B5EF4-FFF2-40B4-BE49-F238E27FC236}">
                <a16:creationId xmlns:a16="http://schemas.microsoft.com/office/drawing/2014/main" id="{DD0EEF67-D24F-551B-B814-E41569958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508349">
            <a:off x="-775920" y="-1196819"/>
            <a:ext cx="2986016" cy="298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Tickets - Free entertainment icons">
            <a:extLst>
              <a:ext uri="{FF2B5EF4-FFF2-40B4-BE49-F238E27FC236}">
                <a16:creationId xmlns:a16="http://schemas.microsoft.com/office/drawing/2014/main" id="{AA466984-85B3-FDE4-1E4E-28A1BA7F6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205984" y="-1381593"/>
            <a:ext cx="2986016" cy="298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ickets - Free entertainment icons">
            <a:extLst>
              <a:ext uri="{FF2B5EF4-FFF2-40B4-BE49-F238E27FC236}">
                <a16:creationId xmlns:a16="http://schemas.microsoft.com/office/drawing/2014/main" id="{77F67987-165F-39F6-15C7-4A9A89D8E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47868">
            <a:off x="-1034396" y="4400299"/>
            <a:ext cx="2986016" cy="298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D2E37E-4A2C-F897-58DA-267AD21AC014}"/>
              </a:ext>
            </a:extLst>
          </p:cNvPr>
          <p:cNvSpPr txBox="1">
            <a:spLocks/>
          </p:cNvSpPr>
          <p:nvPr/>
        </p:nvSpPr>
        <p:spPr>
          <a:xfrm>
            <a:off x="2231136" y="2482746"/>
            <a:ext cx="7729728" cy="362369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fr-FR" sz="1700" dirty="0">
                <a:solidFill>
                  <a:schemeClr val="tx1"/>
                </a:solidFill>
              </a:rPr>
              <a:t>The system </a:t>
            </a:r>
            <a:r>
              <a:rPr lang="fr-FR" sz="1700" dirty="0" err="1">
                <a:solidFill>
                  <a:schemeClr val="tx1"/>
                </a:solidFill>
              </a:rPr>
              <a:t>employs</a:t>
            </a:r>
            <a:r>
              <a:rPr lang="fr-FR" sz="1700" dirty="0">
                <a:solidFill>
                  <a:schemeClr val="tx1"/>
                </a:solidFill>
              </a:rPr>
              <a:t> the Model-</a:t>
            </a:r>
            <a:r>
              <a:rPr lang="fr-FR" sz="1700" dirty="0" err="1">
                <a:solidFill>
                  <a:schemeClr val="tx1"/>
                </a:solidFill>
              </a:rPr>
              <a:t>View</a:t>
            </a:r>
            <a:r>
              <a:rPr lang="fr-FR" sz="1700" dirty="0">
                <a:solidFill>
                  <a:schemeClr val="tx1"/>
                </a:solidFill>
              </a:rPr>
              <a:t>-Controller (MVC) architecture, </a:t>
            </a:r>
            <a:r>
              <a:rPr lang="fr-FR" sz="1700" dirty="0" err="1">
                <a:solidFill>
                  <a:schemeClr val="tx1"/>
                </a:solidFill>
              </a:rPr>
              <a:t>providing</a:t>
            </a:r>
            <a:r>
              <a:rPr lang="fr-FR" sz="1700" dirty="0">
                <a:solidFill>
                  <a:schemeClr val="tx1"/>
                </a:solidFill>
              </a:rPr>
              <a:t> an </a:t>
            </a:r>
            <a:r>
              <a:rPr lang="fr-FR" sz="1700" dirty="0" err="1">
                <a:solidFill>
                  <a:schemeClr val="tx1"/>
                </a:solidFill>
              </a:rPr>
              <a:t>organized</a:t>
            </a:r>
            <a:r>
              <a:rPr lang="fr-FR" sz="1700" dirty="0">
                <a:solidFill>
                  <a:schemeClr val="tx1"/>
                </a:solidFill>
              </a:rPr>
              <a:t> structure for handling user interactions, </a:t>
            </a:r>
            <a:r>
              <a:rPr lang="fr-FR" sz="1700" dirty="0" err="1">
                <a:solidFill>
                  <a:schemeClr val="tx1"/>
                </a:solidFill>
              </a:rPr>
              <a:t>managing</a:t>
            </a:r>
            <a:r>
              <a:rPr lang="fr-FR" sz="1700" dirty="0">
                <a:solidFill>
                  <a:schemeClr val="tx1"/>
                </a:solidFill>
              </a:rPr>
              <a:t> data, and </a:t>
            </a:r>
            <a:r>
              <a:rPr lang="fr-FR" sz="1700" dirty="0" err="1">
                <a:solidFill>
                  <a:schemeClr val="tx1"/>
                </a:solidFill>
              </a:rPr>
              <a:t>presenting</a:t>
            </a:r>
            <a:r>
              <a:rPr lang="fr-FR" sz="1700" dirty="0">
                <a:solidFill>
                  <a:schemeClr val="tx1"/>
                </a:solidFill>
              </a:rPr>
              <a:t> a </a:t>
            </a:r>
            <a:r>
              <a:rPr lang="fr-FR" sz="1700" dirty="0" err="1">
                <a:solidFill>
                  <a:schemeClr val="tx1"/>
                </a:solidFill>
              </a:rPr>
              <a:t>seamless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experience</a:t>
            </a:r>
            <a:r>
              <a:rPr lang="fr-FR" sz="1700" dirty="0">
                <a:solidFill>
                  <a:schemeClr val="tx1"/>
                </a:solidFill>
              </a:rPr>
              <a:t> for </a:t>
            </a:r>
            <a:r>
              <a:rPr lang="fr-FR" sz="1700" dirty="0" err="1">
                <a:solidFill>
                  <a:schemeClr val="tx1"/>
                </a:solidFill>
              </a:rPr>
              <a:t>both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regular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users</a:t>
            </a:r>
            <a:r>
              <a:rPr lang="fr-FR" sz="1700" dirty="0">
                <a:solidFill>
                  <a:schemeClr val="tx1"/>
                </a:solidFill>
              </a:rPr>
              <a:t> and </a:t>
            </a:r>
            <a:r>
              <a:rPr lang="fr-FR" sz="1700" dirty="0" err="1">
                <a:solidFill>
                  <a:schemeClr val="tx1"/>
                </a:solidFill>
              </a:rPr>
              <a:t>administrators</a:t>
            </a:r>
            <a:r>
              <a:rPr lang="fr-FR" sz="1700" dirty="0">
                <a:solidFill>
                  <a:schemeClr val="tx1"/>
                </a:solidFill>
              </a:rPr>
              <a:t>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tx1"/>
                </a:solidFill>
              </a:rPr>
              <a:t>	</a:t>
            </a:r>
            <a:r>
              <a:rPr lang="fr-FR" sz="1700" dirty="0">
                <a:solidFill>
                  <a:schemeClr val="tx1"/>
                </a:solidFill>
              </a:rPr>
              <a:t>The Model component </a:t>
            </a:r>
            <a:r>
              <a:rPr lang="fr-FR" sz="1700" dirty="0" err="1">
                <a:solidFill>
                  <a:schemeClr val="tx1"/>
                </a:solidFill>
              </a:rPr>
              <a:t>represents</a:t>
            </a:r>
            <a:r>
              <a:rPr lang="fr-FR" sz="1700" dirty="0">
                <a:solidFill>
                  <a:schemeClr val="tx1"/>
                </a:solidFill>
              </a:rPr>
              <a:t> the </a:t>
            </a:r>
            <a:r>
              <a:rPr lang="fr-FR" sz="1700" dirty="0" err="1">
                <a:solidFill>
                  <a:schemeClr val="tx1"/>
                </a:solidFill>
              </a:rPr>
              <a:t>core</a:t>
            </a:r>
            <a:r>
              <a:rPr lang="fr-FR" sz="1700" dirty="0">
                <a:solidFill>
                  <a:schemeClr val="tx1"/>
                </a:solidFill>
              </a:rPr>
              <a:t> of the application, </a:t>
            </a:r>
            <a:r>
              <a:rPr lang="fr-FR" sz="1700" dirty="0" err="1">
                <a:solidFill>
                  <a:schemeClr val="tx1"/>
                </a:solidFill>
              </a:rPr>
              <a:t>encapsulating</a:t>
            </a:r>
            <a:r>
              <a:rPr lang="fr-FR" sz="1700" dirty="0">
                <a:solidFill>
                  <a:schemeClr val="tx1"/>
                </a:solidFill>
              </a:rPr>
              <a:t> the data structure. In the Ticket Shop Application, the Model </a:t>
            </a:r>
            <a:r>
              <a:rPr lang="fr-FR" sz="1700" dirty="0" err="1">
                <a:solidFill>
                  <a:schemeClr val="tx1"/>
                </a:solidFill>
              </a:rPr>
              <a:t>includes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entities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such</a:t>
            </a:r>
            <a:r>
              <a:rPr lang="fr-FR" sz="1700" dirty="0">
                <a:solidFill>
                  <a:schemeClr val="tx1"/>
                </a:solidFill>
              </a:rPr>
              <a:t> as User, Event, Ticket, </a:t>
            </a:r>
            <a:r>
              <a:rPr lang="fr-FR" sz="1700" dirty="0" err="1">
                <a:solidFill>
                  <a:schemeClr val="tx1"/>
                </a:solidFill>
              </a:rPr>
              <a:t>Order</a:t>
            </a:r>
            <a:r>
              <a:rPr lang="fr-FR" sz="1700" dirty="0">
                <a:solidFill>
                  <a:schemeClr val="tx1"/>
                </a:solidFill>
              </a:rPr>
              <a:t>, </a:t>
            </a:r>
            <a:r>
              <a:rPr lang="fr-FR" sz="1700" dirty="0" err="1">
                <a:solidFill>
                  <a:schemeClr val="tx1"/>
                </a:solidFill>
              </a:rPr>
              <a:t>OrderDetails</a:t>
            </a:r>
            <a:r>
              <a:rPr lang="fr-FR" sz="1700" dirty="0">
                <a:solidFill>
                  <a:schemeClr val="tx1"/>
                </a:solidFill>
              </a:rPr>
              <a:t>, and </a:t>
            </a:r>
            <a:r>
              <a:rPr lang="fr-FR" sz="1700" dirty="0" err="1">
                <a:solidFill>
                  <a:schemeClr val="tx1"/>
                </a:solidFill>
              </a:rPr>
              <a:t>DiscountCodes</a:t>
            </a:r>
            <a:r>
              <a:rPr lang="fr-FR" sz="1700" dirty="0">
                <a:solidFill>
                  <a:schemeClr val="tx1"/>
                </a:solidFill>
              </a:rPr>
              <a:t>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solidFill>
                  <a:schemeClr val="tx1"/>
                </a:solidFill>
              </a:rPr>
              <a:t>	The </a:t>
            </a:r>
            <a:r>
              <a:rPr lang="fr-FR" sz="1700" dirty="0" err="1">
                <a:solidFill>
                  <a:schemeClr val="tx1"/>
                </a:solidFill>
              </a:rPr>
              <a:t>View</a:t>
            </a:r>
            <a:r>
              <a:rPr lang="fr-FR" sz="1700" dirty="0">
                <a:solidFill>
                  <a:schemeClr val="tx1"/>
                </a:solidFill>
              </a:rPr>
              <a:t> component </a:t>
            </a:r>
            <a:r>
              <a:rPr lang="fr-FR" sz="1700" dirty="0" err="1">
                <a:solidFill>
                  <a:schemeClr val="tx1"/>
                </a:solidFill>
              </a:rPr>
              <a:t>handles</a:t>
            </a:r>
            <a:r>
              <a:rPr lang="fr-FR" sz="1700" dirty="0">
                <a:solidFill>
                  <a:schemeClr val="tx1"/>
                </a:solidFill>
              </a:rPr>
              <a:t> the </a:t>
            </a:r>
            <a:r>
              <a:rPr lang="fr-FR" sz="1700" dirty="0" err="1">
                <a:solidFill>
                  <a:schemeClr val="tx1"/>
                </a:solidFill>
              </a:rPr>
              <a:t>presentation</a:t>
            </a:r>
            <a:r>
              <a:rPr lang="fr-FR" sz="1700" dirty="0">
                <a:solidFill>
                  <a:schemeClr val="tx1"/>
                </a:solidFill>
              </a:rPr>
              <a:t> layer of the application. It </a:t>
            </a:r>
            <a:r>
              <a:rPr lang="fr-FR" sz="1700" dirty="0" err="1">
                <a:solidFill>
                  <a:schemeClr val="tx1"/>
                </a:solidFill>
              </a:rPr>
              <a:t>encompasses</a:t>
            </a:r>
            <a:r>
              <a:rPr lang="fr-FR" sz="1700" dirty="0">
                <a:solidFill>
                  <a:schemeClr val="tx1"/>
                </a:solidFill>
              </a:rPr>
              <a:t> the user interface </a:t>
            </a:r>
            <a:r>
              <a:rPr lang="fr-FR" sz="1700" dirty="0" err="1">
                <a:solidFill>
                  <a:schemeClr val="tx1"/>
                </a:solidFill>
              </a:rPr>
              <a:t>elements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that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users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interact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with</a:t>
            </a:r>
            <a:r>
              <a:rPr lang="fr-FR" sz="1700" dirty="0">
                <a:solidFill>
                  <a:schemeClr val="tx1"/>
                </a:solidFill>
              </a:rPr>
              <a:t>. </a:t>
            </a:r>
            <a:r>
              <a:rPr lang="fr-FR" sz="1700" dirty="0" err="1">
                <a:solidFill>
                  <a:schemeClr val="tx1"/>
                </a:solidFill>
              </a:rPr>
              <a:t>Views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include</a:t>
            </a:r>
            <a:r>
              <a:rPr lang="fr-FR" sz="1700" dirty="0">
                <a:solidFill>
                  <a:schemeClr val="tx1"/>
                </a:solidFill>
              </a:rPr>
              <a:t> pages for </a:t>
            </a:r>
            <a:r>
              <a:rPr lang="fr-FR" sz="1700" dirty="0" err="1">
                <a:solidFill>
                  <a:schemeClr val="tx1"/>
                </a:solidFill>
              </a:rPr>
              <a:t>event</a:t>
            </a:r>
            <a:r>
              <a:rPr lang="fr-FR" sz="1700" dirty="0">
                <a:solidFill>
                  <a:schemeClr val="tx1"/>
                </a:solidFill>
              </a:rPr>
              <a:t> listings, user </a:t>
            </a:r>
            <a:r>
              <a:rPr lang="fr-FR" sz="1700" dirty="0" err="1">
                <a:solidFill>
                  <a:schemeClr val="tx1"/>
                </a:solidFill>
              </a:rPr>
              <a:t>authentication</a:t>
            </a:r>
            <a:r>
              <a:rPr lang="fr-FR" sz="1700" dirty="0">
                <a:solidFill>
                  <a:schemeClr val="tx1"/>
                </a:solidFill>
              </a:rPr>
              <a:t> and registration, ticket </a:t>
            </a:r>
            <a:r>
              <a:rPr lang="fr-FR" sz="1700" dirty="0" err="1">
                <a:solidFill>
                  <a:schemeClr val="tx1"/>
                </a:solidFill>
              </a:rPr>
              <a:t>purchase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forms</a:t>
            </a:r>
            <a:r>
              <a:rPr lang="fr-FR" sz="1700" dirty="0">
                <a:solidFill>
                  <a:schemeClr val="tx1"/>
                </a:solidFill>
              </a:rPr>
              <a:t>, </a:t>
            </a:r>
            <a:r>
              <a:rPr lang="fr-FR" sz="1700" dirty="0" err="1">
                <a:solidFill>
                  <a:schemeClr val="tx1"/>
                </a:solidFill>
              </a:rPr>
              <a:t>account</a:t>
            </a:r>
            <a:r>
              <a:rPr lang="fr-FR" sz="1700" dirty="0">
                <a:solidFill>
                  <a:schemeClr val="tx1"/>
                </a:solidFill>
              </a:rPr>
              <a:t> management, and admin content-management pages.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solidFill>
                  <a:schemeClr val="tx1"/>
                </a:solidFill>
              </a:rPr>
              <a:t>	The Controller component serves as a crucial </a:t>
            </a:r>
            <a:r>
              <a:rPr lang="fr-FR" sz="1700" dirty="0" err="1">
                <a:solidFill>
                  <a:schemeClr val="tx1"/>
                </a:solidFill>
              </a:rPr>
              <a:t>intermediary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between</a:t>
            </a:r>
            <a:r>
              <a:rPr lang="fr-FR" sz="1700" dirty="0">
                <a:solidFill>
                  <a:schemeClr val="tx1"/>
                </a:solidFill>
              </a:rPr>
              <a:t> the </a:t>
            </a:r>
            <a:r>
              <a:rPr lang="fr-FR" sz="1700" dirty="0" err="1">
                <a:solidFill>
                  <a:schemeClr val="tx1"/>
                </a:solidFill>
              </a:rPr>
              <a:t>application's</a:t>
            </a:r>
            <a:r>
              <a:rPr lang="fr-FR" sz="1700" dirty="0">
                <a:solidFill>
                  <a:schemeClr val="tx1"/>
                </a:solidFill>
              </a:rPr>
              <a:t> Model and </a:t>
            </a:r>
            <a:r>
              <a:rPr lang="fr-FR" sz="1700" dirty="0" err="1">
                <a:solidFill>
                  <a:schemeClr val="tx1"/>
                </a:solidFill>
              </a:rPr>
              <a:t>View</a:t>
            </a:r>
            <a:r>
              <a:rPr lang="fr-FR" sz="1700" dirty="0">
                <a:solidFill>
                  <a:schemeClr val="tx1"/>
                </a:solidFill>
              </a:rPr>
              <a:t>. </a:t>
            </a:r>
            <a:r>
              <a:rPr lang="fr-FR" sz="1700" dirty="0" err="1">
                <a:solidFill>
                  <a:schemeClr val="tx1"/>
                </a:solidFill>
              </a:rPr>
              <a:t>Its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primary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role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is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managing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incoming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requests</a:t>
            </a:r>
            <a:r>
              <a:rPr lang="fr-FR" sz="1700" dirty="0">
                <a:solidFill>
                  <a:schemeClr val="tx1"/>
                </a:solidFill>
              </a:rPr>
              <a:t>, </a:t>
            </a:r>
            <a:r>
              <a:rPr lang="fr-FR" sz="1700" dirty="0" err="1">
                <a:solidFill>
                  <a:schemeClr val="tx1"/>
                </a:solidFill>
              </a:rPr>
              <a:t>processing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them</a:t>
            </a:r>
            <a:r>
              <a:rPr lang="fr-FR" sz="1700" dirty="0">
                <a:solidFill>
                  <a:schemeClr val="tx1"/>
                </a:solidFill>
              </a:rPr>
              <a:t>, and </a:t>
            </a:r>
            <a:r>
              <a:rPr lang="fr-FR" sz="1700" dirty="0" err="1">
                <a:solidFill>
                  <a:schemeClr val="tx1"/>
                </a:solidFill>
              </a:rPr>
              <a:t>managing</a:t>
            </a:r>
            <a:r>
              <a:rPr lang="fr-FR" sz="1700" dirty="0">
                <a:solidFill>
                  <a:schemeClr val="tx1"/>
                </a:solidFill>
              </a:rPr>
              <a:t> the </a:t>
            </a:r>
            <a:r>
              <a:rPr lang="fr-FR" sz="1700" dirty="0" err="1">
                <a:solidFill>
                  <a:schemeClr val="tx1"/>
                </a:solidFill>
              </a:rPr>
              <a:t>generation</a:t>
            </a:r>
            <a:r>
              <a:rPr lang="fr-FR" sz="1700" dirty="0">
                <a:solidFill>
                  <a:schemeClr val="tx1"/>
                </a:solidFill>
              </a:rPr>
              <a:t> of an </a:t>
            </a:r>
            <a:r>
              <a:rPr lang="fr-FR" sz="1700" dirty="0" err="1">
                <a:solidFill>
                  <a:schemeClr val="tx1"/>
                </a:solidFill>
              </a:rPr>
              <a:t>appropriate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response</a:t>
            </a:r>
            <a:r>
              <a:rPr lang="fr-FR" sz="1700" dirty="0">
                <a:solidFill>
                  <a:schemeClr val="tx1"/>
                </a:solidFill>
              </a:rPr>
              <a:t>. </a:t>
            </a:r>
            <a:r>
              <a:rPr lang="fr-FR" sz="1700" dirty="0" err="1">
                <a:solidFill>
                  <a:schemeClr val="tx1"/>
                </a:solidFill>
              </a:rPr>
              <a:t>Within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this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framework</a:t>
            </a:r>
            <a:r>
              <a:rPr lang="fr-FR" sz="1700" dirty="0">
                <a:solidFill>
                  <a:schemeClr val="tx1"/>
                </a:solidFill>
              </a:rPr>
              <a:t>, </a:t>
            </a:r>
            <a:r>
              <a:rPr lang="fr-FR" sz="1700" dirty="0" err="1">
                <a:solidFill>
                  <a:schemeClr val="tx1"/>
                </a:solidFill>
              </a:rPr>
              <a:t>each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significant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endpoint</a:t>
            </a:r>
            <a:r>
              <a:rPr lang="fr-FR" sz="1700" dirty="0">
                <a:solidFill>
                  <a:schemeClr val="tx1"/>
                </a:solidFill>
              </a:rPr>
              <a:t> or URL </a:t>
            </a:r>
            <a:r>
              <a:rPr lang="fr-FR" sz="1700" dirty="0" err="1">
                <a:solidFill>
                  <a:schemeClr val="tx1"/>
                </a:solidFill>
              </a:rPr>
              <a:t>is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typically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associated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with</a:t>
            </a:r>
            <a:r>
              <a:rPr lang="fr-FR" sz="1700" dirty="0">
                <a:solidFill>
                  <a:schemeClr val="tx1"/>
                </a:solidFill>
              </a:rPr>
              <a:t> a </a:t>
            </a:r>
            <a:r>
              <a:rPr lang="fr-FR" sz="1700" dirty="0" err="1">
                <a:solidFill>
                  <a:schemeClr val="tx1"/>
                </a:solidFill>
              </a:rPr>
              <a:t>designated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controller</a:t>
            </a:r>
            <a:r>
              <a:rPr lang="fr-FR" sz="1700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5744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FD01-BB8D-4962-E4BB-D831FD84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</a:rPr>
              <a:t>SYSTEM ARCHITECTURE (CONTINUED)</a:t>
            </a:r>
          </a:p>
        </p:txBody>
      </p:sp>
      <p:pic>
        <p:nvPicPr>
          <p:cNvPr id="3" name="Picture 2" descr="Tickets - Free entertainment icons">
            <a:extLst>
              <a:ext uri="{FF2B5EF4-FFF2-40B4-BE49-F238E27FC236}">
                <a16:creationId xmlns:a16="http://schemas.microsoft.com/office/drawing/2014/main" id="{DD0EEF67-D24F-551B-B814-E41569958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508349">
            <a:off x="-775920" y="-1196819"/>
            <a:ext cx="2986016" cy="298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Tickets - Free entertainment icons">
            <a:extLst>
              <a:ext uri="{FF2B5EF4-FFF2-40B4-BE49-F238E27FC236}">
                <a16:creationId xmlns:a16="http://schemas.microsoft.com/office/drawing/2014/main" id="{AA466984-85B3-FDE4-1E4E-28A1BA7F6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205984" y="-1381593"/>
            <a:ext cx="2986016" cy="298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ickets - Free entertainment icons">
            <a:extLst>
              <a:ext uri="{FF2B5EF4-FFF2-40B4-BE49-F238E27FC236}">
                <a16:creationId xmlns:a16="http://schemas.microsoft.com/office/drawing/2014/main" id="{77F67987-165F-39F6-15C7-4A9A89D8E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47868">
            <a:off x="-1034396" y="4400299"/>
            <a:ext cx="2986016" cy="298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D2E37E-4A2C-F897-58DA-267AD21AC014}"/>
              </a:ext>
            </a:extLst>
          </p:cNvPr>
          <p:cNvSpPr txBox="1">
            <a:spLocks/>
          </p:cNvSpPr>
          <p:nvPr/>
        </p:nvSpPr>
        <p:spPr>
          <a:xfrm>
            <a:off x="2231136" y="2482746"/>
            <a:ext cx="7729728" cy="362369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fr-FR" sz="1700" dirty="0">
                <a:solidFill>
                  <a:schemeClr val="tx1"/>
                </a:solidFill>
              </a:rPr>
              <a:t>To </a:t>
            </a:r>
            <a:r>
              <a:rPr lang="fr-FR" sz="1700" dirty="0" err="1">
                <a:solidFill>
                  <a:schemeClr val="tx1"/>
                </a:solidFill>
              </a:rPr>
              <a:t>facilitate</a:t>
            </a:r>
            <a:r>
              <a:rPr lang="fr-FR" sz="1700" dirty="0">
                <a:solidFill>
                  <a:schemeClr val="tx1"/>
                </a:solidFill>
              </a:rPr>
              <a:t> interaction </a:t>
            </a:r>
            <a:r>
              <a:rPr lang="fr-FR" sz="1700" dirty="0" err="1">
                <a:solidFill>
                  <a:schemeClr val="tx1"/>
                </a:solidFill>
              </a:rPr>
              <a:t>with</a:t>
            </a:r>
            <a:r>
              <a:rPr lang="fr-FR" sz="1700" dirty="0">
                <a:solidFill>
                  <a:schemeClr val="tx1"/>
                </a:solidFill>
              </a:rPr>
              <a:t> the </a:t>
            </a:r>
            <a:r>
              <a:rPr lang="fr-FR" sz="1700" dirty="0" err="1">
                <a:solidFill>
                  <a:schemeClr val="tx1"/>
                </a:solidFill>
              </a:rPr>
              <a:t>database</a:t>
            </a:r>
            <a:r>
              <a:rPr lang="fr-FR" sz="1700" dirty="0">
                <a:solidFill>
                  <a:schemeClr val="tx1"/>
                </a:solidFill>
              </a:rPr>
              <a:t>, a </a:t>
            </a:r>
            <a:r>
              <a:rPr lang="fr-FR" sz="1700" dirty="0" err="1">
                <a:solidFill>
                  <a:schemeClr val="tx1"/>
                </a:solidFill>
              </a:rPr>
              <a:t>separate</a:t>
            </a:r>
            <a:r>
              <a:rPr lang="fr-FR" sz="1700" dirty="0">
                <a:solidFill>
                  <a:schemeClr val="tx1"/>
                </a:solidFill>
              </a:rPr>
              <a:t> package </a:t>
            </a:r>
            <a:r>
              <a:rPr lang="fr-FR" sz="1700" dirty="0" err="1">
                <a:solidFill>
                  <a:schemeClr val="tx1"/>
                </a:solidFill>
              </a:rPr>
              <a:t>known</a:t>
            </a:r>
            <a:r>
              <a:rPr lang="fr-FR" sz="1700" dirty="0">
                <a:solidFill>
                  <a:schemeClr val="tx1"/>
                </a:solidFill>
              </a:rPr>
              <a:t> as the Data Access Object (DAO) package </a:t>
            </a:r>
            <a:r>
              <a:rPr lang="fr-FR" sz="1700" dirty="0" err="1">
                <a:solidFill>
                  <a:schemeClr val="tx1"/>
                </a:solidFill>
              </a:rPr>
              <a:t>is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employed</a:t>
            </a:r>
            <a:r>
              <a:rPr lang="fr-FR" sz="1700" dirty="0">
                <a:solidFill>
                  <a:schemeClr val="tx1"/>
                </a:solidFill>
              </a:rPr>
              <a:t>. The DAO classes </a:t>
            </a:r>
            <a:r>
              <a:rPr lang="fr-FR" sz="1700" dirty="0" err="1">
                <a:solidFill>
                  <a:schemeClr val="tx1"/>
                </a:solidFill>
              </a:rPr>
              <a:t>within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this</a:t>
            </a:r>
            <a:r>
              <a:rPr lang="fr-FR" sz="1700" dirty="0">
                <a:solidFill>
                  <a:schemeClr val="tx1"/>
                </a:solidFill>
              </a:rPr>
              <a:t> package are </a:t>
            </a:r>
            <a:r>
              <a:rPr lang="fr-FR" sz="1700" dirty="0" err="1">
                <a:solidFill>
                  <a:schemeClr val="tx1"/>
                </a:solidFill>
              </a:rPr>
              <a:t>responsible</a:t>
            </a:r>
            <a:r>
              <a:rPr lang="fr-FR" sz="1700" dirty="0">
                <a:solidFill>
                  <a:schemeClr val="tx1"/>
                </a:solidFill>
              </a:rPr>
              <a:t> for handling </a:t>
            </a:r>
            <a:r>
              <a:rPr lang="fr-FR" sz="1700" dirty="0" err="1">
                <a:solidFill>
                  <a:schemeClr val="tx1"/>
                </a:solidFill>
              </a:rPr>
              <a:t>database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operations</a:t>
            </a:r>
            <a:r>
              <a:rPr lang="fr-FR" sz="1700" dirty="0">
                <a:solidFill>
                  <a:schemeClr val="tx1"/>
                </a:solidFill>
              </a:rPr>
              <a:t>, </a:t>
            </a:r>
            <a:r>
              <a:rPr lang="fr-FR" sz="1700" dirty="0" err="1">
                <a:solidFill>
                  <a:schemeClr val="tx1"/>
                </a:solidFill>
              </a:rPr>
              <a:t>such</a:t>
            </a:r>
            <a:r>
              <a:rPr lang="fr-FR" sz="1700" dirty="0">
                <a:solidFill>
                  <a:schemeClr val="tx1"/>
                </a:solidFill>
              </a:rPr>
              <a:t> as </a:t>
            </a:r>
            <a:r>
              <a:rPr lang="fr-FR" sz="1700" dirty="0" err="1">
                <a:solidFill>
                  <a:schemeClr val="tx1"/>
                </a:solidFill>
              </a:rPr>
              <a:t>retrieving</a:t>
            </a:r>
            <a:r>
              <a:rPr lang="fr-FR" sz="1700" dirty="0">
                <a:solidFill>
                  <a:schemeClr val="tx1"/>
                </a:solidFill>
              </a:rPr>
              <a:t> or </a:t>
            </a:r>
            <a:r>
              <a:rPr lang="fr-FR" sz="1700" dirty="0" err="1">
                <a:solidFill>
                  <a:schemeClr val="tx1"/>
                </a:solidFill>
              </a:rPr>
              <a:t>persisting</a:t>
            </a:r>
            <a:r>
              <a:rPr lang="fr-FR" sz="1700" dirty="0">
                <a:solidFill>
                  <a:schemeClr val="tx1"/>
                </a:solidFill>
              </a:rPr>
              <a:t> data.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solidFill>
                  <a:schemeClr val="tx1"/>
                </a:solidFill>
              </a:rPr>
              <a:t>	The </a:t>
            </a:r>
            <a:r>
              <a:rPr lang="fr-FR" sz="1700" dirty="0" err="1">
                <a:solidFill>
                  <a:schemeClr val="tx1"/>
                </a:solidFill>
              </a:rPr>
              <a:t>core</a:t>
            </a:r>
            <a:r>
              <a:rPr lang="fr-FR" sz="1700" dirty="0">
                <a:solidFill>
                  <a:schemeClr val="tx1"/>
                </a:solidFill>
              </a:rPr>
              <a:t> business </a:t>
            </a:r>
            <a:r>
              <a:rPr lang="fr-FR" sz="1700" dirty="0" err="1">
                <a:solidFill>
                  <a:schemeClr val="tx1"/>
                </a:solidFill>
              </a:rPr>
              <a:t>logic</a:t>
            </a:r>
            <a:r>
              <a:rPr lang="fr-FR" sz="1700" dirty="0">
                <a:solidFill>
                  <a:schemeClr val="tx1"/>
                </a:solidFill>
              </a:rPr>
              <a:t> of the application </a:t>
            </a:r>
            <a:r>
              <a:rPr lang="fr-FR" sz="1700" dirty="0" err="1">
                <a:solidFill>
                  <a:schemeClr val="tx1"/>
                </a:solidFill>
              </a:rPr>
              <a:t>is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typically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managed</a:t>
            </a:r>
            <a:r>
              <a:rPr lang="fr-FR" sz="1700" dirty="0">
                <a:solidFill>
                  <a:schemeClr val="tx1"/>
                </a:solidFill>
              </a:rPr>
              <a:t> by classes </a:t>
            </a:r>
            <a:r>
              <a:rPr lang="fr-FR" sz="1700" dirty="0" err="1">
                <a:solidFill>
                  <a:schemeClr val="tx1"/>
                </a:solidFill>
              </a:rPr>
              <a:t>within</a:t>
            </a:r>
            <a:r>
              <a:rPr lang="fr-FR" sz="1700" dirty="0">
                <a:solidFill>
                  <a:schemeClr val="tx1"/>
                </a:solidFill>
              </a:rPr>
              <a:t> the Service package. </a:t>
            </a:r>
            <a:r>
              <a:rPr lang="fr-FR" sz="1700" dirty="0" err="1">
                <a:solidFill>
                  <a:schemeClr val="tx1"/>
                </a:solidFill>
              </a:rPr>
              <a:t>These</a:t>
            </a:r>
            <a:r>
              <a:rPr lang="fr-FR" sz="1700" dirty="0">
                <a:solidFill>
                  <a:schemeClr val="tx1"/>
                </a:solidFill>
              </a:rPr>
              <a:t> Service classes </a:t>
            </a:r>
            <a:r>
              <a:rPr lang="fr-FR" sz="1700" dirty="0" err="1">
                <a:solidFill>
                  <a:schemeClr val="tx1"/>
                </a:solidFill>
              </a:rPr>
              <a:t>act</a:t>
            </a:r>
            <a:r>
              <a:rPr lang="fr-FR" sz="1700" dirty="0">
                <a:solidFill>
                  <a:schemeClr val="tx1"/>
                </a:solidFill>
              </a:rPr>
              <a:t> as </a:t>
            </a:r>
            <a:r>
              <a:rPr lang="fr-FR" sz="1700" dirty="0" err="1">
                <a:solidFill>
                  <a:schemeClr val="tx1"/>
                </a:solidFill>
              </a:rPr>
              <a:t>intermediaries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between</a:t>
            </a:r>
            <a:r>
              <a:rPr lang="fr-FR" sz="1700" dirty="0">
                <a:solidFill>
                  <a:schemeClr val="tx1"/>
                </a:solidFill>
              </a:rPr>
              <a:t> the </a:t>
            </a:r>
            <a:r>
              <a:rPr lang="fr-FR" sz="1700" dirty="0" err="1">
                <a:solidFill>
                  <a:schemeClr val="tx1"/>
                </a:solidFill>
              </a:rPr>
              <a:t>Controllers</a:t>
            </a:r>
            <a:r>
              <a:rPr lang="fr-FR" sz="1700" dirty="0">
                <a:solidFill>
                  <a:schemeClr val="tx1"/>
                </a:solidFill>
              </a:rPr>
              <a:t> and the DAO classes. </a:t>
            </a:r>
            <a:r>
              <a:rPr lang="fr-FR" sz="1700" dirty="0" err="1">
                <a:solidFill>
                  <a:schemeClr val="tx1"/>
                </a:solidFill>
              </a:rPr>
              <a:t>They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facilitate</a:t>
            </a:r>
            <a:r>
              <a:rPr lang="fr-FR" sz="1700" dirty="0">
                <a:solidFill>
                  <a:schemeClr val="tx1"/>
                </a:solidFill>
              </a:rPr>
              <a:t> the abstraction of business </a:t>
            </a:r>
            <a:r>
              <a:rPr lang="fr-FR" sz="1700" dirty="0" err="1">
                <a:solidFill>
                  <a:schemeClr val="tx1"/>
                </a:solidFill>
              </a:rPr>
              <a:t>operations</a:t>
            </a:r>
            <a:r>
              <a:rPr lang="fr-FR" sz="1700" dirty="0">
                <a:solidFill>
                  <a:schemeClr val="tx1"/>
                </a:solidFill>
              </a:rPr>
              <a:t>, </a:t>
            </a:r>
            <a:r>
              <a:rPr lang="fr-FR" sz="1700" dirty="0" err="1">
                <a:solidFill>
                  <a:schemeClr val="tx1"/>
                </a:solidFill>
              </a:rPr>
              <a:t>providing</a:t>
            </a:r>
            <a:r>
              <a:rPr lang="fr-FR" sz="1700" dirty="0">
                <a:solidFill>
                  <a:schemeClr val="tx1"/>
                </a:solidFill>
              </a:rPr>
              <a:t> a layer of insulation </a:t>
            </a:r>
            <a:r>
              <a:rPr lang="fr-FR" sz="1700" dirty="0" err="1">
                <a:solidFill>
                  <a:schemeClr val="tx1"/>
                </a:solidFill>
              </a:rPr>
              <a:t>between</a:t>
            </a:r>
            <a:r>
              <a:rPr lang="fr-FR" sz="1700" dirty="0">
                <a:solidFill>
                  <a:schemeClr val="tx1"/>
                </a:solidFill>
              </a:rPr>
              <a:t> the web layer (</a:t>
            </a:r>
            <a:r>
              <a:rPr lang="fr-FR" sz="1700" dirty="0" err="1">
                <a:solidFill>
                  <a:schemeClr val="tx1"/>
                </a:solidFill>
              </a:rPr>
              <a:t>Controllers</a:t>
            </a:r>
            <a:r>
              <a:rPr lang="fr-FR" sz="1700" dirty="0">
                <a:solidFill>
                  <a:schemeClr val="tx1"/>
                </a:solidFill>
              </a:rPr>
              <a:t>) and the data </a:t>
            </a:r>
            <a:r>
              <a:rPr lang="fr-FR" sz="1700" dirty="0" err="1">
                <a:solidFill>
                  <a:schemeClr val="tx1"/>
                </a:solidFill>
              </a:rPr>
              <a:t>access</a:t>
            </a:r>
            <a:r>
              <a:rPr lang="fr-FR" sz="1700" dirty="0">
                <a:solidFill>
                  <a:schemeClr val="tx1"/>
                </a:solidFill>
              </a:rPr>
              <a:t> layer (DAO).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solidFill>
                  <a:schemeClr val="tx1"/>
                </a:solidFill>
              </a:rPr>
              <a:t>	For </a:t>
            </a:r>
            <a:r>
              <a:rPr lang="fr-FR" sz="1700" dirty="0" err="1">
                <a:solidFill>
                  <a:schemeClr val="tx1"/>
                </a:solidFill>
              </a:rPr>
              <a:t>addressing</a:t>
            </a:r>
            <a:r>
              <a:rPr lang="fr-FR" sz="1700" dirty="0">
                <a:solidFill>
                  <a:schemeClr val="tx1"/>
                </a:solidFill>
              </a:rPr>
              <a:t> the </a:t>
            </a:r>
            <a:r>
              <a:rPr lang="fr-FR" sz="1700" dirty="0" err="1">
                <a:solidFill>
                  <a:schemeClr val="tx1"/>
                </a:solidFill>
              </a:rPr>
              <a:t>security</a:t>
            </a:r>
            <a:r>
              <a:rPr lang="fr-FR" sz="1700" dirty="0">
                <a:solidFill>
                  <a:schemeClr val="tx1"/>
                </a:solidFill>
              </a:rPr>
              <a:t> aspects of the application, a </a:t>
            </a:r>
            <a:r>
              <a:rPr lang="fr-FR" sz="1700" dirty="0" err="1">
                <a:solidFill>
                  <a:schemeClr val="tx1"/>
                </a:solidFill>
              </a:rPr>
              <a:t>specialized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security</a:t>
            </a:r>
            <a:r>
              <a:rPr lang="fr-FR" sz="1700" dirty="0">
                <a:solidFill>
                  <a:schemeClr val="tx1"/>
                </a:solidFill>
              </a:rPr>
              <a:t> package </a:t>
            </a:r>
            <a:r>
              <a:rPr lang="fr-FR" sz="1700" dirty="0" err="1">
                <a:solidFill>
                  <a:schemeClr val="tx1"/>
                </a:solidFill>
              </a:rPr>
              <a:t>is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often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created</a:t>
            </a:r>
            <a:r>
              <a:rPr lang="fr-FR" sz="1700" dirty="0">
                <a:solidFill>
                  <a:schemeClr val="tx1"/>
                </a:solidFill>
              </a:rPr>
              <a:t>. This </a:t>
            </a:r>
            <a:r>
              <a:rPr lang="fr-FR" sz="1700" dirty="0" err="1">
                <a:solidFill>
                  <a:schemeClr val="tx1"/>
                </a:solidFill>
              </a:rPr>
              <a:t>security</a:t>
            </a:r>
            <a:r>
              <a:rPr lang="fr-FR" sz="1700" dirty="0">
                <a:solidFill>
                  <a:schemeClr val="tx1"/>
                </a:solidFill>
              </a:rPr>
              <a:t> package </a:t>
            </a:r>
            <a:r>
              <a:rPr lang="fr-FR" sz="1700" dirty="0" err="1">
                <a:solidFill>
                  <a:schemeClr val="tx1"/>
                </a:solidFill>
              </a:rPr>
              <a:t>contains</a:t>
            </a:r>
            <a:r>
              <a:rPr lang="fr-FR" sz="1700" dirty="0">
                <a:solidFill>
                  <a:schemeClr val="tx1"/>
                </a:solidFill>
              </a:rPr>
              <a:t> essential classes </a:t>
            </a:r>
            <a:r>
              <a:rPr lang="fr-FR" sz="1700" dirty="0" err="1">
                <a:solidFill>
                  <a:schemeClr val="tx1"/>
                </a:solidFill>
              </a:rPr>
              <a:t>responsible</a:t>
            </a:r>
            <a:r>
              <a:rPr lang="fr-FR" sz="1700" dirty="0">
                <a:solidFill>
                  <a:schemeClr val="tx1"/>
                </a:solidFill>
              </a:rPr>
              <a:t> for user </a:t>
            </a:r>
            <a:r>
              <a:rPr lang="fr-FR" sz="1700" dirty="0" err="1">
                <a:solidFill>
                  <a:schemeClr val="tx1"/>
                </a:solidFill>
              </a:rPr>
              <a:t>authentication</a:t>
            </a:r>
            <a:r>
              <a:rPr lang="fr-FR" sz="1700" dirty="0">
                <a:solidFill>
                  <a:schemeClr val="tx1"/>
                </a:solidFill>
              </a:rPr>
              <a:t> and </a:t>
            </a:r>
            <a:r>
              <a:rPr lang="fr-FR" sz="1700" dirty="0" err="1">
                <a:solidFill>
                  <a:schemeClr val="tx1"/>
                </a:solidFill>
              </a:rPr>
              <a:t>authorization</a:t>
            </a:r>
            <a:r>
              <a:rPr lang="fr-FR" sz="1700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9792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98F3-0D01-0CC3-7463-B07DDC7E7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</a:rPr>
              <a:t>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B4B08C-7E0C-785A-CAAB-99B112BE3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UML DIAGRAMS</a:t>
            </a:r>
          </a:p>
        </p:txBody>
      </p:sp>
    </p:spTree>
    <p:extLst>
      <p:ext uri="{BB962C8B-B14F-4D97-AF65-F5344CB8AC3E}">
        <p14:creationId xmlns:p14="http://schemas.microsoft.com/office/powerpoint/2010/main" val="230137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C595-884F-83A8-A33E-D3642ED2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</a:rPr>
              <a:t>Database diagram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EE8647E-A0E5-91BF-D166-E6BD0C738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806" y="1350307"/>
            <a:ext cx="5415914" cy="415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2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C595-884F-83A8-A33E-D3642ED2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</a:rPr>
              <a:t>PACKAGE diagram</a:t>
            </a:r>
          </a:p>
        </p:txBody>
      </p:sp>
      <p:pic>
        <p:nvPicPr>
          <p:cNvPr id="4" name="Picture 3" descr="A diagram of a service&#10;&#10;Description automatically generated">
            <a:extLst>
              <a:ext uri="{FF2B5EF4-FFF2-40B4-BE49-F238E27FC236}">
                <a16:creationId xmlns:a16="http://schemas.microsoft.com/office/drawing/2014/main" id="{FC22456A-CE19-18AE-E814-ADB644AE7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920" y="2328050"/>
            <a:ext cx="58197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8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BAEAE5E-8266-BF32-37AE-7D0FA7269DC5}"/>
              </a:ext>
            </a:extLst>
          </p:cNvPr>
          <p:cNvSpPr/>
          <p:nvPr/>
        </p:nvSpPr>
        <p:spPr>
          <a:xfrm>
            <a:off x="4742688" y="0"/>
            <a:ext cx="1908048" cy="685800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FC595-884F-83A8-A33E-D3642ED2E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2228923"/>
            <a:ext cx="4486656" cy="1141497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</a:rPr>
              <a:t>Class diagram</a:t>
            </a:r>
          </a:p>
        </p:txBody>
      </p:sp>
      <p:pic>
        <p:nvPicPr>
          <p:cNvPr id="4" name="Picture 3" descr="A diagram of a computer&#10;&#10;Description automatically generated">
            <a:extLst>
              <a:ext uri="{FF2B5EF4-FFF2-40B4-BE49-F238E27FC236}">
                <a16:creationId xmlns:a16="http://schemas.microsoft.com/office/drawing/2014/main" id="{B58B115C-B678-FC15-28C8-CE84091D7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479" y="687124"/>
            <a:ext cx="7000208" cy="548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8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BAEAE5E-8266-BF32-37AE-7D0FA7269DC5}"/>
              </a:ext>
            </a:extLst>
          </p:cNvPr>
          <p:cNvSpPr/>
          <p:nvPr/>
        </p:nvSpPr>
        <p:spPr>
          <a:xfrm>
            <a:off x="4742688" y="0"/>
            <a:ext cx="1908048" cy="685800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FC595-884F-83A8-A33E-D3642ED2E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2228923"/>
            <a:ext cx="4486656" cy="1141497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</a:rPr>
              <a:t>DATA </a:t>
            </a:r>
            <a:r>
              <a:rPr lang="en-US" sz="2400" b="1" dirty="0" err="1">
                <a:latin typeface="Times New Roman" panose="02020603050405020304" pitchFamily="18" charset="0"/>
              </a:rPr>
              <a:t>aCCESS</a:t>
            </a:r>
            <a:r>
              <a:rPr lang="en-US" sz="2400" b="1" dirty="0">
                <a:latin typeface="Times New Roman" panose="02020603050405020304" pitchFamily="18" charset="0"/>
              </a:rPr>
              <a:t> diagram</a:t>
            </a:r>
          </a:p>
        </p:txBody>
      </p:sp>
      <p:pic>
        <p:nvPicPr>
          <p:cNvPr id="3" name="Picture 2" descr="A diagram of a service&#10;&#10;Description automatically generated">
            <a:extLst>
              <a:ext uri="{FF2B5EF4-FFF2-40B4-BE49-F238E27FC236}">
                <a16:creationId xmlns:a16="http://schemas.microsoft.com/office/drawing/2014/main" id="{5BC851BD-FECE-9CFD-24FE-0EF8CC978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661" y="2210319"/>
            <a:ext cx="7087363" cy="243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5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C595-884F-83A8-A33E-D3642ED2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</a:rPr>
              <a:t>SECURITY diagram</a:t>
            </a:r>
          </a:p>
        </p:txBody>
      </p:sp>
      <p:pic>
        <p:nvPicPr>
          <p:cNvPr id="5" name="Picture 4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41A1DDFB-8D08-D4DC-18BB-49759748E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512" y="1580575"/>
            <a:ext cx="5541264" cy="369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0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BAEAE5E-8266-BF32-37AE-7D0FA7269DC5}"/>
              </a:ext>
            </a:extLst>
          </p:cNvPr>
          <p:cNvSpPr/>
          <p:nvPr/>
        </p:nvSpPr>
        <p:spPr>
          <a:xfrm>
            <a:off x="4742688" y="0"/>
            <a:ext cx="1908048" cy="685800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FC595-884F-83A8-A33E-D3642ED2E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2228923"/>
            <a:ext cx="4486656" cy="1141497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</a:rPr>
              <a:t>STATE diagram</a:t>
            </a:r>
          </a:p>
        </p:txBody>
      </p:sp>
      <p:pic>
        <p:nvPicPr>
          <p:cNvPr id="6" name="Picture 5" descr="A diagram of a function&#10;&#10;Description automatically generated">
            <a:extLst>
              <a:ext uri="{FF2B5EF4-FFF2-40B4-BE49-F238E27FC236}">
                <a16:creationId xmlns:a16="http://schemas.microsoft.com/office/drawing/2014/main" id="{760BF046-7853-F6E7-BDF0-028EE9888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637" y="855932"/>
            <a:ext cx="6756699" cy="514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5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C595-884F-83A8-A33E-D3642ED2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</a:rPr>
              <a:t>SEQUENCE diagram</a:t>
            </a:r>
          </a:p>
        </p:txBody>
      </p:sp>
      <p:pic>
        <p:nvPicPr>
          <p:cNvPr id="4" name="Picture 3" descr="A diagram of a basket and receipt&#10;&#10;Description automatically generated with medium confidence">
            <a:extLst>
              <a:ext uri="{FF2B5EF4-FFF2-40B4-BE49-F238E27FC236}">
                <a16:creationId xmlns:a16="http://schemas.microsoft.com/office/drawing/2014/main" id="{C31C2BD8-EFA4-D543-343B-4FDB4C971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832" y="1465355"/>
            <a:ext cx="5745480" cy="392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06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Crowd Icon">
            <a:extLst>
              <a:ext uri="{FF2B5EF4-FFF2-40B4-BE49-F238E27FC236}">
                <a16:creationId xmlns:a16="http://schemas.microsoft.com/office/drawing/2014/main" id="{909C9942-F2E5-3244-F257-AECEE445C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7977" y="-1201429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C0C9EE-C095-AA0E-3E4C-BBCA00CEC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General Presentation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1F19C-FDCF-E188-E350-06D1E3976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1078" y="2694411"/>
            <a:ext cx="6109786" cy="3101983"/>
          </a:xfrm>
        </p:spPr>
        <p:txBody>
          <a:bodyPr/>
          <a:lstStyle/>
          <a:p>
            <a:pPr marL="0" indent="0">
              <a:buNone/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fr-FR" dirty="0"/>
              <a:t>The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presented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Ticket Shop Application. The application serves as a platform for </a:t>
            </a:r>
            <a:r>
              <a:rPr lang="fr-FR" dirty="0" err="1"/>
              <a:t>managing</a:t>
            </a:r>
            <a:r>
              <a:rPr lang="fr-FR" dirty="0"/>
              <a:t> and </a:t>
            </a:r>
            <a:r>
              <a:rPr lang="fr-FR" dirty="0" err="1"/>
              <a:t>purchasing</a:t>
            </a:r>
            <a:r>
              <a:rPr lang="fr-FR" dirty="0"/>
              <a:t> </a:t>
            </a:r>
            <a:r>
              <a:rPr lang="fr-FR" dirty="0" err="1"/>
              <a:t>event</a:t>
            </a:r>
            <a:r>
              <a:rPr lang="fr-FR" dirty="0"/>
              <a:t> tickets, </a:t>
            </a:r>
            <a:r>
              <a:rPr lang="fr-FR" dirty="0" err="1"/>
              <a:t>offering</a:t>
            </a:r>
            <a:r>
              <a:rPr lang="fr-FR" dirty="0"/>
              <a:t> </a:t>
            </a:r>
            <a:r>
              <a:rPr lang="fr-FR" dirty="0" err="1"/>
              <a:t>users</a:t>
            </a:r>
            <a:r>
              <a:rPr lang="fr-FR" dirty="0"/>
              <a:t> the </a:t>
            </a:r>
            <a:r>
              <a:rPr lang="fr-FR" dirty="0" err="1"/>
              <a:t>capability</a:t>
            </a:r>
            <a:r>
              <a:rPr lang="fr-FR" dirty="0"/>
              <a:t> to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acquisitions and </a:t>
            </a:r>
            <a:r>
              <a:rPr lang="fr-FR" dirty="0" err="1"/>
              <a:t>effect</a:t>
            </a:r>
            <a:r>
              <a:rPr lang="fr-FR" dirty="0"/>
              <a:t> updates, a </a:t>
            </a:r>
            <a:r>
              <a:rPr lang="fr-FR" dirty="0" err="1"/>
              <a:t>privilege</a:t>
            </a:r>
            <a:r>
              <a:rPr lang="fr-FR" dirty="0"/>
              <a:t> </a:t>
            </a:r>
            <a:r>
              <a:rPr lang="fr-FR" dirty="0" err="1"/>
              <a:t>reserved</a:t>
            </a:r>
            <a:r>
              <a:rPr lang="fr-FR" dirty="0"/>
              <a:t> for </a:t>
            </a:r>
            <a:r>
              <a:rPr lang="fr-FR" dirty="0" err="1"/>
              <a:t>administrators</a:t>
            </a:r>
            <a:r>
              <a:rPr lang="fr-FR" dirty="0"/>
              <a:t>. The system </a:t>
            </a:r>
            <a:r>
              <a:rPr lang="fr-FR" dirty="0" err="1"/>
              <a:t>facilitates</a:t>
            </a:r>
            <a:r>
              <a:rPr lang="fr-FR" dirty="0"/>
              <a:t> user engagement </a:t>
            </a:r>
            <a:r>
              <a:rPr lang="fr-FR" dirty="0" err="1"/>
              <a:t>through</a:t>
            </a:r>
            <a:r>
              <a:rPr lang="fr-FR" dirty="0"/>
              <a:t> the </a:t>
            </a:r>
            <a:r>
              <a:rPr lang="fr-FR" dirty="0" err="1"/>
              <a:t>creation</a:t>
            </a:r>
            <a:r>
              <a:rPr lang="fr-FR" dirty="0"/>
              <a:t> of </a:t>
            </a:r>
            <a:r>
              <a:rPr lang="fr-FR" dirty="0" err="1"/>
              <a:t>individual</a:t>
            </a:r>
            <a:r>
              <a:rPr lang="fr-FR" dirty="0"/>
              <a:t> </a:t>
            </a:r>
            <a:r>
              <a:rPr lang="fr-FR" dirty="0" err="1"/>
              <a:t>accounts</a:t>
            </a:r>
            <a:r>
              <a:rPr lang="fr-FR" dirty="0"/>
              <a:t>, </a:t>
            </a:r>
            <a:r>
              <a:rPr lang="fr-FR" dirty="0" err="1"/>
              <a:t>enabling</a:t>
            </a:r>
            <a:r>
              <a:rPr lang="fr-FR" dirty="0"/>
              <a:t> login </a:t>
            </a:r>
            <a:r>
              <a:rPr lang="fr-FR" dirty="0" err="1"/>
              <a:t>experiences</a:t>
            </a:r>
            <a:r>
              <a:rPr lang="fr-FR" dirty="0"/>
              <a:t> or, </a:t>
            </a:r>
            <a:r>
              <a:rPr lang="fr-FR" dirty="0" err="1"/>
              <a:t>alternatively</a:t>
            </a:r>
            <a:r>
              <a:rPr lang="fr-FR" dirty="0"/>
              <a:t>, </a:t>
            </a:r>
            <a:r>
              <a:rPr lang="fr-FR" dirty="0" err="1"/>
              <a:t>permitting</a:t>
            </a:r>
            <a:r>
              <a:rPr lang="fr-FR" dirty="0"/>
              <a:t> </a:t>
            </a:r>
            <a:r>
              <a:rPr lang="fr-FR" dirty="0" err="1"/>
              <a:t>users</a:t>
            </a:r>
            <a:r>
              <a:rPr lang="fr-FR" dirty="0"/>
              <a:t> to explore the site as </a:t>
            </a:r>
            <a:r>
              <a:rPr lang="fr-FR" dirty="0" err="1"/>
              <a:t>guests</a:t>
            </a:r>
            <a:r>
              <a:rPr lang="fr-FR" dirty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Tickets - Free entertainment icons">
            <a:extLst>
              <a:ext uri="{FF2B5EF4-FFF2-40B4-BE49-F238E27FC236}">
                <a16:creationId xmlns:a16="http://schemas.microsoft.com/office/drawing/2014/main" id="{A4D2482C-D342-26E7-B607-0D4F5945B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0030" y="4660120"/>
            <a:ext cx="2682376" cy="268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ickets - Free entertainment icons">
            <a:extLst>
              <a:ext uri="{FF2B5EF4-FFF2-40B4-BE49-F238E27FC236}">
                <a16:creationId xmlns:a16="http://schemas.microsoft.com/office/drawing/2014/main" id="{C77F92EA-4B71-935D-7605-ACB84F0AA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778621" y="5119595"/>
            <a:ext cx="2682376" cy="268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ickets - Free entertainment icons">
            <a:extLst>
              <a:ext uri="{FF2B5EF4-FFF2-40B4-BE49-F238E27FC236}">
                <a16:creationId xmlns:a16="http://schemas.microsoft.com/office/drawing/2014/main" id="{4A3B77D2-5556-E1F6-6C1B-4CBAD02AF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39223">
            <a:off x="4117643" y="5090776"/>
            <a:ext cx="2986016" cy="298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87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C595-884F-83A8-A33E-D3642ED2E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469892"/>
            <a:ext cx="4486656" cy="1141497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</a:rPr>
              <a:t>ACTIVITY diagram</a:t>
            </a:r>
          </a:p>
        </p:txBody>
      </p:sp>
      <p:pic>
        <p:nvPicPr>
          <p:cNvPr id="7" name="Picture 6" descr="A diagram of a customer&#10;&#10;Description automatically generated">
            <a:extLst>
              <a:ext uri="{FF2B5EF4-FFF2-40B4-BE49-F238E27FC236}">
                <a16:creationId xmlns:a16="http://schemas.microsoft.com/office/drawing/2014/main" id="{1B196C96-19B6-CB7C-C2B1-E95E7FAEA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423" y="1923103"/>
            <a:ext cx="5171993" cy="4598124"/>
          </a:xfrm>
          <a:prstGeom prst="rect">
            <a:avLst/>
          </a:prstGeom>
        </p:spPr>
      </p:pic>
      <p:pic>
        <p:nvPicPr>
          <p:cNvPr id="5" name="Picture 4" descr="A diagram of a function&#10;&#10;Description automatically generated">
            <a:extLst>
              <a:ext uri="{FF2B5EF4-FFF2-40B4-BE49-F238E27FC236}">
                <a16:creationId xmlns:a16="http://schemas.microsoft.com/office/drawing/2014/main" id="{26F12F8D-08C9-3AFD-238A-9064CDA293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79" y="1923103"/>
            <a:ext cx="5171993" cy="459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4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C595-884F-83A8-A33E-D3642ED2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</a:rPr>
              <a:t>DEPLOYMENT diagram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FF139A3-B817-25B0-EF30-A82905E2A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40" y="952296"/>
            <a:ext cx="5602224" cy="486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A5A8A-38E9-2904-0EE6-9E5C1ABCB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</a:rPr>
              <a:t>Operation mode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2F69B91-7260-0D53-C408-CAAAEAA00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79" y="2807335"/>
            <a:ext cx="4717207" cy="3203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FEA936A3-AEC4-C2F0-F2F3-BB8D875FA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277" y="2810510"/>
            <a:ext cx="4752968" cy="3203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Tickets - Free entertainment icons">
            <a:extLst>
              <a:ext uri="{FF2B5EF4-FFF2-40B4-BE49-F238E27FC236}">
                <a16:creationId xmlns:a16="http://schemas.microsoft.com/office/drawing/2014/main" id="{BC52E854-2AEE-DE61-C6AC-06B14054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960864" y="-1089388"/>
            <a:ext cx="2986016" cy="298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86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>
            <a:extLst>
              <a:ext uri="{FF2B5EF4-FFF2-40B4-BE49-F238E27FC236}">
                <a16:creationId xmlns:a16="http://schemas.microsoft.com/office/drawing/2014/main" id="{85B8B7C6-81CE-2044-4DA1-675668257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396" y="185637"/>
            <a:ext cx="2038985" cy="266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F45A35CC-AB14-CD69-63D9-C168A9093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03" y="3048253"/>
            <a:ext cx="5032373" cy="3203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>
            <a:extLst>
              <a:ext uri="{FF2B5EF4-FFF2-40B4-BE49-F238E27FC236}">
                <a16:creationId xmlns:a16="http://schemas.microsoft.com/office/drawing/2014/main" id="{4E92DFF7-9A62-9842-E927-58DDE3EA4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528" y="3048252"/>
            <a:ext cx="4855202" cy="3203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CBB9FC74-9109-77BB-1331-DDF3E291C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623" y="185637"/>
            <a:ext cx="4071011" cy="266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Tickets - Free entertainment icons">
            <a:extLst>
              <a:ext uri="{FF2B5EF4-FFF2-40B4-BE49-F238E27FC236}">
                <a16:creationId xmlns:a16="http://schemas.microsoft.com/office/drawing/2014/main" id="{20C0200F-9945-AE8D-C5DA-B6CE8D10B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94255">
            <a:off x="-1309617" y="-788293"/>
            <a:ext cx="2986016" cy="298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63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B5744413-9DB8-A090-C8DE-4EA243AC4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95" y="439164"/>
            <a:ext cx="4753873" cy="3203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D87D2668-7968-8C80-731B-5C1FBC84F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134" y="442085"/>
            <a:ext cx="466407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168D59E9-1C0A-4F7C-D979-6CEA6C89B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936" y="3919727"/>
            <a:ext cx="3830128" cy="2589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Tickets - Free entertainment icons">
            <a:extLst>
              <a:ext uri="{FF2B5EF4-FFF2-40B4-BE49-F238E27FC236}">
                <a16:creationId xmlns:a16="http://schemas.microsoft.com/office/drawing/2014/main" id="{8532E0B9-9715-D1E1-B8B5-C219EDCB9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838555" y="4805847"/>
            <a:ext cx="2986016" cy="298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4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Crowd Icon">
            <a:extLst>
              <a:ext uri="{FF2B5EF4-FFF2-40B4-BE49-F238E27FC236}">
                <a16:creationId xmlns:a16="http://schemas.microsoft.com/office/drawing/2014/main" id="{9352286F-EA6A-69D1-4DB4-C1EADF7EE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069" y="3076209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885766E1-507B-08BE-1517-896EADDF4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442085"/>
            <a:ext cx="4753873" cy="319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>
            <a:extLst>
              <a:ext uri="{FF2B5EF4-FFF2-40B4-BE49-F238E27FC236}">
                <a16:creationId xmlns:a16="http://schemas.microsoft.com/office/drawing/2014/main" id="{290D6981-133D-6189-7BA1-1C6EF7B0F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966" y="442085"/>
            <a:ext cx="4703549" cy="319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D73D894D-820D-D044-2D3F-238776631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3877590"/>
            <a:ext cx="1665541" cy="279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>
            <a:extLst>
              <a:ext uri="{FF2B5EF4-FFF2-40B4-BE49-F238E27FC236}">
                <a16:creationId xmlns:a16="http://schemas.microsoft.com/office/drawing/2014/main" id="{E7F86719-1BAE-3CAA-FDBF-EBCFA5DEC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763" y="3877589"/>
            <a:ext cx="4114800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>
            <a:extLst>
              <a:ext uri="{FF2B5EF4-FFF2-40B4-BE49-F238E27FC236}">
                <a16:creationId xmlns:a16="http://schemas.microsoft.com/office/drawing/2014/main" id="{718A0B40-C6CF-4C22-59AD-506354221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474" y="4246307"/>
            <a:ext cx="1690260" cy="2060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8">
            <a:extLst>
              <a:ext uri="{FF2B5EF4-FFF2-40B4-BE49-F238E27FC236}">
                <a16:creationId xmlns:a16="http://schemas.microsoft.com/office/drawing/2014/main" id="{52050BF4-C969-80F4-DEF0-525C27218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531" y="4172930"/>
            <a:ext cx="1639435" cy="2060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61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A624-B63E-1C97-8625-311D8EB81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</a:rPr>
              <a:t>portability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3C9711-6A43-5EC2-C394-262C7FFBD1FB}"/>
              </a:ext>
            </a:extLst>
          </p:cNvPr>
          <p:cNvSpPr txBox="1"/>
          <p:nvPr/>
        </p:nvSpPr>
        <p:spPr>
          <a:xfrm>
            <a:off x="6480048" y="1774701"/>
            <a:ext cx="5474208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900" dirty="0"/>
              <a:t>	</a:t>
            </a:r>
            <a:r>
              <a:rPr lang="fr-FR" sz="1900" dirty="0" err="1"/>
              <a:t>Porting</a:t>
            </a:r>
            <a:r>
              <a:rPr lang="fr-FR" sz="1900" dirty="0"/>
              <a:t> the Ticket Shop Application to </a:t>
            </a:r>
            <a:r>
              <a:rPr lang="fr-FR" sz="1900" dirty="0" err="1"/>
              <a:t>another</a:t>
            </a:r>
            <a:r>
              <a:rPr lang="fr-FR" sz="1900" dirty="0"/>
              <a:t> machine </a:t>
            </a:r>
            <a:r>
              <a:rPr lang="fr-FR" sz="1900" dirty="0" err="1"/>
              <a:t>involves</a:t>
            </a:r>
            <a:r>
              <a:rPr lang="fr-FR" sz="1900" dirty="0"/>
              <a:t> </a:t>
            </a:r>
            <a:r>
              <a:rPr lang="fr-FR" sz="1900" dirty="0" err="1"/>
              <a:t>several</a:t>
            </a:r>
            <a:r>
              <a:rPr lang="fr-FR" sz="1900" dirty="0"/>
              <a:t> </a:t>
            </a:r>
            <a:r>
              <a:rPr lang="fr-FR" sz="1900" dirty="0" err="1"/>
              <a:t>steps</a:t>
            </a:r>
            <a:r>
              <a:rPr lang="fr-FR" sz="1900" dirty="0"/>
              <a:t> to </a:t>
            </a:r>
            <a:r>
              <a:rPr lang="fr-FR" sz="1900" dirty="0" err="1"/>
              <a:t>ensure</a:t>
            </a:r>
            <a:r>
              <a:rPr lang="fr-FR" sz="1900" dirty="0"/>
              <a:t> a </a:t>
            </a:r>
            <a:r>
              <a:rPr lang="fr-FR" sz="1900" dirty="0" err="1"/>
              <a:t>seamless</a:t>
            </a:r>
            <a:r>
              <a:rPr lang="fr-FR" sz="1900" dirty="0"/>
              <a:t> transition. Begin by </a:t>
            </a:r>
            <a:r>
              <a:rPr lang="fr-FR" sz="1900" dirty="0" err="1"/>
              <a:t>retrieving</a:t>
            </a:r>
            <a:r>
              <a:rPr lang="fr-FR" sz="1900" dirty="0"/>
              <a:t> the application code and configurations </a:t>
            </a:r>
            <a:r>
              <a:rPr lang="fr-FR" sz="1900" dirty="0" err="1"/>
              <a:t>from</a:t>
            </a:r>
            <a:r>
              <a:rPr lang="fr-FR" sz="1900" dirty="0"/>
              <a:t> the version control system, </a:t>
            </a:r>
            <a:r>
              <a:rPr lang="fr-FR" sz="1900" dirty="0" err="1"/>
              <a:t>ensuring</a:t>
            </a:r>
            <a:r>
              <a:rPr lang="fr-FR" sz="1900" dirty="0"/>
              <a:t> </a:t>
            </a:r>
            <a:r>
              <a:rPr lang="fr-FR" sz="1900" dirty="0" err="1"/>
              <a:t>consistency</a:t>
            </a:r>
            <a:r>
              <a:rPr lang="fr-FR" sz="1900" dirty="0"/>
              <a:t> </a:t>
            </a:r>
            <a:r>
              <a:rPr lang="fr-FR" sz="1900" dirty="0" err="1"/>
              <a:t>with</a:t>
            </a:r>
            <a:r>
              <a:rPr lang="fr-FR" sz="1900" dirty="0"/>
              <a:t> the </a:t>
            </a:r>
            <a:r>
              <a:rPr lang="fr-FR" sz="1900" dirty="0" err="1"/>
              <a:t>intended</a:t>
            </a:r>
            <a:r>
              <a:rPr lang="fr-FR" sz="1900" dirty="0"/>
              <a:t> version. </a:t>
            </a:r>
            <a:r>
              <a:rPr lang="fr-FR" sz="1900" dirty="0" err="1"/>
              <a:t>Adjust</a:t>
            </a:r>
            <a:r>
              <a:rPr lang="fr-FR" sz="1900" dirty="0"/>
              <a:t> </a:t>
            </a:r>
            <a:r>
              <a:rPr lang="fr-FR" sz="1900" dirty="0" err="1"/>
              <a:t>environment-specific</a:t>
            </a:r>
            <a:r>
              <a:rPr lang="fr-FR" sz="1900" dirty="0"/>
              <a:t> settings in configuration files, </a:t>
            </a:r>
            <a:r>
              <a:rPr lang="fr-FR" sz="1900" dirty="0" err="1"/>
              <a:t>build</a:t>
            </a:r>
            <a:r>
              <a:rPr lang="fr-FR" sz="1900" dirty="0"/>
              <a:t> the application </a:t>
            </a:r>
            <a:r>
              <a:rPr lang="fr-FR" sz="1900" dirty="0" err="1"/>
              <a:t>using</a:t>
            </a:r>
            <a:r>
              <a:rPr lang="fr-FR" sz="1900" dirty="0"/>
              <a:t> the </a:t>
            </a:r>
            <a:r>
              <a:rPr lang="fr-FR" sz="1900" dirty="0" err="1"/>
              <a:t>appropriate</a:t>
            </a:r>
            <a:r>
              <a:rPr lang="fr-FR" sz="1900" dirty="0"/>
              <a:t> </a:t>
            </a:r>
            <a:r>
              <a:rPr lang="fr-FR" sz="1900" dirty="0" err="1"/>
              <a:t>tools</a:t>
            </a:r>
            <a:r>
              <a:rPr lang="fr-FR" sz="1900" dirty="0"/>
              <a:t>, and configure the </a:t>
            </a:r>
            <a:r>
              <a:rPr lang="fr-FR" sz="1900" dirty="0" err="1"/>
              <a:t>database</a:t>
            </a:r>
            <a:r>
              <a:rPr lang="fr-FR" sz="1900" dirty="0"/>
              <a:t> </a:t>
            </a:r>
            <a:r>
              <a:rPr lang="fr-FR" sz="1900" dirty="0" err="1"/>
              <a:t>connection</a:t>
            </a:r>
            <a:r>
              <a:rPr lang="fr-FR" sz="1900" dirty="0"/>
              <a:t> to </a:t>
            </a:r>
            <a:r>
              <a:rPr lang="fr-FR" sz="1900" dirty="0" err="1"/>
              <a:t>align</a:t>
            </a:r>
            <a:r>
              <a:rPr lang="fr-FR" sz="1900" dirty="0"/>
              <a:t> </a:t>
            </a:r>
            <a:r>
              <a:rPr lang="fr-FR" sz="1900" dirty="0" err="1"/>
              <a:t>with</a:t>
            </a:r>
            <a:r>
              <a:rPr lang="fr-FR" sz="1900" dirty="0"/>
              <a:t> the </a:t>
            </a:r>
            <a:r>
              <a:rPr lang="fr-FR" sz="1900" dirty="0" err="1"/>
              <a:t>target</a:t>
            </a:r>
            <a:r>
              <a:rPr lang="fr-FR" sz="1900" dirty="0"/>
              <a:t> machine. Launch the application and </a:t>
            </a:r>
            <a:r>
              <a:rPr lang="fr-FR" sz="1900" dirty="0" err="1"/>
              <a:t>conduct</a:t>
            </a:r>
            <a:r>
              <a:rPr lang="fr-FR" sz="1900" dirty="0"/>
              <a:t> </a:t>
            </a:r>
            <a:r>
              <a:rPr lang="fr-FR" sz="1900" dirty="0" err="1"/>
              <a:t>thorough</a:t>
            </a:r>
            <a:r>
              <a:rPr lang="fr-FR" sz="1900" dirty="0"/>
              <a:t> </a:t>
            </a:r>
            <a:r>
              <a:rPr lang="fr-FR" sz="1900" dirty="0" err="1"/>
              <a:t>testing</a:t>
            </a:r>
            <a:r>
              <a:rPr lang="fr-FR" sz="1900" dirty="0"/>
              <a:t> to </a:t>
            </a:r>
            <a:r>
              <a:rPr lang="fr-FR" sz="1900" dirty="0" err="1"/>
              <a:t>validate</a:t>
            </a:r>
            <a:r>
              <a:rPr lang="fr-FR" sz="1900" dirty="0"/>
              <a:t> </a:t>
            </a:r>
            <a:r>
              <a:rPr lang="fr-FR" sz="1900" dirty="0" err="1"/>
              <a:t>its</a:t>
            </a:r>
            <a:r>
              <a:rPr lang="fr-FR" sz="1900" dirty="0"/>
              <a:t> </a:t>
            </a:r>
            <a:r>
              <a:rPr lang="fr-FR" sz="1900" dirty="0" err="1"/>
              <a:t>functionality</a:t>
            </a:r>
            <a:r>
              <a:rPr lang="fr-FR" sz="1900" dirty="0"/>
              <a:t>, </a:t>
            </a:r>
            <a:r>
              <a:rPr lang="fr-FR" sz="1900" dirty="0" err="1"/>
              <a:t>addressing</a:t>
            </a:r>
            <a:r>
              <a:rPr lang="fr-FR" sz="1900" dirty="0"/>
              <a:t> </a:t>
            </a:r>
            <a:r>
              <a:rPr lang="fr-FR" sz="1900" dirty="0" err="1"/>
              <a:t>any</a:t>
            </a:r>
            <a:r>
              <a:rPr lang="fr-FR" sz="1900" dirty="0"/>
              <a:t> issues </a:t>
            </a:r>
            <a:r>
              <a:rPr lang="fr-FR" sz="1900" dirty="0" err="1"/>
              <a:t>that</a:t>
            </a:r>
            <a:r>
              <a:rPr lang="fr-FR" sz="1900" dirty="0"/>
              <a:t> </a:t>
            </a:r>
            <a:r>
              <a:rPr lang="fr-FR" sz="1900" dirty="0" err="1"/>
              <a:t>may</a:t>
            </a:r>
            <a:r>
              <a:rPr lang="fr-FR" sz="1900" dirty="0"/>
              <a:t> </a:t>
            </a:r>
            <a:r>
              <a:rPr lang="fr-FR" sz="1900" dirty="0" err="1"/>
              <a:t>appear</a:t>
            </a:r>
            <a:r>
              <a:rPr lang="fr-FR" sz="1900" dirty="0"/>
              <a:t>. 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68462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FFDB8-E937-FA12-115D-46CC5BA3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</a:rPr>
              <a:t>end</a:t>
            </a:r>
          </a:p>
        </p:txBody>
      </p:sp>
      <p:pic>
        <p:nvPicPr>
          <p:cNvPr id="11268" name="Picture 4" descr="Crossed Checkered Flags Icon PNG Transparent Background, Free Download  #26903 - FreeIconsPNG">
            <a:extLst>
              <a:ext uri="{FF2B5EF4-FFF2-40B4-BE49-F238E27FC236}">
                <a16:creationId xmlns:a16="http://schemas.microsoft.com/office/drawing/2014/main" id="{512FEBB8-3D9E-2E62-8402-6D442FFBC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280" y="0"/>
            <a:ext cx="3139440" cy="313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07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Crowd Icon">
            <a:extLst>
              <a:ext uri="{FF2B5EF4-FFF2-40B4-BE49-F238E27FC236}">
                <a16:creationId xmlns:a16="http://schemas.microsoft.com/office/drawing/2014/main" id="{909C9942-F2E5-3244-F257-AECEE445C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554" y="-1583473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C0C9EE-C095-AA0E-3E4C-BBCA00CEC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Theoretical fundamentals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1F19C-FDCF-E188-E350-06D1E3976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2475205"/>
            <a:ext cx="6713013" cy="3620795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0"/>
              </a:spcBef>
            </a:pPr>
            <a:r>
              <a:rPr lang="fr-FR" dirty="0"/>
              <a:t>E-commerce Application: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/>
              <a:t>	- </a:t>
            </a:r>
            <a:r>
              <a:rPr lang="fr-FR" dirty="0" err="1"/>
              <a:t>facilitating</a:t>
            </a:r>
            <a:r>
              <a:rPr lang="fr-FR" dirty="0"/>
              <a:t> </a:t>
            </a:r>
            <a:r>
              <a:rPr lang="fr-FR" dirty="0" err="1"/>
              <a:t>seamless</a:t>
            </a:r>
            <a:r>
              <a:rPr lang="fr-FR" dirty="0"/>
              <a:t> online transactions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/>
              <a:t>	- </a:t>
            </a:r>
            <a:r>
              <a:rPr lang="fr-FR" dirty="0" err="1"/>
              <a:t>enabling</a:t>
            </a:r>
            <a:r>
              <a:rPr lang="fr-FR" dirty="0"/>
              <a:t> the </a:t>
            </a:r>
            <a:r>
              <a:rPr lang="fr-FR" dirty="0" err="1"/>
              <a:t>buying</a:t>
            </a:r>
            <a:r>
              <a:rPr lang="fr-FR" dirty="0"/>
              <a:t> and </a:t>
            </a:r>
            <a:r>
              <a:rPr lang="fr-FR" dirty="0" err="1"/>
              <a:t>selling</a:t>
            </a:r>
            <a:r>
              <a:rPr lang="fr-FR" dirty="0"/>
              <a:t> of </a:t>
            </a:r>
            <a:r>
              <a:rPr lang="fr-FR" dirty="0" err="1"/>
              <a:t>event</a:t>
            </a:r>
            <a:r>
              <a:rPr lang="fr-FR" dirty="0"/>
              <a:t> tickets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/>
              <a:t>	- </a:t>
            </a:r>
            <a:r>
              <a:rPr lang="fr-FR" dirty="0" err="1"/>
              <a:t>electronic</a:t>
            </a:r>
            <a:r>
              <a:rPr lang="fr-FR" dirty="0"/>
              <a:t> </a:t>
            </a:r>
            <a:r>
              <a:rPr lang="fr-FR" dirty="0" err="1"/>
              <a:t>fund</a:t>
            </a:r>
            <a:r>
              <a:rPr lang="fr-FR" dirty="0"/>
              <a:t> </a:t>
            </a:r>
            <a:r>
              <a:rPr lang="fr-FR" dirty="0" err="1"/>
              <a:t>transfers</a:t>
            </a:r>
            <a:r>
              <a:rPr lang="fr-FR" dirty="0"/>
              <a:t> (simulation)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/>
              <a:t>	- </a:t>
            </a:r>
            <a:r>
              <a:rPr lang="fr-FR" dirty="0" err="1"/>
              <a:t>facilitating</a:t>
            </a:r>
            <a:r>
              <a:rPr lang="fr-FR" dirty="0"/>
              <a:t> the exchange of data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event-goers</a:t>
            </a:r>
            <a:r>
              <a:rPr lang="fr-FR" dirty="0"/>
              <a:t> and </a:t>
            </a:r>
            <a:r>
              <a:rPr lang="fr-FR" dirty="0" err="1"/>
              <a:t>organizers</a:t>
            </a:r>
            <a:endParaRPr lang="fr-FR" dirty="0"/>
          </a:p>
          <a:p>
            <a:pPr marL="0" indent="0">
              <a:spcBef>
                <a:spcPts val="0"/>
              </a:spcBef>
              <a:buNone/>
            </a:pPr>
            <a:endParaRPr lang="fr-FR" dirty="0"/>
          </a:p>
          <a:p>
            <a:pPr>
              <a:spcBef>
                <a:spcPts val="0"/>
              </a:spcBef>
            </a:pPr>
            <a:r>
              <a:rPr lang="en-US" dirty="0"/>
              <a:t>Web Application: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- </a:t>
            </a:r>
            <a:r>
              <a:rPr lang="fr-FR" dirty="0"/>
              <a:t>user-</a:t>
            </a:r>
            <a:r>
              <a:rPr lang="fr-FR" dirty="0" err="1"/>
              <a:t>centered</a:t>
            </a:r>
            <a:r>
              <a:rPr lang="fr-FR" dirty="0"/>
              <a:t> design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/>
              <a:t>	- </a:t>
            </a:r>
            <a:r>
              <a:rPr lang="fr-FR" dirty="0" err="1"/>
              <a:t>scalability</a:t>
            </a:r>
            <a:endParaRPr lang="fr-FR" dirty="0"/>
          </a:p>
          <a:p>
            <a:pPr marL="0" indent="0">
              <a:spcBef>
                <a:spcPts val="0"/>
              </a:spcBef>
              <a:buNone/>
            </a:pPr>
            <a:r>
              <a:rPr lang="fr-FR" dirty="0"/>
              <a:t>	- </a:t>
            </a:r>
            <a:r>
              <a:rPr lang="fr-FR" dirty="0" err="1"/>
              <a:t>robust</a:t>
            </a:r>
            <a:r>
              <a:rPr lang="fr-FR" dirty="0"/>
              <a:t> </a:t>
            </a:r>
            <a:r>
              <a:rPr lang="fr-FR" dirty="0" err="1"/>
              <a:t>security</a:t>
            </a:r>
            <a:r>
              <a:rPr lang="fr-FR" dirty="0"/>
              <a:t> </a:t>
            </a:r>
            <a:r>
              <a:rPr lang="fr-FR" dirty="0" err="1"/>
              <a:t>measures</a:t>
            </a:r>
            <a:endParaRPr lang="fr-FR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- </a:t>
            </a:r>
            <a:r>
              <a:rPr lang="fr-FR" dirty="0"/>
              <a:t>performance </a:t>
            </a:r>
            <a:r>
              <a:rPr lang="fr-FR" dirty="0" err="1"/>
              <a:t>optimization</a:t>
            </a:r>
            <a:endParaRPr lang="fr-FR" dirty="0"/>
          </a:p>
          <a:p>
            <a:pPr marL="0" indent="0">
              <a:spcBef>
                <a:spcPts val="0"/>
              </a:spcBef>
              <a:buNone/>
            </a:pPr>
            <a:r>
              <a:rPr lang="fr-FR" dirty="0"/>
              <a:t>	- responsive design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/>
              <a:t>	- </a:t>
            </a:r>
            <a:r>
              <a:rPr lang="fr-FR" dirty="0" err="1"/>
              <a:t>modularity</a:t>
            </a:r>
            <a:endParaRPr lang="fr-FR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fr-FR" dirty="0" err="1"/>
              <a:t>Database</a:t>
            </a:r>
            <a:r>
              <a:rPr lang="fr-FR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/>
              <a:t>	- </a:t>
            </a:r>
            <a:r>
              <a:rPr lang="fr-FR" dirty="0" err="1"/>
              <a:t>appropriate</a:t>
            </a:r>
            <a:r>
              <a:rPr lang="fr-FR" dirty="0"/>
              <a:t> </a:t>
            </a:r>
            <a:r>
              <a:rPr lang="fr-FR" dirty="0" err="1"/>
              <a:t>database</a:t>
            </a:r>
            <a:r>
              <a:rPr lang="fr-FR" dirty="0"/>
              <a:t> design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/>
              <a:t>	- respect the normal </a:t>
            </a:r>
            <a:r>
              <a:rPr lang="fr-FR" dirty="0" err="1"/>
              <a:t>forms</a:t>
            </a:r>
            <a:endParaRPr lang="fr-FR" dirty="0"/>
          </a:p>
        </p:txBody>
      </p:sp>
      <p:pic>
        <p:nvPicPr>
          <p:cNvPr id="1026" name="Picture 2" descr="Tickets - Free entertainment icons">
            <a:extLst>
              <a:ext uri="{FF2B5EF4-FFF2-40B4-BE49-F238E27FC236}">
                <a16:creationId xmlns:a16="http://schemas.microsoft.com/office/drawing/2014/main" id="{A4D2482C-D342-26E7-B607-0D4F5945B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623058">
            <a:off x="-1229791" y="-43404"/>
            <a:ext cx="2682376" cy="268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ickets - Free entertainment icons">
            <a:extLst>
              <a:ext uri="{FF2B5EF4-FFF2-40B4-BE49-F238E27FC236}">
                <a16:creationId xmlns:a16="http://schemas.microsoft.com/office/drawing/2014/main" id="{C77F92EA-4B71-935D-7605-ACB84F0AA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9999">
            <a:off x="5564783" y="5157173"/>
            <a:ext cx="2682376" cy="268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ickets - Free entertainment icons">
            <a:extLst>
              <a:ext uri="{FF2B5EF4-FFF2-40B4-BE49-F238E27FC236}">
                <a16:creationId xmlns:a16="http://schemas.microsoft.com/office/drawing/2014/main" id="{4A3B77D2-5556-E1F6-6C1B-4CBAD02AF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95882">
            <a:off x="-448418" y="5157894"/>
            <a:ext cx="2986016" cy="298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84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F844D-3F36-AE78-8B9A-021ADFC12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0228"/>
            <a:ext cx="7729728" cy="1188720"/>
          </a:xfrm>
        </p:spPr>
        <p:txBody>
          <a:bodyPr/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Technology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073B3-BE82-4A64-6F62-6D4BEDF07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5087" y="1695206"/>
            <a:ext cx="1219200" cy="390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Backend</a:t>
            </a:r>
          </a:p>
        </p:txBody>
      </p:sp>
      <p:pic>
        <p:nvPicPr>
          <p:cNvPr id="4" name="Picture 26" descr="Java logo and symbol, meaning, history, PNG">
            <a:extLst>
              <a:ext uri="{FF2B5EF4-FFF2-40B4-BE49-F238E27FC236}">
                <a16:creationId xmlns:a16="http://schemas.microsoft.com/office/drawing/2014/main" id="{490E9686-609B-F6E1-B6A6-F314243F3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13" y="2177774"/>
            <a:ext cx="1404209" cy="87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15FB3D05-37F3-5185-C116-B00C5807D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43" y="3230392"/>
            <a:ext cx="2609088" cy="67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Best Spring Boot Blog Articles from around the web | Devglan">
            <a:extLst>
              <a:ext uri="{FF2B5EF4-FFF2-40B4-BE49-F238E27FC236}">
                <a16:creationId xmlns:a16="http://schemas.microsoft.com/office/drawing/2014/main" id="{5DC6658C-80E5-96E0-9A2B-C01405D26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39795"/>
            <a:ext cx="1339982" cy="120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6770D6-D214-22E8-4730-3551DDB29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48" y="5045779"/>
            <a:ext cx="1908139" cy="48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4">
            <a:extLst>
              <a:ext uri="{FF2B5EF4-FFF2-40B4-BE49-F238E27FC236}">
                <a16:creationId xmlns:a16="http://schemas.microsoft.com/office/drawing/2014/main" id="{8E480B0F-4E00-16B5-1109-A39CB0CBE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13" y="5709254"/>
            <a:ext cx="1642428" cy="84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65F9161-C473-559B-4F5B-DAFED0AB53F1}"/>
              </a:ext>
            </a:extLst>
          </p:cNvPr>
          <p:cNvSpPr txBox="1">
            <a:spLocks/>
          </p:cNvSpPr>
          <p:nvPr/>
        </p:nvSpPr>
        <p:spPr>
          <a:xfrm>
            <a:off x="8276239" y="1800297"/>
            <a:ext cx="1219200" cy="390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Frontend</a:t>
            </a:r>
          </a:p>
        </p:txBody>
      </p:sp>
      <p:pic>
        <p:nvPicPr>
          <p:cNvPr id="10" name="Picture 12">
            <a:extLst>
              <a:ext uri="{FF2B5EF4-FFF2-40B4-BE49-F238E27FC236}">
                <a16:creationId xmlns:a16="http://schemas.microsoft.com/office/drawing/2014/main" id="{1895E5EE-BE37-0155-926F-F86F64D4E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219" y="2435849"/>
            <a:ext cx="967172" cy="967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>
            <a:extLst>
              <a:ext uri="{FF2B5EF4-FFF2-40B4-BE49-F238E27FC236}">
                <a16:creationId xmlns:a16="http://schemas.microsoft.com/office/drawing/2014/main" id="{228CF411-5CC4-ABF2-CA09-395E5ACE4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730" y="3648157"/>
            <a:ext cx="868150" cy="86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8" descr="javascript Vector Icons free download in SVG, PNG Format">
            <a:extLst>
              <a:ext uri="{FF2B5EF4-FFF2-40B4-BE49-F238E27FC236}">
                <a16:creationId xmlns:a16="http://schemas.microsoft.com/office/drawing/2014/main" id="{3F914B4D-F1ED-991F-899A-4209330AB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225" y="4638754"/>
            <a:ext cx="1028819" cy="102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0" descr="Update Details - Thymeleaf 233.11555.11 | JetBrains Marketplace">
            <a:extLst>
              <a:ext uri="{FF2B5EF4-FFF2-40B4-BE49-F238E27FC236}">
                <a16:creationId xmlns:a16="http://schemas.microsoft.com/office/drawing/2014/main" id="{0434B579-694E-F90E-117F-33A54D830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048" y="5709254"/>
            <a:ext cx="967172" cy="967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92BE17C-8861-272D-8399-468F0055634E}"/>
              </a:ext>
            </a:extLst>
          </p:cNvPr>
          <p:cNvSpPr txBox="1">
            <a:spLocks/>
          </p:cNvSpPr>
          <p:nvPr/>
        </p:nvSpPr>
        <p:spPr>
          <a:xfrm>
            <a:off x="2201022" y="2476886"/>
            <a:ext cx="5340096" cy="371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Java - main programming language.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4F83D18-7AE2-7959-AF77-5B267D86E559}"/>
              </a:ext>
            </a:extLst>
          </p:cNvPr>
          <p:cNvSpPr txBox="1">
            <a:spLocks/>
          </p:cNvSpPr>
          <p:nvPr/>
        </p:nvSpPr>
        <p:spPr>
          <a:xfrm>
            <a:off x="3365332" y="3380129"/>
            <a:ext cx="2776198" cy="371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Spring – main framework. 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2ACA587-0CD8-AEE7-C539-AC6A622ED311}"/>
              </a:ext>
            </a:extLst>
          </p:cNvPr>
          <p:cNvSpPr txBox="1">
            <a:spLocks/>
          </p:cNvSpPr>
          <p:nvPr/>
        </p:nvSpPr>
        <p:spPr>
          <a:xfrm>
            <a:off x="1345087" y="4283372"/>
            <a:ext cx="7729728" cy="371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Spring Boot – simplify the configurations for the Spring framework.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516FF60-480F-77A9-641E-5B9EB0FBB32A}"/>
              </a:ext>
            </a:extLst>
          </p:cNvPr>
          <p:cNvSpPr txBox="1">
            <a:spLocks/>
          </p:cNvSpPr>
          <p:nvPr/>
        </p:nvSpPr>
        <p:spPr>
          <a:xfrm>
            <a:off x="2674015" y="5101706"/>
            <a:ext cx="3226913" cy="371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Maven – manage dependencies.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12FBF67-3038-9A25-3727-078E428A2405}"/>
              </a:ext>
            </a:extLst>
          </p:cNvPr>
          <p:cNvSpPr txBox="1">
            <a:spLocks/>
          </p:cNvSpPr>
          <p:nvPr/>
        </p:nvSpPr>
        <p:spPr>
          <a:xfrm>
            <a:off x="2674014" y="6089858"/>
            <a:ext cx="3226913" cy="371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MySQL – SQL dialect.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2B0FBA9-0F3F-7BFE-D90F-F8750CB95033}"/>
              </a:ext>
            </a:extLst>
          </p:cNvPr>
          <p:cNvSpPr txBox="1">
            <a:spLocks/>
          </p:cNvSpPr>
          <p:nvPr/>
        </p:nvSpPr>
        <p:spPr>
          <a:xfrm>
            <a:off x="8646044" y="2726812"/>
            <a:ext cx="3699906" cy="390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HTML – primary design language.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83E9D01-A8FE-A158-089D-4EECDAADE80D}"/>
              </a:ext>
            </a:extLst>
          </p:cNvPr>
          <p:cNvSpPr txBox="1">
            <a:spLocks/>
          </p:cNvSpPr>
          <p:nvPr/>
        </p:nvSpPr>
        <p:spPr>
          <a:xfrm>
            <a:off x="8710013" y="3866112"/>
            <a:ext cx="1570852" cy="390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CSS – styling.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07C8293-21B9-B707-94AF-2E9B6275A173}"/>
              </a:ext>
            </a:extLst>
          </p:cNvPr>
          <p:cNvSpPr txBox="1">
            <a:spLocks/>
          </p:cNvSpPr>
          <p:nvPr/>
        </p:nvSpPr>
        <p:spPr>
          <a:xfrm>
            <a:off x="8875380" y="4854849"/>
            <a:ext cx="3241234" cy="735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JavaScript – some frontend functionalities.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5A71070-8C32-BC2A-0FC6-9209B39C90D0}"/>
              </a:ext>
            </a:extLst>
          </p:cNvPr>
          <p:cNvSpPr txBox="1">
            <a:spLocks/>
          </p:cNvSpPr>
          <p:nvPr/>
        </p:nvSpPr>
        <p:spPr>
          <a:xfrm>
            <a:off x="8875380" y="5790366"/>
            <a:ext cx="3241234" cy="735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Thymeleaf</a:t>
            </a:r>
            <a:r>
              <a:rPr lang="en-US" dirty="0"/>
              <a:t> – framework to integrate backend into frontend.</a:t>
            </a:r>
          </a:p>
        </p:txBody>
      </p:sp>
    </p:spTree>
    <p:extLst>
      <p:ext uri="{BB962C8B-B14F-4D97-AF65-F5344CB8AC3E}">
        <p14:creationId xmlns:p14="http://schemas.microsoft.com/office/powerpoint/2010/main" val="298821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213A0-A160-ADFD-CC6C-5CA56A1A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</a:rPr>
              <a:t>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BF288-1666-E6BC-6B02-144EDA46E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0" y="432816"/>
            <a:ext cx="4815840" cy="6175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Event Exploration:</a:t>
            </a:r>
          </a:p>
          <a:p>
            <a:r>
              <a:rPr lang="en-US" sz="1600" dirty="0"/>
              <a:t>list of events</a:t>
            </a:r>
          </a:p>
          <a:p>
            <a:r>
              <a:rPr lang="en-US" sz="1600" dirty="0"/>
              <a:t>search further into detailed event pages</a:t>
            </a:r>
          </a:p>
          <a:p>
            <a:pPr marL="0" indent="0">
              <a:buNone/>
            </a:pPr>
            <a:r>
              <a:rPr lang="en-US" u="sng" dirty="0"/>
              <a:t>Ticket Selection and Basket Management:</a:t>
            </a:r>
          </a:p>
          <a:p>
            <a:r>
              <a:rPr lang="fr-FR" sz="1600" dirty="0" err="1"/>
              <a:t>introduce</a:t>
            </a:r>
            <a:r>
              <a:rPr lang="fr-FR" sz="1600" dirty="0"/>
              <a:t> a </a:t>
            </a:r>
            <a:r>
              <a:rPr lang="fr-FR" sz="1600" dirty="0" err="1"/>
              <a:t>virtual</a:t>
            </a:r>
            <a:r>
              <a:rPr lang="fr-FR" sz="1600" dirty="0"/>
              <a:t> basket</a:t>
            </a:r>
          </a:p>
          <a:p>
            <a:r>
              <a:rPr lang="fr-FR" sz="1600" dirty="0"/>
              <a:t>select </a:t>
            </a:r>
            <a:r>
              <a:rPr lang="fr-FR" sz="1600" dirty="0" err="1"/>
              <a:t>specific</a:t>
            </a:r>
            <a:r>
              <a:rPr lang="fr-FR" sz="1600" dirty="0"/>
              <a:t> tickets and place </a:t>
            </a:r>
            <a:r>
              <a:rPr lang="fr-FR" sz="1600" dirty="0" err="1"/>
              <a:t>them</a:t>
            </a:r>
            <a:r>
              <a:rPr lang="fr-FR" sz="1600" dirty="0"/>
              <a:t> in the basket</a:t>
            </a:r>
            <a:endParaRPr lang="en-US" sz="1600" dirty="0"/>
          </a:p>
          <a:p>
            <a:pPr marL="0" indent="0">
              <a:buNone/>
            </a:pPr>
            <a:r>
              <a:rPr lang="en-US" u="sng" dirty="0"/>
              <a:t>User Account Management:</a:t>
            </a:r>
          </a:p>
          <a:p>
            <a:r>
              <a:rPr lang="fr-FR" sz="1600" dirty="0" err="1"/>
              <a:t>create</a:t>
            </a:r>
            <a:r>
              <a:rPr lang="fr-FR" sz="1600" dirty="0"/>
              <a:t> </a:t>
            </a:r>
            <a:r>
              <a:rPr lang="fr-FR" sz="1600" dirty="0" err="1"/>
              <a:t>individual</a:t>
            </a:r>
            <a:r>
              <a:rPr lang="fr-FR" sz="1600" dirty="0"/>
              <a:t> </a:t>
            </a:r>
            <a:r>
              <a:rPr lang="fr-FR" sz="1600" dirty="0" err="1"/>
              <a:t>accounts</a:t>
            </a:r>
            <a:endParaRPr lang="fr-FR" sz="1600" dirty="0"/>
          </a:p>
          <a:p>
            <a:r>
              <a:rPr lang="en-US" sz="1600" dirty="0"/>
              <a:t>edit accounts</a:t>
            </a:r>
          </a:p>
          <a:p>
            <a:pPr marL="0" indent="0">
              <a:buNone/>
            </a:pPr>
            <a:r>
              <a:rPr lang="en-US" u="sng" dirty="0"/>
              <a:t>Ticket Purchase:</a:t>
            </a:r>
          </a:p>
          <a:p>
            <a:r>
              <a:rPr lang="fr-FR" sz="1600" dirty="0" err="1"/>
              <a:t>proceed</a:t>
            </a:r>
            <a:r>
              <a:rPr lang="fr-FR" sz="1600" dirty="0"/>
              <a:t> to </a:t>
            </a:r>
            <a:r>
              <a:rPr lang="fr-FR" sz="1600" dirty="0" err="1"/>
              <a:t>purchase</a:t>
            </a:r>
            <a:r>
              <a:rPr lang="fr-FR" sz="1600" dirty="0"/>
              <a:t> the </a:t>
            </a:r>
            <a:r>
              <a:rPr lang="fr-FR" sz="1600" dirty="0" err="1"/>
              <a:t>selected</a:t>
            </a:r>
            <a:r>
              <a:rPr lang="fr-FR" sz="1600" dirty="0"/>
              <a:t> tickets </a:t>
            </a:r>
            <a:r>
              <a:rPr lang="fr-FR" sz="1600" dirty="0" err="1"/>
              <a:t>from</a:t>
            </a:r>
            <a:r>
              <a:rPr lang="fr-FR" sz="1600" dirty="0"/>
              <a:t> </a:t>
            </a:r>
            <a:r>
              <a:rPr lang="fr-FR" sz="1600" dirty="0" err="1"/>
              <a:t>their</a:t>
            </a:r>
            <a:r>
              <a:rPr lang="fr-FR" sz="1600" dirty="0"/>
              <a:t> </a:t>
            </a:r>
            <a:r>
              <a:rPr lang="fr-FR" sz="1600" dirty="0" err="1"/>
              <a:t>virtual</a:t>
            </a:r>
            <a:r>
              <a:rPr lang="fr-FR" sz="1600" dirty="0"/>
              <a:t> basket</a:t>
            </a:r>
            <a:endParaRPr lang="en-US" sz="1600" dirty="0"/>
          </a:p>
          <a:p>
            <a:pPr marL="0" indent="0">
              <a:buNone/>
            </a:pPr>
            <a:r>
              <a:rPr lang="en-US" u="sng" dirty="0"/>
              <a:t>Administrative Privileges</a:t>
            </a:r>
            <a:r>
              <a:rPr lang="en-US" dirty="0"/>
              <a:t>:</a:t>
            </a:r>
          </a:p>
          <a:p>
            <a:r>
              <a:rPr lang="fr-FR" sz="1600" dirty="0" err="1"/>
              <a:t>perform</a:t>
            </a:r>
            <a:r>
              <a:rPr lang="fr-FR" sz="1600" dirty="0"/>
              <a:t> CRUD </a:t>
            </a:r>
            <a:r>
              <a:rPr lang="fr-FR" sz="1600" dirty="0" err="1"/>
              <a:t>operations</a:t>
            </a:r>
            <a:r>
              <a:rPr lang="fr-FR" sz="1600" dirty="0"/>
              <a:t> on </a:t>
            </a:r>
            <a:r>
              <a:rPr lang="fr-FR" sz="1600" dirty="0" err="1"/>
              <a:t>events</a:t>
            </a:r>
            <a:r>
              <a:rPr lang="fr-FR" sz="1600" dirty="0"/>
              <a:t>, tickets, and discount codes</a:t>
            </a: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6B1C0A-BD1F-312D-E73E-3D90E8A582A5}"/>
              </a:ext>
            </a:extLst>
          </p:cNvPr>
          <p:cNvSpPr txBox="1">
            <a:spLocks/>
          </p:cNvSpPr>
          <p:nvPr/>
        </p:nvSpPr>
        <p:spPr>
          <a:xfrm>
            <a:off x="1024128" y="3621024"/>
            <a:ext cx="3767328" cy="2517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dirty="0"/>
              <a:t>Event Exploration</a:t>
            </a:r>
          </a:p>
          <a:p>
            <a:pPr>
              <a:buClr>
                <a:schemeClr val="bg1"/>
              </a:buClr>
            </a:pPr>
            <a:r>
              <a:rPr lang="en-US" dirty="0"/>
              <a:t>Ticket Selection</a:t>
            </a:r>
          </a:p>
          <a:p>
            <a:pPr>
              <a:buClr>
                <a:schemeClr val="bg1"/>
              </a:buClr>
            </a:pPr>
            <a:r>
              <a:rPr lang="en-US" dirty="0"/>
              <a:t>Basket Management</a:t>
            </a:r>
          </a:p>
          <a:p>
            <a:pPr>
              <a:buClr>
                <a:schemeClr val="bg1"/>
              </a:buClr>
            </a:pPr>
            <a:r>
              <a:rPr lang="en-US" dirty="0"/>
              <a:t>User Account Management</a:t>
            </a:r>
          </a:p>
          <a:p>
            <a:pPr>
              <a:buClr>
                <a:schemeClr val="bg1"/>
              </a:buClr>
            </a:pPr>
            <a:r>
              <a:rPr lang="en-US" dirty="0"/>
              <a:t>Ticket Purchase</a:t>
            </a:r>
          </a:p>
          <a:p>
            <a:pPr>
              <a:buClr>
                <a:schemeClr val="bg1"/>
              </a:buClr>
            </a:pPr>
            <a:r>
              <a:rPr lang="en-US" dirty="0"/>
              <a:t>Administrative Privileges</a:t>
            </a:r>
          </a:p>
        </p:txBody>
      </p:sp>
      <p:pic>
        <p:nvPicPr>
          <p:cNvPr id="4102" name="Picture 6" descr="Feature - Free computer icons">
            <a:extLst>
              <a:ext uri="{FF2B5EF4-FFF2-40B4-BE49-F238E27FC236}">
                <a16:creationId xmlns:a16="http://schemas.microsoft.com/office/drawing/2014/main" id="{A158756F-35E9-85D8-EAD2-71175AF71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028" y="217429"/>
            <a:ext cx="1837944" cy="183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18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9562B9E-46E7-4E83-555F-AF58444D9F63}"/>
              </a:ext>
            </a:extLst>
          </p:cNvPr>
          <p:cNvSpPr/>
          <p:nvPr/>
        </p:nvSpPr>
        <p:spPr>
          <a:xfrm>
            <a:off x="6224779" y="2795898"/>
            <a:ext cx="4864608" cy="2434470"/>
          </a:xfrm>
          <a:prstGeom prst="rect">
            <a:avLst/>
          </a:prstGeom>
          <a:solidFill>
            <a:srgbClr val="ACCAE6"/>
          </a:solidFill>
          <a:ln>
            <a:solidFill>
              <a:srgbClr val="ACCA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1F4DA1-F7DA-A468-5421-FAEA347DFA4B}"/>
              </a:ext>
            </a:extLst>
          </p:cNvPr>
          <p:cNvSpPr/>
          <p:nvPr/>
        </p:nvSpPr>
        <p:spPr>
          <a:xfrm>
            <a:off x="1360171" y="2795898"/>
            <a:ext cx="4864608" cy="2434470"/>
          </a:xfrm>
          <a:prstGeom prst="rect">
            <a:avLst/>
          </a:prstGeom>
          <a:solidFill>
            <a:srgbClr val="629DD1"/>
          </a:solidFill>
          <a:ln>
            <a:solidFill>
              <a:srgbClr val="629D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966963-6305-CBCB-0BF6-77056C9A9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Actors and related access rights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7A889-D47E-AD3B-0960-47E9B111D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3438" y="2795898"/>
            <a:ext cx="4271771" cy="3101982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sz="1600" dirty="0">
                <a:solidFill>
                  <a:schemeClr val="tx1"/>
                </a:solidFill>
              </a:rPr>
              <a:t>Administrators play a crucial role in the system. Their responsibilities include creating and modifying events, managing ticket categories and prices, and overseeing discounts. They can also access and oversee the processed orders.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176A8-7D70-E1A0-F03C-620A0B921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3" y="2795898"/>
            <a:ext cx="4270247" cy="3101982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fr-FR" sz="1600" dirty="0" err="1">
                <a:solidFill>
                  <a:schemeClr val="tx1"/>
                </a:solidFill>
              </a:rPr>
              <a:t>Administrators</a:t>
            </a:r>
            <a:r>
              <a:rPr lang="fr-FR" sz="1600" dirty="0">
                <a:solidFill>
                  <a:schemeClr val="tx1"/>
                </a:solidFill>
              </a:rPr>
              <a:t> have </a:t>
            </a:r>
            <a:r>
              <a:rPr lang="fr-FR" sz="1600" dirty="0" err="1">
                <a:solidFill>
                  <a:schemeClr val="tx1"/>
                </a:solidFill>
              </a:rPr>
              <a:t>access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across</a:t>
            </a:r>
            <a:r>
              <a:rPr lang="fr-FR" sz="1600" dirty="0">
                <a:solidFill>
                  <a:schemeClr val="tx1"/>
                </a:solidFill>
              </a:rPr>
              <a:t> the </a:t>
            </a:r>
            <a:r>
              <a:rPr lang="fr-FR" sz="1600" dirty="0" err="1">
                <a:solidFill>
                  <a:schemeClr val="tx1"/>
                </a:solidFill>
              </a:rPr>
              <a:t>entire</a:t>
            </a:r>
            <a:r>
              <a:rPr lang="fr-FR" sz="1600" dirty="0">
                <a:solidFill>
                  <a:schemeClr val="tx1"/>
                </a:solidFill>
              </a:rPr>
              <a:t> application. Beyond the </a:t>
            </a:r>
            <a:r>
              <a:rPr lang="fr-FR" sz="1600" dirty="0" err="1">
                <a:solidFill>
                  <a:schemeClr val="tx1"/>
                </a:solidFill>
              </a:rPr>
              <a:t>capabilities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available</a:t>
            </a:r>
            <a:r>
              <a:rPr lang="fr-FR" sz="1600" dirty="0">
                <a:solidFill>
                  <a:schemeClr val="tx1"/>
                </a:solidFill>
              </a:rPr>
              <a:t> to </a:t>
            </a:r>
            <a:r>
              <a:rPr lang="fr-FR" sz="1600" dirty="0" err="1">
                <a:solidFill>
                  <a:schemeClr val="tx1"/>
                </a:solidFill>
              </a:rPr>
              <a:t>regular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customers</a:t>
            </a:r>
            <a:r>
              <a:rPr lang="fr-FR" sz="1600" dirty="0">
                <a:solidFill>
                  <a:schemeClr val="tx1"/>
                </a:solidFill>
              </a:rPr>
              <a:t>, </a:t>
            </a:r>
            <a:r>
              <a:rPr lang="fr-FR" sz="1600" dirty="0" err="1">
                <a:solidFill>
                  <a:schemeClr val="tx1"/>
                </a:solidFill>
              </a:rPr>
              <a:t>administrators</a:t>
            </a:r>
            <a:r>
              <a:rPr lang="fr-FR" sz="1600" dirty="0">
                <a:solidFill>
                  <a:schemeClr val="tx1"/>
                </a:solidFill>
              </a:rPr>
              <a:t> can </a:t>
            </a:r>
            <a:r>
              <a:rPr lang="fr-FR" sz="1600" dirty="0" err="1">
                <a:solidFill>
                  <a:schemeClr val="tx1"/>
                </a:solidFill>
              </a:rPr>
              <a:t>utilize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specialized</a:t>
            </a:r>
            <a:r>
              <a:rPr lang="fr-FR" sz="1600" dirty="0">
                <a:solidFill>
                  <a:schemeClr val="tx1"/>
                </a:solidFill>
              </a:rPr>
              <a:t> options </a:t>
            </a:r>
            <a:r>
              <a:rPr lang="fr-FR" sz="1600" dirty="0" err="1">
                <a:solidFill>
                  <a:schemeClr val="tx1"/>
                </a:solidFill>
              </a:rPr>
              <a:t>embedded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within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event</a:t>
            </a:r>
            <a:r>
              <a:rPr lang="fr-FR" sz="1600" dirty="0">
                <a:solidFill>
                  <a:schemeClr val="tx1"/>
                </a:solidFill>
              </a:rPr>
              <a:t> pages </a:t>
            </a:r>
            <a:r>
              <a:rPr lang="fr-FR" sz="1600" dirty="0" err="1">
                <a:solidFill>
                  <a:schemeClr val="tx1"/>
                </a:solidFill>
              </a:rPr>
              <a:t>specifically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designed</a:t>
            </a:r>
            <a:r>
              <a:rPr lang="fr-FR" sz="1600" dirty="0">
                <a:solidFill>
                  <a:schemeClr val="tx1"/>
                </a:solidFill>
              </a:rPr>
              <a:t> for content management </a:t>
            </a:r>
            <a:r>
              <a:rPr lang="fr-FR" sz="1600" dirty="0" err="1">
                <a:solidFill>
                  <a:schemeClr val="tx1"/>
                </a:solidFill>
              </a:rPr>
              <a:t>purposes</a:t>
            </a:r>
            <a:r>
              <a:rPr lang="fr-FR" sz="1600" dirty="0">
                <a:solidFill>
                  <a:schemeClr val="tx1"/>
                </a:solidFill>
              </a:rPr>
              <a:t>. This </a:t>
            </a:r>
            <a:r>
              <a:rPr lang="fr-FR" sz="1600" dirty="0" err="1">
                <a:solidFill>
                  <a:schemeClr val="tx1"/>
                </a:solidFill>
              </a:rPr>
              <a:t>includes</a:t>
            </a:r>
            <a:r>
              <a:rPr lang="fr-FR" sz="1600" dirty="0">
                <a:solidFill>
                  <a:schemeClr val="tx1"/>
                </a:solidFill>
              </a:rPr>
              <a:t> the </a:t>
            </a:r>
            <a:r>
              <a:rPr lang="fr-FR" sz="1600" dirty="0" err="1">
                <a:solidFill>
                  <a:schemeClr val="tx1"/>
                </a:solidFill>
              </a:rPr>
              <a:t>ability</a:t>
            </a:r>
            <a:r>
              <a:rPr lang="fr-FR" sz="1600" dirty="0">
                <a:solidFill>
                  <a:schemeClr val="tx1"/>
                </a:solidFill>
              </a:rPr>
              <a:t> to </a:t>
            </a:r>
            <a:r>
              <a:rPr lang="fr-FR" sz="1600" dirty="0" err="1">
                <a:solidFill>
                  <a:schemeClr val="tx1"/>
                </a:solidFill>
              </a:rPr>
              <a:t>manipulate</a:t>
            </a:r>
            <a:r>
              <a:rPr lang="fr-FR" sz="1600" dirty="0">
                <a:solidFill>
                  <a:schemeClr val="tx1"/>
                </a:solidFill>
              </a:rPr>
              <a:t> and </a:t>
            </a:r>
            <a:r>
              <a:rPr lang="fr-FR" sz="1600" dirty="0" err="1">
                <a:solidFill>
                  <a:schemeClr val="tx1"/>
                </a:solidFill>
              </a:rPr>
              <a:t>oversee</a:t>
            </a:r>
            <a:r>
              <a:rPr lang="fr-FR" sz="1600" dirty="0">
                <a:solidFill>
                  <a:schemeClr val="tx1"/>
                </a:solidFill>
              </a:rPr>
              <a:t> the information </a:t>
            </a:r>
            <a:r>
              <a:rPr lang="fr-FR" sz="1600" dirty="0" err="1">
                <a:solidFill>
                  <a:schemeClr val="tx1"/>
                </a:solidFill>
              </a:rPr>
              <a:t>presented</a:t>
            </a:r>
            <a:r>
              <a:rPr lang="fr-FR" sz="1600" dirty="0">
                <a:solidFill>
                  <a:schemeClr val="tx1"/>
                </a:solidFill>
              </a:rPr>
              <a:t> on </a:t>
            </a:r>
            <a:r>
              <a:rPr lang="fr-FR" sz="1600" dirty="0" err="1">
                <a:solidFill>
                  <a:schemeClr val="tx1"/>
                </a:solidFill>
              </a:rPr>
              <a:t>event</a:t>
            </a:r>
            <a:r>
              <a:rPr lang="fr-FR" sz="1600" dirty="0">
                <a:solidFill>
                  <a:schemeClr val="tx1"/>
                </a:solidFill>
              </a:rPr>
              <a:t> pages.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D505FEA-5BD4-7F13-E56B-B2A38ED707B3}"/>
              </a:ext>
            </a:extLst>
          </p:cNvPr>
          <p:cNvSpPr txBox="1">
            <a:spLocks/>
          </p:cNvSpPr>
          <p:nvPr/>
        </p:nvSpPr>
        <p:spPr bwMode="black">
          <a:xfrm>
            <a:off x="2691384" y="1887474"/>
            <a:ext cx="2904744" cy="75057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Administrators</a:t>
            </a:r>
            <a:endParaRPr lang="en-US" dirty="0"/>
          </a:p>
        </p:txBody>
      </p:sp>
      <p:pic>
        <p:nvPicPr>
          <p:cNvPr id="10" name="Picture 2" descr="Tickets - Free entertainment icons">
            <a:extLst>
              <a:ext uri="{FF2B5EF4-FFF2-40B4-BE49-F238E27FC236}">
                <a16:creationId xmlns:a16="http://schemas.microsoft.com/office/drawing/2014/main" id="{20425888-0432-4B29-CA6E-9AF096F52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54723">
            <a:off x="-913706" y="-829871"/>
            <a:ext cx="2986016" cy="298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Tickets - Free entertainment icons">
            <a:extLst>
              <a:ext uri="{FF2B5EF4-FFF2-40B4-BE49-F238E27FC236}">
                <a16:creationId xmlns:a16="http://schemas.microsoft.com/office/drawing/2014/main" id="{8BA6DA0C-D5A4-767F-A8B2-9126051E4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89826">
            <a:off x="9893591" y="4379846"/>
            <a:ext cx="2986016" cy="298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0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17614-05CA-8374-2076-025A9AA74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Administrators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9FE0A-C613-DCAE-09C6-E6ECF4EA3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900" dirty="0">
                <a:solidFill>
                  <a:schemeClr val="tx1"/>
                </a:solidFill>
              </a:rPr>
              <a:t>Use-case diagram:</a:t>
            </a:r>
          </a:p>
        </p:txBody>
      </p:sp>
      <p:pic>
        <p:nvPicPr>
          <p:cNvPr id="6" name="Picture 5" descr="A diagram of a person with many circles&#10;&#10;Description automatically generated">
            <a:extLst>
              <a:ext uri="{FF2B5EF4-FFF2-40B4-BE49-F238E27FC236}">
                <a16:creationId xmlns:a16="http://schemas.microsoft.com/office/drawing/2014/main" id="{EE694781-4054-71F7-259C-7A77CB0BA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252" y="875131"/>
            <a:ext cx="5146159" cy="502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81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9562B9E-46E7-4E83-555F-AF58444D9F63}"/>
              </a:ext>
            </a:extLst>
          </p:cNvPr>
          <p:cNvSpPr/>
          <p:nvPr/>
        </p:nvSpPr>
        <p:spPr>
          <a:xfrm>
            <a:off x="6224779" y="2795898"/>
            <a:ext cx="4864608" cy="2434470"/>
          </a:xfrm>
          <a:prstGeom prst="rect">
            <a:avLst/>
          </a:prstGeom>
          <a:solidFill>
            <a:srgbClr val="99D9EA"/>
          </a:solidFill>
          <a:ln>
            <a:solidFill>
              <a:srgbClr val="99D9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1F4DA1-F7DA-A468-5421-FAEA347DFA4B}"/>
              </a:ext>
            </a:extLst>
          </p:cNvPr>
          <p:cNvSpPr/>
          <p:nvPr/>
        </p:nvSpPr>
        <p:spPr>
          <a:xfrm>
            <a:off x="1360171" y="2795898"/>
            <a:ext cx="4864608" cy="2434470"/>
          </a:xfrm>
          <a:prstGeom prst="rect">
            <a:avLst/>
          </a:prstGeom>
          <a:solidFill>
            <a:srgbClr val="629DD1"/>
          </a:solidFill>
          <a:ln>
            <a:solidFill>
              <a:srgbClr val="629D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966963-6305-CBCB-0BF6-77056C9A9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Actors and related access rights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7A889-D47E-AD3B-0960-47E9B111D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3438" y="2795898"/>
            <a:ext cx="4271771" cy="3101982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fr-FR" sz="1600" dirty="0">
                <a:solidFill>
                  <a:schemeClr val="tx1"/>
                </a:solidFill>
              </a:rPr>
              <a:t>The Customer joins the </a:t>
            </a:r>
            <a:r>
              <a:rPr lang="fr-FR" sz="1600" dirty="0" err="1">
                <a:solidFill>
                  <a:schemeClr val="tx1"/>
                </a:solidFill>
              </a:rPr>
              <a:t>journey</a:t>
            </a:r>
            <a:r>
              <a:rPr lang="fr-FR" sz="1600" dirty="0">
                <a:solidFill>
                  <a:schemeClr val="tx1"/>
                </a:solidFill>
              </a:rPr>
              <a:t> of Ticket Shop Application by </a:t>
            </a:r>
            <a:r>
              <a:rPr lang="fr-FR" sz="1600" dirty="0" err="1">
                <a:solidFill>
                  <a:schemeClr val="tx1"/>
                </a:solidFill>
              </a:rPr>
              <a:t>exploring</a:t>
            </a:r>
            <a:r>
              <a:rPr lang="fr-FR" sz="1600" dirty="0">
                <a:solidFill>
                  <a:schemeClr val="tx1"/>
                </a:solidFill>
              </a:rPr>
              <a:t>, </a:t>
            </a:r>
            <a:r>
              <a:rPr lang="fr-FR" sz="1600" dirty="0" err="1">
                <a:solidFill>
                  <a:schemeClr val="tx1"/>
                </a:solidFill>
              </a:rPr>
              <a:t>selecting</a:t>
            </a:r>
            <a:r>
              <a:rPr lang="fr-FR" sz="1600" dirty="0">
                <a:solidFill>
                  <a:schemeClr val="tx1"/>
                </a:solidFill>
              </a:rPr>
              <a:t>, and </a:t>
            </a:r>
            <a:r>
              <a:rPr lang="fr-FR" sz="1600" dirty="0" err="1">
                <a:solidFill>
                  <a:schemeClr val="tx1"/>
                </a:solidFill>
              </a:rPr>
              <a:t>purchasing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event</a:t>
            </a:r>
            <a:r>
              <a:rPr lang="fr-FR" sz="1600" dirty="0">
                <a:solidFill>
                  <a:schemeClr val="tx1"/>
                </a:solidFill>
              </a:rPr>
              <a:t> tickets. He </a:t>
            </a:r>
            <a:r>
              <a:rPr lang="fr-FR" sz="1600" dirty="0" err="1">
                <a:solidFill>
                  <a:schemeClr val="tx1"/>
                </a:solidFill>
              </a:rPr>
              <a:t>actively</a:t>
            </a:r>
            <a:r>
              <a:rPr lang="fr-FR" sz="1600" dirty="0">
                <a:solidFill>
                  <a:schemeClr val="tx1"/>
                </a:solidFill>
              </a:rPr>
              <a:t> engages </a:t>
            </a:r>
            <a:r>
              <a:rPr lang="fr-FR" sz="1600" dirty="0" err="1">
                <a:solidFill>
                  <a:schemeClr val="tx1"/>
                </a:solidFill>
              </a:rPr>
              <a:t>with</a:t>
            </a:r>
            <a:r>
              <a:rPr lang="fr-FR" sz="1600" dirty="0">
                <a:solidFill>
                  <a:schemeClr val="tx1"/>
                </a:solidFill>
              </a:rPr>
              <a:t> the platform by </a:t>
            </a:r>
            <a:r>
              <a:rPr lang="fr-FR" sz="1600" dirty="0" err="1">
                <a:solidFill>
                  <a:schemeClr val="tx1"/>
                </a:solidFill>
              </a:rPr>
              <a:t>creating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individual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accounts</a:t>
            </a:r>
            <a:r>
              <a:rPr lang="fr-FR" sz="1600" dirty="0">
                <a:solidFill>
                  <a:schemeClr val="tx1"/>
                </a:solidFill>
              </a:rPr>
              <a:t>, </a:t>
            </a:r>
            <a:r>
              <a:rPr lang="fr-FR" sz="1600" dirty="0" err="1">
                <a:solidFill>
                  <a:schemeClr val="tx1"/>
                </a:solidFill>
              </a:rPr>
              <a:t>enabling</a:t>
            </a:r>
            <a:r>
              <a:rPr lang="fr-FR" sz="1600" dirty="0">
                <a:solidFill>
                  <a:schemeClr val="tx1"/>
                </a:solidFill>
              </a:rPr>
              <a:t> a </a:t>
            </a:r>
            <a:r>
              <a:rPr lang="fr-FR" sz="1600" dirty="0" err="1">
                <a:solidFill>
                  <a:schemeClr val="tx1"/>
                </a:solidFill>
              </a:rPr>
              <a:t>personalized</a:t>
            </a:r>
            <a:r>
              <a:rPr lang="fr-FR" sz="1600" dirty="0">
                <a:solidFill>
                  <a:schemeClr val="tx1"/>
                </a:solidFill>
              </a:rPr>
              <a:t> and </a:t>
            </a:r>
            <a:r>
              <a:rPr lang="fr-FR" sz="1600" dirty="0" err="1">
                <a:solidFill>
                  <a:schemeClr val="tx1"/>
                </a:solidFill>
              </a:rPr>
              <a:t>convenient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event</a:t>
            </a:r>
            <a:r>
              <a:rPr lang="fr-FR" sz="1600" dirty="0">
                <a:solidFill>
                  <a:schemeClr val="tx1"/>
                </a:solidFill>
              </a:rPr>
              <a:t> and ticket </a:t>
            </a:r>
            <a:r>
              <a:rPr lang="fr-FR" sz="1600" dirty="0" err="1">
                <a:solidFill>
                  <a:schemeClr val="tx1"/>
                </a:solidFill>
              </a:rPr>
              <a:t>selection</a:t>
            </a:r>
            <a:r>
              <a:rPr lang="fr-FR" sz="1600" dirty="0">
                <a:solidFill>
                  <a:schemeClr val="tx1"/>
                </a:solidFill>
              </a:rPr>
              <a:t> process.</a:t>
            </a:r>
            <a:r>
              <a:rPr lang="en-US" sz="1600" dirty="0">
                <a:solidFill>
                  <a:schemeClr val="tx1"/>
                </a:solidFill>
              </a:rPr>
              <a:t> The Customer can also proceed to place an order and receive a receipt.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176A8-7D70-E1A0-F03C-620A0B921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3" y="2795898"/>
            <a:ext cx="4270247" cy="310198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bg1"/>
              </a:buClr>
            </a:pPr>
            <a:r>
              <a:rPr lang="fr-FR" sz="1600" dirty="0" err="1">
                <a:solidFill>
                  <a:schemeClr val="tx1"/>
                </a:solidFill>
              </a:rPr>
              <a:t>Customers</a:t>
            </a:r>
            <a:r>
              <a:rPr lang="fr-FR" sz="1600" dirty="0">
                <a:solidFill>
                  <a:schemeClr val="tx1"/>
                </a:solidFill>
              </a:rPr>
              <a:t> have </a:t>
            </a:r>
            <a:r>
              <a:rPr lang="fr-FR" sz="1600" dirty="0" err="1">
                <a:solidFill>
                  <a:schemeClr val="tx1"/>
                </a:solidFill>
              </a:rPr>
              <a:t>access</a:t>
            </a:r>
            <a:r>
              <a:rPr lang="fr-FR" sz="1600" dirty="0">
                <a:solidFill>
                  <a:schemeClr val="tx1"/>
                </a:solidFill>
              </a:rPr>
              <a:t> to all the basic and </a:t>
            </a:r>
            <a:r>
              <a:rPr lang="fr-FR" sz="1600" dirty="0" err="1">
                <a:solidFill>
                  <a:schemeClr val="tx1"/>
                </a:solidFill>
              </a:rPr>
              <a:t>customer-indended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features</a:t>
            </a:r>
            <a:r>
              <a:rPr lang="fr-FR" sz="1600" dirty="0">
                <a:solidFill>
                  <a:schemeClr val="tx1"/>
                </a:solidFill>
              </a:rPr>
              <a:t> of the application. </a:t>
            </a:r>
            <a:r>
              <a:rPr lang="fr-FR" sz="1600" dirty="0" err="1">
                <a:solidFill>
                  <a:schemeClr val="tx1"/>
                </a:solidFill>
              </a:rPr>
              <a:t>They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cannot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access</a:t>
            </a:r>
            <a:r>
              <a:rPr lang="fr-FR" sz="1600" dirty="0">
                <a:solidFill>
                  <a:schemeClr val="tx1"/>
                </a:solidFill>
              </a:rPr>
              <a:t> the </a:t>
            </a:r>
            <a:r>
              <a:rPr lang="fr-FR" sz="1600" dirty="0" err="1">
                <a:solidFill>
                  <a:schemeClr val="tx1"/>
                </a:solidFill>
              </a:rPr>
              <a:t>special</a:t>
            </a:r>
            <a:r>
              <a:rPr lang="fr-FR" sz="1600" dirty="0">
                <a:solidFill>
                  <a:schemeClr val="tx1"/>
                </a:solidFill>
              </a:rPr>
              <a:t> area for </a:t>
            </a:r>
            <a:r>
              <a:rPr lang="fr-FR" sz="1600" dirty="0" err="1">
                <a:solidFill>
                  <a:schemeClr val="tx1"/>
                </a:solidFill>
              </a:rPr>
              <a:t>orders</a:t>
            </a:r>
            <a:r>
              <a:rPr lang="fr-FR" sz="1600" dirty="0">
                <a:solidFill>
                  <a:schemeClr val="tx1"/>
                </a:solidFill>
              </a:rPr>
              <a:t> and the </a:t>
            </a:r>
            <a:r>
              <a:rPr lang="fr-FR" sz="1600" dirty="0" err="1">
                <a:solidFill>
                  <a:schemeClr val="tx1"/>
                </a:solidFill>
              </a:rPr>
              <a:t>special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embedded</a:t>
            </a:r>
            <a:r>
              <a:rPr lang="fr-FR" sz="1600" dirty="0">
                <a:solidFill>
                  <a:schemeClr val="tx1"/>
                </a:solidFill>
              </a:rPr>
              <a:t> options </a:t>
            </a:r>
            <a:r>
              <a:rPr lang="fr-FR" sz="1600" dirty="0" err="1">
                <a:solidFill>
                  <a:schemeClr val="tx1"/>
                </a:solidFill>
              </a:rPr>
              <a:t>designed</a:t>
            </a:r>
            <a:r>
              <a:rPr lang="fr-FR" sz="1600" dirty="0">
                <a:solidFill>
                  <a:schemeClr val="tx1"/>
                </a:solidFill>
              </a:rPr>
              <a:t> for the admins (home </a:t>
            </a:r>
            <a:r>
              <a:rPr lang="fr-FR" sz="1600" dirty="0" err="1">
                <a:solidFill>
                  <a:schemeClr val="tx1"/>
                </a:solidFill>
              </a:rPr>
              <a:t>edit</a:t>
            </a:r>
            <a:r>
              <a:rPr lang="fr-FR" sz="1600" dirty="0">
                <a:solidFill>
                  <a:schemeClr val="tx1"/>
                </a:solidFill>
              </a:rPr>
              <a:t>, tickets </a:t>
            </a:r>
            <a:r>
              <a:rPr lang="fr-FR" sz="1600" dirty="0" err="1">
                <a:solidFill>
                  <a:schemeClr val="tx1"/>
                </a:solidFill>
              </a:rPr>
              <a:t>edit</a:t>
            </a:r>
            <a:r>
              <a:rPr lang="fr-FR" sz="1600" dirty="0">
                <a:solidFill>
                  <a:schemeClr val="tx1"/>
                </a:solidFill>
              </a:rPr>
              <a:t>, discount code </a:t>
            </a:r>
            <a:r>
              <a:rPr lang="fr-FR" sz="1600" dirty="0" err="1">
                <a:solidFill>
                  <a:schemeClr val="tx1"/>
                </a:solidFill>
              </a:rPr>
              <a:t>form</a:t>
            </a:r>
            <a:r>
              <a:rPr lang="fr-FR" sz="1600" dirty="0">
                <a:solidFill>
                  <a:schemeClr val="tx1"/>
                </a:solidFill>
              </a:rPr>
              <a:t>).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D505FEA-5BD4-7F13-E56B-B2A38ED707B3}"/>
              </a:ext>
            </a:extLst>
          </p:cNvPr>
          <p:cNvSpPr txBox="1">
            <a:spLocks/>
          </p:cNvSpPr>
          <p:nvPr/>
        </p:nvSpPr>
        <p:spPr bwMode="black">
          <a:xfrm>
            <a:off x="2691384" y="1887474"/>
            <a:ext cx="2904744" cy="75057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CUSTOMERS</a:t>
            </a:r>
            <a:endParaRPr lang="en-US" dirty="0"/>
          </a:p>
        </p:txBody>
      </p:sp>
      <p:pic>
        <p:nvPicPr>
          <p:cNvPr id="6" name="Picture 2" descr="Tickets - Free entertainment icons">
            <a:extLst>
              <a:ext uri="{FF2B5EF4-FFF2-40B4-BE49-F238E27FC236}">
                <a16:creationId xmlns:a16="http://schemas.microsoft.com/office/drawing/2014/main" id="{823D0ADF-E3B0-5362-53DA-BE54E5246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970074" y="3069718"/>
            <a:ext cx="2986016" cy="298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Tickets - Free entertainment icons">
            <a:extLst>
              <a:ext uri="{FF2B5EF4-FFF2-40B4-BE49-F238E27FC236}">
                <a16:creationId xmlns:a16="http://schemas.microsoft.com/office/drawing/2014/main" id="{E4516E9D-C04E-7C5D-91C4-BF2D6D2A0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830042">
            <a:off x="10087209" y="-1308587"/>
            <a:ext cx="2986016" cy="298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76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17614-05CA-8374-2076-025A9AA74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CUSTOMERS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9FE0A-C613-DCAE-09C6-E6ECF4EA3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900" dirty="0">
                <a:solidFill>
                  <a:schemeClr val="tx1"/>
                </a:solidFill>
              </a:rPr>
              <a:t>Use-case diagram:</a:t>
            </a:r>
          </a:p>
        </p:txBody>
      </p:sp>
      <p:pic>
        <p:nvPicPr>
          <p:cNvPr id="7" name="Picture 6" descr="A diagram of a person with text&#10;&#10;Description automatically generated">
            <a:extLst>
              <a:ext uri="{FF2B5EF4-FFF2-40B4-BE49-F238E27FC236}">
                <a16:creationId xmlns:a16="http://schemas.microsoft.com/office/drawing/2014/main" id="{00745A16-3557-5F4B-36CA-0CBE972C9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460" y="1052199"/>
            <a:ext cx="5026724" cy="499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6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AF4F568CF076468D5749D2999F5FB7" ma:contentTypeVersion="13" ma:contentTypeDescription="Create a new document." ma:contentTypeScope="" ma:versionID="43d96a025ec27e2281cfdecb2e1f733e">
  <xsd:schema xmlns:xsd="http://www.w3.org/2001/XMLSchema" xmlns:xs="http://www.w3.org/2001/XMLSchema" xmlns:p="http://schemas.microsoft.com/office/2006/metadata/properties" xmlns:ns3="23bb2fdc-ac4c-4546-a10f-61230e6fc6b5" xmlns:ns4="8cf32f53-8ae5-45ff-9bdd-6361e69a718a" targetNamespace="http://schemas.microsoft.com/office/2006/metadata/properties" ma:root="true" ma:fieldsID="7e950e086e8e90e381d62f9dafb845b2" ns3:_="" ns4:_="">
    <xsd:import namespace="23bb2fdc-ac4c-4546-a10f-61230e6fc6b5"/>
    <xsd:import namespace="8cf32f53-8ae5-45ff-9bdd-6361e69a718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bb2fdc-ac4c-4546-a10f-61230e6fc6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f32f53-8ae5-45ff-9bdd-6361e69a718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3bb2fdc-ac4c-4546-a10f-61230e6fc6b5" xsi:nil="true"/>
  </documentManagement>
</p:properties>
</file>

<file path=customXml/itemProps1.xml><?xml version="1.0" encoding="utf-8"?>
<ds:datastoreItem xmlns:ds="http://schemas.openxmlformats.org/officeDocument/2006/customXml" ds:itemID="{80929965-349D-4940-9009-AC5E1CE608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97F30A-7E60-4C21-ACB2-FCFDEA1721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bb2fdc-ac4c-4546-a10f-61230e6fc6b5"/>
    <ds:schemaRef ds:uri="8cf32f53-8ae5-45ff-9bdd-6361e69a71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E3EA3E-9D79-4937-A0A3-ADFE17C8B49E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8cf32f53-8ae5-45ff-9bdd-6361e69a718a"/>
    <ds:schemaRef ds:uri="http://purl.org/dc/terms/"/>
    <ds:schemaRef ds:uri="http://schemas.openxmlformats.org/package/2006/metadata/core-properties"/>
    <ds:schemaRef ds:uri="23bb2fdc-ac4c-4546-a10f-61230e6fc6b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189</TotalTime>
  <Words>929</Words>
  <Application>Microsoft Office PowerPoint</Application>
  <PresentationFormat>Widescreen</PresentationFormat>
  <Paragraphs>90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Gill Sans MT</vt:lpstr>
      <vt:lpstr>Times New Roman</vt:lpstr>
      <vt:lpstr>Parcel</vt:lpstr>
      <vt:lpstr>Ticket shop application</vt:lpstr>
      <vt:lpstr>General Presentation</vt:lpstr>
      <vt:lpstr>Theoretical fundamentals</vt:lpstr>
      <vt:lpstr>IT Technology </vt:lpstr>
      <vt:lpstr>FUNCTIONALITIES</vt:lpstr>
      <vt:lpstr>Actors and related access rights</vt:lpstr>
      <vt:lpstr>Administrators</vt:lpstr>
      <vt:lpstr>Actors and related access rights</vt:lpstr>
      <vt:lpstr>CUSTOMERS</vt:lpstr>
      <vt:lpstr>SYSTEM ARCHITECTURe</vt:lpstr>
      <vt:lpstr>SYSTEM ARCHITECTURE (CONTINUED)</vt:lpstr>
      <vt:lpstr>Design</vt:lpstr>
      <vt:lpstr>Database diagram</vt:lpstr>
      <vt:lpstr>PACKAGE diagram</vt:lpstr>
      <vt:lpstr>Class diagram</vt:lpstr>
      <vt:lpstr>DATA aCCESS diagram</vt:lpstr>
      <vt:lpstr>SECURITY diagram</vt:lpstr>
      <vt:lpstr>STATE diagram</vt:lpstr>
      <vt:lpstr>SEQUENCE diagram</vt:lpstr>
      <vt:lpstr>ACTIVITY diagram</vt:lpstr>
      <vt:lpstr>DEPLOYMENT diagram</vt:lpstr>
      <vt:lpstr>Operation mode</vt:lpstr>
      <vt:lpstr>PowerPoint Presentation</vt:lpstr>
      <vt:lpstr>PowerPoint Presentation</vt:lpstr>
      <vt:lpstr>PowerPoint Presentation</vt:lpstr>
      <vt:lpstr>portability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 shop application</dc:title>
  <dc:creator>Tudor Giuroiu</dc:creator>
  <cp:lastModifiedBy>Tudor Giuroiu</cp:lastModifiedBy>
  <cp:revision>8</cp:revision>
  <dcterms:created xsi:type="dcterms:W3CDTF">2023-12-11T12:37:06Z</dcterms:created>
  <dcterms:modified xsi:type="dcterms:W3CDTF">2023-12-12T10:23:42Z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2023-12-11T13:14:39Z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0bceafa3-dd95-42fc-be16-01bce5455e70</vt:lpwstr>
  </property>
  <property fmtid="{D5CDD505-2E9C-101B-9397-08002B2CF9AE}" pid="8" name="MSIP_Label_5b58b62f-6f94-46bd-8089-18e64b0a9abb_ContentBits">
    <vt:lpwstr>0</vt:lpwstr>
  </property>
  <property fmtid="{D5CDD505-2E9C-101B-9397-08002B2CF9AE}" pid="9" name="ContentTypeId">
    <vt:lpwstr>0x010100D4AF4F568CF076468D5749D2999F5FB7</vt:lpwstr>
  </property>
</Properties>
</file>