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9EA"/>
    <a:srgbClr val="F2F2F2"/>
    <a:srgbClr val="629DD1"/>
    <a:srgbClr val="ACC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76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0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945398A-C668-41A4-BCA9-24AC36BC660D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29903F-22DB-45C9-8B36-50D0D7F9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CCA3-C9C8-274C-C2E1-C14707A5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Ticket shop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1C9A6-3E71-E0BC-EA19-3E38A1A4C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Giuroiu Tudor</a:t>
            </a:r>
          </a:p>
        </p:txBody>
      </p:sp>
    </p:spTree>
    <p:extLst>
      <p:ext uri="{BB962C8B-B14F-4D97-AF65-F5344CB8AC3E}">
        <p14:creationId xmlns:p14="http://schemas.microsoft.com/office/powerpoint/2010/main" val="129703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D01-BB8D-4962-E4BB-D831FD8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SYSTEM </a:t>
            </a:r>
            <a:r>
              <a:rPr lang="en-US" sz="2400" b="1" dirty="0" err="1">
                <a:latin typeface="Times New Roman" panose="02020603050405020304" pitchFamily="18" charset="0"/>
              </a:rPr>
              <a:t>ARCHITECTURe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Tickets - Free entertainment icons">
            <a:extLst>
              <a:ext uri="{FF2B5EF4-FFF2-40B4-BE49-F238E27FC236}">
                <a16:creationId xmlns:a16="http://schemas.microsoft.com/office/drawing/2014/main" id="{DD0EEF67-D24F-551B-B814-E4156995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08349">
            <a:off x="-775920" y="-1196819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ckets - Free entertainment icons">
            <a:extLst>
              <a:ext uri="{FF2B5EF4-FFF2-40B4-BE49-F238E27FC236}">
                <a16:creationId xmlns:a16="http://schemas.microsoft.com/office/drawing/2014/main" id="{AA466984-85B3-FDE4-1E4E-28A1BA7F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05984" y="-1381593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ickets - Free entertainment icons">
            <a:extLst>
              <a:ext uri="{FF2B5EF4-FFF2-40B4-BE49-F238E27FC236}">
                <a16:creationId xmlns:a16="http://schemas.microsoft.com/office/drawing/2014/main" id="{77F67987-165F-39F6-15C7-4A9A89D8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47868">
            <a:off x="-1034396" y="4400299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D2E37E-4A2C-F897-58DA-267AD21AC014}"/>
              </a:ext>
            </a:extLst>
          </p:cNvPr>
          <p:cNvSpPr txBox="1">
            <a:spLocks/>
          </p:cNvSpPr>
          <p:nvPr/>
        </p:nvSpPr>
        <p:spPr>
          <a:xfrm>
            <a:off x="2231136" y="2482746"/>
            <a:ext cx="7729728" cy="36236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700" dirty="0">
                <a:solidFill>
                  <a:schemeClr val="tx1"/>
                </a:solidFill>
              </a:rPr>
              <a:t>The system </a:t>
            </a:r>
            <a:r>
              <a:rPr lang="fr-FR" sz="1700" dirty="0" err="1">
                <a:solidFill>
                  <a:schemeClr val="tx1"/>
                </a:solidFill>
              </a:rPr>
              <a:t>employs</a:t>
            </a:r>
            <a:r>
              <a:rPr lang="fr-FR" sz="1700" dirty="0">
                <a:solidFill>
                  <a:schemeClr val="tx1"/>
                </a:solidFill>
              </a:rPr>
              <a:t> the Model-</a:t>
            </a:r>
            <a:r>
              <a:rPr lang="fr-FR" sz="1700" dirty="0" err="1">
                <a:solidFill>
                  <a:schemeClr val="tx1"/>
                </a:solidFill>
              </a:rPr>
              <a:t>View</a:t>
            </a:r>
            <a:r>
              <a:rPr lang="fr-FR" sz="1700" dirty="0">
                <a:solidFill>
                  <a:schemeClr val="tx1"/>
                </a:solidFill>
              </a:rPr>
              <a:t>-Controller (MVC) architecture, </a:t>
            </a:r>
            <a:r>
              <a:rPr lang="fr-FR" sz="1700" dirty="0" err="1">
                <a:solidFill>
                  <a:schemeClr val="tx1"/>
                </a:solidFill>
              </a:rPr>
              <a:t>providing</a:t>
            </a:r>
            <a:r>
              <a:rPr lang="fr-FR" sz="1700" dirty="0">
                <a:solidFill>
                  <a:schemeClr val="tx1"/>
                </a:solidFill>
              </a:rPr>
              <a:t> an </a:t>
            </a:r>
            <a:r>
              <a:rPr lang="fr-FR" sz="1700" dirty="0" err="1">
                <a:solidFill>
                  <a:schemeClr val="tx1"/>
                </a:solidFill>
              </a:rPr>
              <a:t>organized</a:t>
            </a:r>
            <a:r>
              <a:rPr lang="fr-FR" sz="1700" dirty="0">
                <a:solidFill>
                  <a:schemeClr val="tx1"/>
                </a:solidFill>
              </a:rPr>
              <a:t> structure for handling user interactions, </a:t>
            </a:r>
            <a:r>
              <a:rPr lang="fr-FR" sz="1700" dirty="0" err="1">
                <a:solidFill>
                  <a:schemeClr val="tx1"/>
                </a:solidFill>
              </a:rPr>
              <a:t>managing</a:t>
            </a:r>
            <a:r>
              <a:rPr lang="fr-FR" sz="1700" dirty="0">
                <a:solidFill>
                  <a:schemeClr val="tx1"/>
                </a:solidFill>
              </a:rPr>
              <a:t> data, and </a:t>
            </a:r>
            <a:r>
              <a:rPr lang="fr-FR" sz="1700" dirty="0" err="1">
                <a:solidFill>
                  <a:schemeClr val="tx1"/>
                </a:solidFill>
              </a:rPr>
              <a:t>presenting</a:t>
            </a:r>
            <a:r>
              <a:rPr lang="fr-FR" sz="1700" dirty="0">
                <a:solidFill>
                  <a:schemeClr val="tx1"/>
                </a:solidFill>
              </a:rPr>
              <a:t> a </a:t>
            </a:r>
            <a:r>
              <a:rPr lang="fr-FR" sz="1700" dirty="0" err="1">
                <a:solidFill>
                  <a:schemeClr val="tx1"/>
                </a:solidFill>
              </a:rPr>
              <a:t>seamless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experience</a:t>
            </a:r>
            <a:r>
              <a:rPr lang="fr-FR" sz="1700" dirty="0">
                <a:solidFill>
                  <a:schemeClr val="tx1"/>
                </a:solidFill>
              </a:rPr>
              <a:t> for </a:t>
            </a:r>
            <a:r>
              <a:rPr lang="fr-FR" sz="1700" dirty="0" err="1">
                <a:solidFill>
                  <a:schemeClr val="tx1"/>
                </a:solidFill>
              </a:rPr>
              <a:t>both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regular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users</a:t>
            </a:r>
            <a:r>
              <a:rPr lang="fr-FR" sz="1700" dirty="0">
                <a:solidFill>
                  <a:schemeClr val="tx1"/>
                </a:solidFill>
              </a:rPr>
              <a:t> and </a:t>
            </a:r>
            <a:r>
              <a:rPr lang="fr-FR" sz="1700" dirty="0" err="1">
                <a:solidFill>
                  <a:schemeClr val="tx1"/>
                </a:solidFill>
              </a:rPr>
              <a:t>administrators</a:t>
            </a:r>
            <a:r>
              <a:rPr lang="fr-FR" sz="1700" dirty="0">
                <a:solidFill>
                  <a:schemeClr val="tx1"/>
                </a:solidFill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fr-FR" sz="1700" dirty="0">
                <a:solidFill>
                  <a:schemeClr val="tx1"/>
                </a:solidFill>
              </a:rPr>
              <a:t>The Model component </a:t>
            </a:r>
            <a:r>
              <a:rPr lang="fr-FR" sz="1700" dirty="0" err="1">
                <a:solidFill>
                  <a:schemeClr val="tx1"/>
                </a:solidFill>
              </a:rPr>
              <a:t>represents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core</a:t>
            </a:r>
            <a:r>
              <a:rPr lang="fr-FR" sz="1700" dirty="0">
                <a:solidFill>
                  <a:schemeClr val="tx1"/>
                </a:solidFill>
              </a:rPr>
              <a:t> of the application, </a:t>
            </a:r>
            <a:r>
              <a:rPr lang="fr-FR" sz="1700" dirty="0" err="1">
                <a:solidFill>
                  <a:schemeClr val="tx1"/>
                </a:solidFill>
              </a:rPr>
              <a:t>encapsulating</a:t>
            </a:r>
            <a:r>
              <a:rPr lang="fr-FR" sz="1700" dirty="0">
                <a:solidFill>
                  <a:schemeClr val="tx1"/>
                </a:solidFill>
              </a:rPr>
              <a:t> the data structure. In the Ticket Shop Application, the Model </a:t>
            </a:r>
            <a:r>
              <a:rPr lang="fr-FR" sz="1700" dirty="0" err="1">
                <a:solidFill>
                  <a:schemeClr val="tx1"/>
                </a:solidFill>
              </a:rPr>
              <a:t>includes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entities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such</a:t>
            </a:r>
            <a:r>
              <a:rPr lang="fr-FR" sz="1700" dirty="0">
                <a:solidFill>
                  <a:schemeClr val="tx1"/>
                </a:solidFill>
              </a:rPr>
              <a:t> as User, Event, Ticket, </a:t>
            </a:r>
            <a:r>
              <a:rPr lang="fr-FR" sz="1700" dirty="0" err="1">
                <a:solidFill>
                  <a:schemeClr val="tx1"/>
                </a:solidFill>
              </a:rPr>
              <a:t>Order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OrderDetails</a:t>
            </a:r>
            <a:r>
              <a:rPr lang="fr-FR" sz="1700" dirty="0">
                <a:solidFill>
                  <a:schemeClr val="tx1"/>
                </a:solidFill>
              </a:rPr>
              <a:t>, and </a:t>
            </a:r>
            <a:r>
              <a:rPr lang="fr-FR" sz="1700" dirty="0" err="1">
                <a:solidFill>
                  <a:schemeClr val="tx1"/>
                </a:solidFill>
              </a:rPr>
              <a:t>DiscountCodes</a:t>
            </a:r>
            <a:r>
              <a:rPr lang="fr-FR" sz="1700" dirty="0">
                <a:solidFill>
                  <a:schemeClr val="tx1"/>
                </a:solidFill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tx1"/>
                </a:solidFill>
              </a:rPr>
              <a:t>	The </a:t>
            </a:r>
            <a:r>
              <a:rPr lang="fr-FR" sz="1700" dirty="0" err="1">
                <a:solidFill>
                  <a:schemeClr val="tx1"/>
                </a:solidFill>
              </a:rPr>
              <a:t>View</a:t>
            </a:r>
            <a:r>
              <a:rPr lang="fr-FR" sz="1700" dirty="0">
                <a:solidFill>
                  <a:schemeClr val="tx1"/>
                </a:solidFill>
              </a:rPr>
              <a:t> component </a:t>
            </a:r>
            <a:r>
              <a:rPr lang="fr-FR" sz="1700" dirty="0" err="1">
                <a:solidFill>
                  <a:schemeClr val="tx1"/>
                </a:solidFill>
              </a:rPr>
              <a:t>handles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presentation</a:t>
            </a:r>
            <a:r>
              <a:rPr lang="fr-FR" sz="1700" dirty="0">
                <a:solidFill>
                  <a:schemeClr val="tx1"/>
                </a:solidFill>
              </a:rPr>
              <a:t> layer of the application. It </a:t>
            </a:r>
            <a:r>
              <a:rPr lang="fr-FR" sz="1700" dirty="0" err="1">
                <a:solidFill>
                  <a:schemeClr val="tx1"/>
                </a:solidFill>
              </a:rPr>
              <a:t>encompasses</a:t>
            </a:r>
            <a:r>
              <a:rPr lang="fr-FR" sz="1700" dirty="0">
                <a:solidFill>
                  <a:schemeClr val="tx1"/>
                </a:solidFill>
              </a:rPr>
              <a:t> the user interface </a:t>
            </a:r>
            <a:r>
              <a:rPr lang="fr-FR" sz="1700" dirty="0" err="1">
                <a:solidFill>
                  <a:schemeClr val="tx1"/>
                </a:solidFill>
              </a:rPr>
              <a:t>elements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that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users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interact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with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  <a:r>
              <a:rPr lang="fr-FR" sz="1700" dirty="0" err="1">
                <a:solidFill>
                  <a:schemeClr val="tx1"/>
                </a:solidFill>
              </a:rPr>
              <a:t>Views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include</a:t>
            </a:r>
            <a:r>
              <a:rPr lang="fr-FR" sz="1700" dirty="0">
                <a:solidFill>
                  <a:schemeClr val="tx1"/>
                </a:solidFill>
              </a:rPr>
              <a:t> pages for </a:t>
            </a:r>
            <a:r>
              <a:rPr lang="fr-FR" sz="1700" dirty="0" err="1">
                <a:solidFill>
                  <a:schemeClr val="tx1"/>
                </a:solidFill>
              </a:rPr>
              <a:t>event</a:t>
            </a:r>
            <a:r>
              <a:rPr lang="fr-FR" sz="1700" dirty="0">
                <a:solidFill>
                  <a:schemeClr val="tx1"/>
                </a:solidFill>
              </a:rPr>
              <a:t> listings, user </a:t>
            </a:r>
            <a:r>
              <a:rPr lang="fr-FR" sz="1700" dirty="0" err="1">
                <a:solidFill>
                  <a:schemeClr val="tx1"/>
                </a:solidFill>
              </a:rPr>
              <a:t>authentication</a:t>
            </a:r>
            <a:r>
              <a:rPr lang="fr-FR" sz="1700" dirty="0">
                <a:solidFill>
                  <a:schemeClr val="tx1"/>
                </a:solidFill>
              </a:rPr>
              <a:t> and registration, ticket </a:t>
            </a:r>
            <a:r>
              <a:rPr lang="fr-FR" sz="1700" dirty="0" err="1">
                <a:solidFill>
                  <a:schemeClr val="tx1"/>
                </a:solidFill>
              </a:rPr>
              <a:t>purchase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forms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account</a:t>
            </a:r>
            <a:r>
              <a:rPr lang="fr-FR" sz="1700" dirty="0">
                <a:solidFill>
                  <a:schemeClr val="tx1"/>
                </a:solidFill>
              </a:rPr>
              <a:t> management, and admin content-management pages.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tx1"/>
                </a:solidFill>
              </a:rPr>
              <a:t>	The Controller component serves as a crucial </a:t>
            </a:r>
            <a:r>
              <a:rPr lang="fr-FR" sz="1700" dirty="0" err="1">
                <a:solidFill>
                  <a:schemeClr val="tx1"/>
                </a:solidFill>
              </a:rPr>
              <a:t>intermediary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between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application's</a:t>
            </a:r>
            <a:r>
              <a:rPr lang="fr-FR" sz="1700" dirty="0">
                <a:solidFill>
                  <a:schemeClr val="tx1"/>
                </a:solidFill>
              </a:rPr>
              <a:t> Model and </a:t>
            </a:r>
            <a:r>
              <a:rPr lang="fr-FR" sz="1700" dirty="0" err="1">
                <a:solidFill>
                  <a:schemeClr val="tx1"/>
                </a:solidFill>
              </a:rPr>
              <a:t>View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  <a:r>
              <a:rPr lang="fr-FR" sz="1700" dirty="0" err="1">
                <a:solidFill>
                  <a:schemeClr val="tx1"/>
                </a:solidFill>
              </a:rPr>
              <a:t>Its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primary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role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managing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incoming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requests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processing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them</a:t>
            </a:r>
            <a:r>
              <a:rPr lang="fr-FR" sz="1700" dirty="0">
                <a:solidFill>
                  <a:schemeClr val="tx1"/>
                </a:solidFill>
              </a:rPr>
              <a:t>, and </a:t>
            </a:r>
            <a:r>
              <a:rPr lang="fr-FR" sz="1700" dirty="0" err="1">
                <a:solidFill>
                  <a:schemeClr val="tx1"/>
                </a:solidFill>
              </a:rPr>
              <a:t>managing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generation</a:t>
            </a:r>
            <a:r>
              <a:rPr lang="fr-FR" sz="1700" dirty="0">
                <a:solidFill>
                  <a:schemeClr val="tx1"/>
                </a:solidFill>
              </a:rPr>
              <a:t> of an </a:t>
            </a:r>
            <a:r>
              <a:rPr lang="fr-FR" sz="1700" dirty="0" err="1">
                <a:solidFill>
                  <a:schemeClr val="tx1"/>
                </a:solidFill>
              </a:rPr>
              <a:t>appropriate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response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  <a:r>
              <a:rPr lang="fr-FR" sz="1700" dirty="0" err="1">
                <a:solidFill>
                  <a:schemeClr val="tx1"/>
                </a:solidFill>
              </a:rPr>
              <a:t>Within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this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framework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each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significant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endpoint</a:t>
            </a:r>
            <a:r>
              <a:rPr lang="fr-FR" sz="1700" dirty="0">
                <a:solidFill>
                  <a:schemeClr val="tx1"/>
                </a:solidFill>
              </a:rPr>
              <a:t> or URL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typically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associated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with</a:t>
            </a:r>
            <a:r>
              <a:rPr lang="fr-FR" sz="1700" dirty="0">
                <a:solidFill>
                  <a:schemeClr val="tx1"/>
                </a:solidFill>
              </a:rPr>
              <a:t> a </a:t>
            </a:r>
            <a:r>
              <a:rPr lang="fr-FR" sz="1700" dirty="0" err="1">
                <a:solidFill>
                  <a:schemeClr val="tx1"/>
                </a:solidFill>
              </a:rPr>
              <a:t>designated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controller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744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D01-BB8D-4962-E4BB-D831FD8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SYSTEM ARCHITECTURE (CONTINUED)</a:t>
            </a:r>
          </a:p>
        </p:txBody>
      </p:sp>
      <p:pic>
        <p:nvPicPr>
          <p:cNvPr id="3" name="Picture 2" descr="Tickets - Free entertainment icons">
            <a:extLst>
              <a:ext uri="{FF2B5EF4-FFF2-40B4-BE49-F238E27FC236}">
                <a16:creationId xmlns:a16="http://schemas.microsoft.com/office/drawing/2014/main" id="{DD0EEF67-D24F-551B-B814-E4156995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08349">
            <a:off x="-775920" y="-1196819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ckets - Free entertainment icons">
            <a:extLst>
              <a:ext uri="{FF2B5EF4-FFF2-40B4-BE49-F238E27FC236}">
                <a16:creationId xmlns:a16="http://schemas.microsoft.com/office/drawing/2014/main" id="{AA466984-85B3-FDE4-1E4E-28A1BA7F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05984" y="-1381593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ickets - Free entertainment icons">
            <a:extLst>
              <a:ext uri="{FF2B5EF4-FFF2-40B4-BE49-F238E27FC236}">
                <a16:creationId xmlns:a16="http://schemas.microsoft.com/office/drawing/2014/main" id="{77F67987-165F-39F6-15C7-4A9A89D8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47868">
            <a:off x="-1034396" y="4400299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D2E37E-4A2C-F897-58DA-267AD21AC014}"/>
              </a:ext>
            </a:extLst>
          </p:cNvPr>
          <p:cNvSpPr txBox="1">
            <a:spLocks/>
          </p:cNvSpPr>
          <p:nvPr/>
        </p:nvSpPr>
        <p:spPr>
          <a:xfrm>
            <a:off x="2231136" y="2482746"/>
            <a:ext cx="7729728" cy="36236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sz="1700" dirty="0">
                <a:solidFill>
                  <a:schemeClr val="tx1"/>
                </a:solidFill>
              </a:rPr>
              <a:t>To </a:t>
            </a:r>
            <a:r>
              <a:rPr lang="fr-FR" sz="1700" dirty="0" err="1">
                <a:solidFill>
                  <a:schemeClr val="tx1"/>
                </a:solidFill>
              </a:rPr>
              <a:t>facilitate</a:t>
            </a:r>
            <a:r>
              <a:rPr lang="fr-FR" sz="1700" dirty="0">
                <a:solidFill>
                  <a:schemeClr val="tx1"/>
                </a:solidFill>
              </a:rPr>
              <a:t> interaction </a:t>
            </a:r>
            <a:r>
              <a:rPr lang="fr-FR" sz="1700" dirty="0" err="1">
                <a:solidFill>
                  <a:schemeClr val="tx1"/>
                </a:solidFill>
              </a:rPr>
              <a:t>with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database</a:t>
            </a:r>
            <a:r>
              <a:rPr lang="fr-FR" sz="1700" dirty="0">
                <a:solidFill>
                  <a:schemeClr val="tx1"/>
                </a:solidFill>
              </a:rPr>
              <a:t>, a </a:t>
            </a:r>
            <a:r>
              <a:rPr lang="fr-FR" sz="1700" dirty="0" err="1">
                <a:solidFill>
                  <a:schemeClr val="tx1"/>
                </a:solidFill>
              </a:rPr>
              <a:t>separate</a:t>
            </a:r>
            <a:r>
              <a:rPr lang="fr-FR" sz="1700" dirty="0">
                <a:solidFill>
                  <a:schemeClr val="tx1"/>
                </a:solidFill>
              </a:rPr>
              <a:t> package </a:t>
            </a:r>
            <a:r>
              <a:rPr lang="fr-FR" sz="1700" dirty="0" err="1">
                <a:solidFill>
                  <a:schemeClr val="tx1"/>
                </a:solidFill>
              </a:rPr>
              <a:t>known</a:t>
            </a:r>
            <a:r>
              <a:rPr lang="fr-FR" sz="1700" dirty="0">
                <a:solidFill>
                  <a:schemeClr val="tx1"/>
                </a:solidFill>
              </a:rPr>
              <a:t> as the Data Access Object (DAO) package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employed</a:t>
            </a:r>
            <a:r>
              <a:rPr lang="fr-FR" sz="1700" dirty="0">
                <a:solidFill>
                  <a:schemeClr val="tx1"/>
                </a:solidFill>
              </a:rPr>
              <a:t>. The DAO classes </a:t>
            </a:r>
            <a:r>
              <a:rPr lang="fr-FR" sz="1700" dirty="0" err="1">
                <a:solidFill>
                  <a:schemeClr val="tx1"/>
                </a:solidFill>
              </a:rPr>
              <a:t>within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this</a:t>
            </a:r>
            <a:r>
              <a:rPr lang="fr-FR" sz="1700" dirty="0">
                <a:solidFill>
                  <a:schemeClr val="tx1"/>
                </a:solidFill>
              </a:rPr>
              <a:t> package are </a:t>
            </a:r>
            <a:r>
              <a:rPr lang="fr-FR" sz="1700" dirty="0" err="1">
                <a:solidFill>
                  <a:schemeClr val="tx1"/>
                </a:solidFill>
              </a:rPr>
              <a:t>responsible</a:t>
            </a:r>
            <a:r>
              <a:rPr lang="fr-FR" sz="1700" dirty="0">
                <a:solidFill>
                  <a:schemeClr val="tx1"/>
                </a:solidFill>
              </a:rPr>
              <a:t> for handling </a:t>
            </a:r>
            <a:r>
              <a:rPr lang="fr-FR" sz="1700" dirty="0" err="1">
                <a:solidFill>
                  <a:schemeClr val="tx1"/>
                </a:solidFill>
              </a:rPr>
              <a:t>database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operations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such</a:t>
            </a:r>
            <a:r>
              <a:rPr lang="fr-FR" sz="1700" dirty="0">
                <a:solidFill>
                  <a:schemeClr val="tx1"/>
                </a:solidFill>
              </a:rPr>
              <a:t> as </a:t>
            </a:r>
            <a:r>
              <a:rPr lang="fr-FR" sz="1700" dirty="0" err="1">
                <a:solidFill>
                  <a:schemeClr val="tx1"/>
                </a:solidFill>
              </a:rPr>
              <a:t>retrieving</a:t>
            </a:r>
            <a:r>
              <a:rPr lang="fr-FR" sz="1700" dirty="0">
                <a:solidFill>
                  <a:schemeClr val="tx1"/>
                </a:solidFill>
              </a:rPr>
              <a:t> or </a:t>
            </a:r>
            <a:r>
              <a:rPr lang="fr-FR" sz="1700" dirty="0" err="1">
                <a:solidFill>
                  <a:schemeClr val="tx1"/>
                </a:solidFill>
              </a:rPr>
              <a:t>persisting</a:t>
            </a:r>
            <a:r>
              <a:rPr lang="fr-FR" sz="1700" dirty="0">
                <a:solidFill>
                  <a:schemeClr val="tx1"/>
                </a:solidFill>
              </a:rPr>
              <a:t> data.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tx1"/>
                </a:solidFill>
              </a:rPr>
              <a:t>	The </a:t>
            </a:r>
            <a:r>
              <a:rPr lang="fr-FR" sz="1700" dirty="0" err="1">
                <a:solidFill>
                  <a:schemeClr val="tx1"/>
                </a:solidFill>
              </a:rPr>
              <a:t>core</a:t>
            </a:r>
            <a:r>
              <a:rPr lang="fr-FR" sz="1700" dirty="0">
                <a:solidFill>
                  <a:schemeClr val="tx1"/>
                </a:solidFill>
              </a:rPr>
              <a:t> business </a:t>
            </a:r>
            <a:r>
              <a:rPr lang="fr-FR" sz="1700" dirty="0" err="1">
                <a:solidFill>
                  <a:schemeClr val="tx1"/>
                </a:solidFill>
              </a:rPr>
              <a:t>logic</a:t>
            </a:r>
            <a:r>
              <a:rPr lang="fr-FR" sz="1700" dirty="0">
                <a:solidFill>
                  <a:schemeClr val="tx1"/>
                </a:solidFill>
              </a:rPr>
              <a:t> of the application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typically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managed</a:t>
            </a:r>
            <a:r>
              <a:rPr lang="fr-FR" sz="1700" dirty="0">
                <a:solidFill>
                  <a:schemeClr val="tx1"/>
                </a:solidFill>
              </a:rPr>
              <a:t> by classes </a:t>
            </a:r>
            <a:r>
              <a:rPr lang="fr-FR" sz="1700" dirty="0" err="1">
                <a:solidFill>
                  <a:schemeClr val="tx1"/>
                </a:solidFill>
              </a:rPr>
              <a:t>within</a:t>
            </a:r>
            <a:r>
              <a:rPr lang="fr-FR" sz="1700" dirty="0">
                <a:solidFill>
                  <a:schemeClr val="tx1"/>
                </a:solidFill>
              </a:rPr>
              <a:t> the Service package. </a:t>
            </a:r>
            <a:r>
              <a:rPr lang="fr-FR" sz="1700" dirty="0" err="1">
                <a:solidFill>
                  <a:schemeClr val="tx1"/>
                </a:solidFill>
              </a:rPr>
              <a:t>These</a:t>
            </a:r>
            <a:r>
              <a:rPr lang="fr-FR" sz="1700" dirty="0">
                <a:solidFill>
                  <a:schemeClr val="tx1"/>
                </a:solidFill>
              </a:rPr>
              <a:t> Service classes </a:t>
            </a:r>
            <a:r>
              <a:rPr lang="fr-FR" sz="1700" dirty="0" err="1">
                <a:solidFill>
                  <a:schemeClr val="tx1"/>
                </a:solidFill>
              </a:rPr>
              <a:t>act</a:t>
            </a:r>
            <a:r>
              <a:rPr lang="fr-FR" sz="1700" dirty="0">
                <a:solidFill>
                  <a:schemeClr val="tx1"/>
                </a:solidFill>
              </a:rPr>
              <a:t> as </a:t>
            </a:r>
            <a:r>
              <a:rPr lang="fr-FR" sz="1700" dirty="0" err="1">
                <a:solidFill>
                  <a:schemeClr val="tx1"/>
                </a:solidFill>
              </a:rPr>
              <a:t>intermediaries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between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Controllers</a:t>
            </a:r>
            <a:r>
              <a:rPr lang="fr-FR" sz="1700" dirty="0">
                <a:solidFill>
                  <a:schemeClr val="tx1"/>
                </a:solidFill>
              </a:rPr>
              <a:t> and the DAO classes. </a:t>
            </a:r>
            <a:r>
              <a:rPr lang="fr-FR" sz="1700" dirty="0" err="1">
                <a:solidFill>
                  <a:schemeClr val="tx1"/>
                </a:solidFill>
              </a:rPr>
              <a:t>They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facilitate</a:t>
            </a:r>
            <a:r>
              <a:rPr lang="fr-FR" sz="1700" dirty="0">
                <a:solidFill>
                  <a:schemeClr val="tx1"/>
                </a:solidFill>
              </a:rPr>
              <a:t> the abstraction of business </a:t>
            </a:r>
            <a:r>
              <a:rPr lang="fr-FR" sz="1700" dirty="0" err="1">
                <a:solidFill>
                  <a:schemeClr val="tx1"/>
                </a:solidFill>
              </a:rPr>
              <a:t>operations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providing</a:t>
            </a:r>
            <a:r>
              <a:rPr lang="fr-FR" sz="1700" dirty="0">
                <a:solidFill>
                  <a:schemeClr val="tx1"/>
                </a:solidFill>
              </a:rPr>
              <a:t> a layer of insulation </a:t>
            </a:r>
            <a:r>
              <a:rPr lang="fr-FR" sz="1700" dirty="0" err="1">
                <a:solidFill>
                  <a:schemeClr val="tx1"/>
                </a:solidFill>
              </a:rPr>
              <a:t>between</a:t>
            </a:r>
            <a:r>
              <a:rPr lang="fr-FR" sz="1700" dirty="0">
                <a:solidFill>
                  <a:schemeClr val="tx1"/>
                </a:solidFill>
              </a:rPr>
              <a:t> the web layer (</a:t>
            </a:r>
            <a:r>
              <a:rPr lang="fr-FR" sz="1700" dirty="0" err="1">
                <a:solidFill>
                  <a:schemeClr val="tx1"/>
                </a:solidFill>
              </a:rPr>
              <a:t>Controllers</a:t>
            </a:r>
            <a:r>
              <a:rPr lang="fr-FR" sz="1700" dirty="0">
                <a:solidFill>
                  <a:schemeClr val="tx1"/>
                </a:solidFill>
              </a:rPr>
              <a:t>) and the data </a:t>
            </a:r>
            <a:r>
              <a:rPr lang="fr-FR" sz="1700" dirty="0" err="1">
                <a:solidFill>
                  <a:schemeClr val="tx1"/>
                </a:solidFill>
              </a:rPr>
              <a:t>access</a:t>
            </a:r>
            <a:r>
              <a:rPr lang="fr-FR" sz="1700" dirty="0">
                <a:solidFill>
                  <a:schemeClr val="tx1"/>
                </a:solidFill>
              </a:rPr>
              <a:t> layer (DAO).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tx1"/>
                </a:solidFill>
              </a:rPr>
              <a:t>	For </a:t>
            </a:r>
            <a:r>
              <a:rPr lang="fr-FR" sz="1700" dirty="0" err="1">
                <a:solidFill>
                  <a:schemeClr val="tx1"/>
                </a:solidFill>
              </a:rPr>
              <a:t>addressing</a:t>
            </a:r>
            <a:r>
              <a:rPr lang="fr-FR" sz="1700" dirty="0">
                <a:solidFill>
                  <a:schemeClr val="tx1"/>
                </a:solidFill>
              </a:rPr>
              <a:t> the </a:t>
            </a:r>
            <a:r>
              <a:rPr lang="fr-FR" sz="1700" dirty="0" err="1">
                <a:solidFill>
                  <a:schemeClr val="tx1"/>
                </a:solidFill>
              </a:rPr>
              <a:t>security</a:t>
            </a:r>
            <a:r>
              <a:rPr lang="fr-FR" sz="1700" dirty="0">
                <a:solidFill>
                  <a:schemeClr val="tx1"/>
                </a:solidFill>
              </a:rPr>
              <a:t> aspects of the application, a </a:t>
            </a:r>
            <a:r>
              <a:rPr lang="fr-FR" sz="1700" dirty="0" err="1">
                <a:solidFill>
                  <a:schemeClr val="tx1"/>
                </a:solidFill>
              </a:rPr>
              <a:t>specialized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security</a:t>
            </a:r>
            <a:r>
              <a:rPr lang="fr-FR" sz="1700" dirty="0">
                <a:solidFill>
                  <a:schemeClr val="tx1"/>
                </a:solidFill>
              </a:rPr>
              <a:t> package </a:t>
            </a:r>
            <a:r>
              <a:rPr lang="fr-FR" sz="1700" dirty="0" err="1">
                <a:solidFill>
                  <a:schemeClr val="tx1"/>
                </a:solidFill>
              </a:rPr>
              <a:t>is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often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  <a:r>
              <a:rPr lang="fr-FR" sz="1700" dirty="0" err="1">
                <a:solidFill>
                  <a:schemeClr val="tx1"/>
                </a:solidFill>
              </a:rPr>
              <a:t>created</a:t>
            </a:r>
            <a:r>
              <a:rPr lang="fr-FR" sz="1700" dirty="0">
                <a:solidFill>
                  <a:schemeClr val="tx1"/>
                </a:solidFill>
              </a:rPr>
              <a:t>. This </a:t>
            </a:r>
            <a:r>
              <a:rPr lang="fr-FR" sz="1700" dirty="0" err="1">
                <a:solidFill>
                  <a:schemeClr val="tx1"/>
                </a:solidFill>
              </a:rPr>
              <a:t>security</a:t>
            </a:r>
            <a:r>
              <a:rPr lang="fr-FR" sz="1700" dirty="0">
                <a:solidFill>
                  <a:schemeClr val="tx1"/>
                </a:solidFill>
              </a:rPr>
              <a:t> package </a:t>
            </a:r>
            <a:r>
              <a:rPr lang="fr-FR" sz="1700" dirty="0" err="1">
                <a:solidFill>
                  <a:schemeClr val="tx1"/>
                </a:solidFill>
              </a:rPr>
              <a:t>contains</a:t>
            </a:r>
            <a:r>
              <a:rPr lang="fr-FR" sz="1700" dirty="0">
                <a:solidFill>
                  <a:schemeClr val="tx1"/>
                </a:solidFill>
              </a:rPr>
              <a:t> essential classes </a:t>
            </a:r>
            <a:r>
              <a:rPr lang="fr-FR" sz="1700" dirty="0" err="1">
                <a:solidFill>
                  <a:schemeClr val="tx1"/>
                </a:solidFill>
              </a:rPr>
              <a:t>responsible</a:t>
            </a:r>
            <a:r>
              <a:rPr lang="fr-FR" sz="1700" dirty="0">
                <a:solidFill>
                  <a:schemeClr val="tx1"/>
                </a:solidFill>
              </a:rPr>
              <a:t> for user </a:t>
            </a:r>
            <a:r>
              <a:rPr lang="fr-FR" sz="1700" dirty="0" err="1">
                <a:solidFill>
                  <a:schemeClr val="tx1"/>
                </a:solidFill>
              </a:rPr>
              <a:t>authentication</a:t>
            </a:r>
            <a:r>
              <a:rPr lang="fr-FR" sz="1700" dirty="0">
                <a:solidFill>
                  <a:schemeClr val="tx1"/>
                </a:solidFill>
              </a:rPr>
              <a:t> and </a:t>
            </a:r>
            <a:r>
              <a:rPr lang="fr-FR" sz="1700" dirty="0" err="1">
                <a:solidFill>
                  <a:schemeClr val="tx1"/>
                </a:solidFill>
              </a:rPr>
              <a:t>authorization</a:t>
            </a:r>
            <a:r>
              <a:rPr lang="fr-FR" sz="17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792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8F3-0D01-0CC3-7463-B07DDC7E7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4B08C-7E0C-785A-CAAB-99B112BE3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30137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Database diagram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E8647E-A0E5-91BF-D166-E6BD0C73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06" y="1350307"/>
            <a:ext cx="5415914" cy="41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PACKAGE diagram</a:t>
            </a:r>
          </a:p>
        </p:txBody>
      </p:sp>
      <p:pic>
        <p:nvPicPr>
          <p:cNvPr id="4" name="Picture 3" descr="A diagram of a service&#10;&#10;Description automatically generated">
            <a:extLst>
              <a:ext uri="{FF2B5EF4-FFF2-40B4-BE49-F238E27FC236}">
                <a16:creationId xmlns:a16="http://schemas.microsoft.com/office/drawing/2014/main" id="{FC22456A-CE19-18AE-E814-ADB644AE7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20" y="2328050"/>
            <a:ext cx="58197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8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EAE5E-8266-BF32-37AE-7D0FA7269DC5}"/>
              </a:ext>
            </a:extLst>
          </p:cNvPr>
          <p:cNvSpPr/>
          <p:nvPr/>
        </p:nvSpPr>
        <p:spPr>
          <a:xfrm>
            <a:off x="4742688" y="0"/>
            <a:ext cx="1908048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228923"/>
            <a:ext cx="4486656" cy="114149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B58B115C-B678-FC15-28C8-CE84091D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687124"/>
            <a:ext cx="7000208" cy="54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8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EAE5E-8266-BF32-37AE-7D0FA7269DC5}"/>
              </a:ext>
            </a:extLst>
          </p:cNvPr>
          <p:cNvSpPr/>
          <p:nvPr/>
        </p:nvSpPr>
        <p:spPr>
          <a:xfrm>
            <a:off x="4742688" y="0"/>
            <a:ext cx="1908048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228923"/>
            <a:ext cx="4486656" cy="114149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DATA </a:t>
            </a:r>
            <a:r>
              <a:rPr lang="en-US" sz="2400" b="1" dirty="0" err="1">
                <a:latin typeface="Times New Roman" panose="02020603050405020304" pitchFamily="18" charset="0"/>
              </a:rPr>
              <a:t>aCCESS</a:t>
            </a:r>
            <a:r>
              <a:rPr lang="en-US" sz="2400" b="1" dirty="0">
                <a:latin typeface="Times New Roman" panose="02020603050405020304" pitchFamily="18" charset="0"/>
              </a:rPr>
              <a:t> diagram</a:t>
            </a:r>
          </a:p>
        </p:txBody>
      </p:sp>
      <p:pic>
        <p:nvPicPr>
          <p:cNvPr id="3" name="Picture 2" descr="A diagram of a service&#10;&#10;Description automatically generated">
            <a:extLst>
              <a:ext uri="{FF2B5EF4-FFF2-40B4-BE49-F238E27FC236}">
                <a16:creationId xmlns:a16="http://schemas.microsoft.com/office/drawing/2014/main" id="{5BC851BD-FECE-9CFD-24FE-0EF8CC97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61" y="2210319"/>
            <a:ext cx="7087363" cy="24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SECURITY diagram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1A1DDFB-8D08-D4DC-18BB-49759748E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1580575"/>
            <a:ext cx="5541264" cy="36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AEAE5E-8266-BF32-37AE-7D0FA7269DC5}"/>
              </a:ext>
            </a:extLst>
          </p:cNvPr>
          <p:cNvSpPr/>
          <p:nvPr/>
        </p:nvSpPr>
        <p:spPr>
          <a:xfrm>
            <a:off x="4742688" y="0"/>
            <a:ext cx="1908048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228923"/>
            <a:ext cx="4486656" cy="114149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STATE diagram</a:t>
            </a:r>
          </a:p>
        </p:txBody>
      </p:sp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760BF046-7853-F6E7-BDF0-028EE988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7" y="855932"/>
            <a:ext cx="6756699" cy="514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5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4" name="Picture 3" descr="A diagram of a basket and receipt&#10;&#10;Description automatically generated with medium confidence">
            <a:extLst>
              <a:ext uri="{FF2B5EF4-FFF2-40B4-BE49-F238E27FC236}">
                <a16:creationId xmlns:a16="http://schemas.microsoft.com/office/drawing/2014/main" id="{C31C2BD8-EFA4-D543-343B-4FDB4C971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2" y="1465355"/>
            <a:ext cx="5745480" cy="39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rowd Icon">
            <a:extLst>
              <a:ext uri="{FF2B5EF4-FFF2-40B4-BE49-F238E27FC236}">
                <a16:creationId xmlns:a16="http://schemas.microsoft.com/office/drawing/2014/main" id="{909C9942-F2E5-3244-F257-AECEE445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7977" y="-120142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C0C9EE-C095-AA0E-3E4C-BBCA00CE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F19C-FDCF-E188-E350-06D1E397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78" y="2694411"/>
            <a:ext cx="6109786" cy="3101983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dirty="0"/>
              <a:t>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presented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Ticket Shop Application. The application serves as a platform for </a:t>
            </a:r>
            <a:r>
              <a:rPr lang="fr-FR" dirty="0" err="1"/>
              <a:t>managing</a:t>
            </a:r>
            <a:r>
              <a:rPr lang="fr-FR" dirty="0"/>
              <a:t> and </a:t>
            </a:r>
            <a:r>
              <a:rPr lang="fr-FR" dirty="0" err="1"/>
              <a:t>purchasing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tickets, </a:t>
            </a:r>
            <a:r>
              <a:rPr lang="fr-FR" dirty="0" err="1"/>
              <a:t>offering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the </a:t>
            </a:r>
            <a:r>
              <a:rPr lang="fr-FR" dirty="0" err="1"/>
              <a:t>capability</a:t>
            </a:r>
            <a:r>
              <a:rPr lang="fr-FR" dirty="0"/>
              <a:t> to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acquisitions and </a:t>
            </a:r>
            <a:r>
              <a:rPr lang="fr-FR" dirty="0" err="1"/>
              <a:t>effect</a:t>
            </a:r>
            <a:r>
              <a:rPr lang="fr-FR" dirty="0"/>
              <a:t> updates, a </a:t>
            </a:r>
            <a:r>
              <a:rPr lang="fr-FR" dirty="0" err="1"/>
              <a:t>privilege</a:t>
            </a:r>
            <a:r>
              <a:rPr lang="fr-FR" dirty="0"/>
              <a:t> </a:t>
            </a:r>
            <a:r>
              <a:rPr lang="fr-FR" dirty="0" err="1"/>
              <a:t>reserved</a:t>
            </a:r>
            <a:r>
              <a:rPr lang="fr-FR" dirty="0"/>
              <a:t> for </a:t>
            </a:r>
            <a:r>
              <a:rPr lang="fr-FR" dirty="0" err="1"/>
              <a:t>administrators</a:t>
            </a:r>
            <a:r>
              <a:rPr lang="fr-FR" dirty="0"/>
              <a:t>. The system </a:t>
            </a:r>
            <a:r>
              <a:rPr lang="fr-FR" dirty="0" err="1"/>
              <a:t>facilitates</a:t>
            </a:r>
            <a:r>
              <a:rPr lang="fr-FR" dirty="0"/>
              <a:t> user engagement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accounts</a:t>
            </a:r>
            <a:r>
              <a:rPr lang="fr-FR" dirty="0"/>
              <a:t>, </a:t>
            </a:r>
            <a:r>
              <a:rPr lang="fr-FR" dirty="0" err="1"/>
              <a:t>enabling</a:t>
            </a:r>
            <a:r>
              <a:rPr lang="fr-FR" dirty="0"/>
              <a:t> login </a:t>
            </a:r>
            <a:r>
              <a:rPr lang="fr-FR" dirty="0" err="1"/>
              <a:t>experiences</a:t>
            </a:r>
            <a:r>
              <a:rPr lang="fr-FR" dirty="0"/>
              <a:t> or, </a:t>
            </a:r>
            <a:r>
              <a:rPr lang="fr-FR" dirty="0" err="1"/>
              <a:t>alternatively</a:t>
            </a:r>
            <a:r>
              <a:rPr lang="fr-FR" dirty="0"/>
              <a:t>, </a:t>
            </a:r>
            <a:r>
              <a:rPr lang="fr-FR" dirty="0" err="1"/>
              <a:t>permitting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to explore the site as </a:t>
            </a:r>
            <a:r>
              <a:rPr lang="fr-FR" dirty="0" err="1"/>
              <a:t>guests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Tickets - Free entertainment icons">
            <a:extLst>
              <a:ext uri="{FF2B5EF4-FFF2-40B4-BE49-F238E27FC236}">
                <a16:creationId xmlns:a16="http://schemas.microsoft.com/office/drawing/2014/main" id="{A4D2482C-D342-26E7-B607-0D4F5945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030" y="4660120"/>
            <a:ext cx="2682376" cy="2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ckets - Free entertainment icons">
            <a:extLst>
              <a:ext uri="{FF2B5EF4-FFF2-40B4-BE49-F238E27FC236}">
                <a16:creationId xmlns:a16="http://schemas.microsoft.com/office/drawing/2014/main" id="{C77F92EA-4B71-935D-7605-ACB84F0A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78621" y="5119595"/>
            <a:ext cx="2682376" cy="2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ickets - Free entertainment icons">
            <a:extLst>
              <a:ext uri="{FF2B5EF4-FFF2-40B4-BE49-F238E27FC236}">
                <a16:creationId xmlns:a16="http://schemas.microsoft.com/office/drawing/2014/main" id="{4A3B77D2-5556-E1F6-6C1B-4CBAD02A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39223">
            <a:off x="4117643" y="5090776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7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69892"/>
            <a:ext cx="4486656" cy="114149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7" name="Picture 6" descr="A diagram of a customer&#10;&#10;Description automatically generated">
            <a:extLst>
              <a:ext uri="{FF2B5EF4-FFF2-40B4-BE49-F238E27FC236}">
                <a16:creationId xmlns:a16="http://schemas.microsoft.com/office/drawing/2014/main" id="{1B196C96-19B6-CB7C-C2B1-E95E7FAE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23" y="1923103"/>
            <a:ext cx="5171993" cy="4598124"/>
          </a:xfrm>
          <a:prstGeom prst="rect">
            <a:avLst/>
          </a:prstGeom>
        </p:spPr>
      </p:pic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26F12F8D-08C9-3AFD-238A-9064CDA29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" y="1923103"/>
            <a:ext cx="5171993" cy="45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595-884F-83A8-A33E-D3642ED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DEPLOYMENT diagram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F139A3-B817-25B0-EF30-A82905E2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952296"/>
            <a:ext cx="5602224" cy="486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5A8A-38E9-2904-0EE6-9E5C1ABC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Operation mode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F69B91-7260-0D53-C408-CAAAEAA0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9" y="2807335"/>
            <a:ext cx="4717207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EA936A3-AEC4-C2F0-F2F3-BB8D875F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77" y="2810510"/>
            <a:ext cx="4752968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Tickets - Free entertainment icons">
            <a:extLst>
              <a:ext uri="{FF2B5EF4-FFF2-40B4-BE49-F238E27FC236}">
                <a16:creationId xmlns:a16="http://schemas.microsoft.com/office/drawing/2014/main" id="{BC52E854-2AEE-DE61-C6AC-06B14054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60864" y="-1089388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6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>
            <a:extLst>
              <a:ext uri="{FF2B5EF4-FFF2-40B4-BE49-F238E27FC236}">
                <a16:creationId xmlns:a16="http://schemas.microsoft.com/office/drawing/2014/main" id="{85B8B7C6-81CE-2044-4DA1-67566825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96" y="185637"/>
            <a:ext cx="2038985" cy="266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45A35CC-AB14-CD69-63D9-C168A909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" y="3048253"/>
            <a:ext cx="5032373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4E92DFF7-9A62-9842-E927-58DDE3EA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8" y="3048252"/>
            <a:ext cx="4855202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BB9FC74-9109-77BB-1331-DDF3E291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23" y="185637"/>
            <a:ext cx="4071011" cy="266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Tickets - Free entertainment icons">
            <a:extLst>
              <a:ext uri="{FF2B5EF4-FFF2-40B4-BE49-F238E27FC236}">
                <a16:creationId xmlns:a16="http://schemas.microsoft.com/office/drawing/2014/main" id="{20C0200F-9945-AE8D-C5DA-B6CE8D10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94255">
            <a:off x="-1309617" y="-788293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3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5744413-9DB8-A090-C8DE-4EA243AC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5" y="439164"/>
            <a:ext cx="4753873" cy="32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87D2668-7968-8C80-731B-5C1FBC84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34" y="442085"/>
            <a:ext cx="4664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168D59E9-1C0A-4F7C-D979-6CEA6C89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36" y="3919727"/>
            <a:ext cx="3830128" cy="258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ickets - Free entertainment icons">
            <a:extLst>
              <a:ext uri="{FF2B5EF4-FFF2-40B4-BE49-F238E27FC236}">
                <a16:creationId xmlns:a16="http://schemas.microsoft.com/office/drawing/2014/main" id="{8532E0B9-9715-D1E1-B8B5-C219EDCB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838555" y="4805847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1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Crowd Icon">
            <a:extLst>
              <a:ext uri="{FF2B5EF4-FFF2-40B4-BE49-F238E27FC236}">
                <a16:creationId xmlns:a16="http://schemas.microsoft.com/office/drawing/2014/main" id="{9352286F-EA6A-69D1-4DB4-C1EADF7EE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069" y="30762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85766E1-507B-08BE-1517-896EADDF4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42085"/>
            <a:ext cx="4753873" cy="31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290D6981-133D-6189-7BA1-1C6EF7B0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66" y="442085"/>
            <a:ext cx="4703549" cy="31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73D894D-820D-D044-2D3F-238776631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877590"/>
            <a:ext cx="1665541" cy="27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E7F86719-1BAE-3CAA-FDBF-EBCFA5DE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63" y="3877589"/>
            <a:ext cx="41148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>
            <a:extLst>
              <a:ext uri="{FF2B5EF4-FFF2-40B4-BE49-F238E27FC236}">
                <a16:creationId xmlns:a16="http://schemas.microsoft.com/office/drawing/2014/main" id="{718A0B40-C6CF-4C22-59AD-50635422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74" y="4246307"/>
            <a:ext cx="1690260" cy="20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52050BF4-C969-80F4-DEF0-525C2721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31" y="4172930"/>
            <a:ext cx="1639435" cy="20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61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A624-B63E-1C97-8625-311D8EB8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</a:rPr>
              <a:t>portability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C9711-6A43-5EC2-C394-262C7FFBD1FB}"/>
              </a:ext>
            </a:extLst>
          </p:cNvPr>
          <p:cNvSpPr txBox="1"/>
          <p:nvPr/>
        </p:nvSpPr>
        <p:spPr>
          <a:xfrm>
            <a:off x="6480048" y="1774701"/>
            <a:ext cx="547420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/>
              <a:t>	</a:t>
            </a:r>
            <a:r>
              <a:rPr lang="fr-FR" sz="1900" dirty="0" err="1"/>
              <a:t>Porting</a:t>
            </a:r>
            <a:r>
              <a:rPr lang="fr-FR" sz="1900" dirty="0"/>
              <a:t> the Ticket Shop Application to </a:t>
            </a:r>
            <a:r>
              <a:rPr lang="fr-FR" sz="1900" dirty="0" err="1"/>
              <a:t>another</a:t>
            </a:r>
            <a:r>
              <a:rPr lang="fr-FR" sz="1900" dirty="0"/>
              <a:t> machine </a:t>
            </a:r>
            <a:r>
              <a:rPr lang="fr-FR" sz="1900" dirty="0" err="1"/>
              <a:t>involves</a:t>
            </a:r>
            <a:r>
              <a:rPr lang="fr-FR" sz="1900" dirty="0"/>
              <a:t> </a:t>
            </a:r>
            <a:r>
              <a:rPr lang="fr-FR" sz="1900" dirty="0" err="1"/>
              <a:t>several</a:t>
            </a:r>
            <a:r>
              <a:rPr lang="fr-FR" sz="1900" dirty="0"/>
              <a:t> </a:t>
            </a:r>
            <a:r>
              <a:rPr lang="fr-FR" sz="1900" dirty="0" err="1"/>
              <a:t>steps</a:t>
            </a:r>
            <a:r>
              <a:rPr lang="fr-FR" sz="1900" dirty="0"/>
              <a:t> to </a:t>
            </a:r>
            <a:r>
              <a:rPr lang="fr-FR" sz="1900" dirty="0" err="1"/>
              <a:t>ensure</a:t>
            </a:r>
            <a:r>
              <a:rPr lang="fr-FR" sz="1900" dirty="0"/>
              <a:t> a </a:t>
            </a:r>
            <a:r>
              <a:rPr lang="fr-FR" sz="1900" dirty="0" err="1"/>
              <a:t>seamless</a:t>
            </a:r>
            <a:r>
              <a:rPr lang="fr-FR" sz="1900" dirty="0"/>
              <a:t> transition. Begin by </a:t>
            </a:r>
            <a:r>
              <a:rPr lang="fr-FR" sz="1900" dirty="0" err="1"/>
              <a:t>retrieving</a:t>
            </a:r>
            <a:r>
              <a:rPr lang="fr-FR" sz="1900" dirty="0"/>
              <a:t> the application code and configurations </a:t>
            </a:r>
            <a:r>
              <a:rPr lang="fr-FR" sz="1900" dirty="0" err="1"/>
              <a:t>from</a:t>
            </a:r>
            <a:r>
              <a:rPr lang="fr-FR" sz="1900" dirty="0"/>
              <a:t> the version control system, </a:t>
            </a:r>
            <a:r>
              <a:rPr lang="fr-FR" sz="1900" dirty="0" err="1"/>
              <a:t>ensuring</a:t>
            </a:r>
            <a:r>
              <a:rPr lang="fr-FR" sz="1900" dirty="0"/>
              <a:t> </a:t>
            </a:r>
            <a:r>
              <a:rPr lang="fr-FR" sz="1900" dirty="0" err="1"/>
              <a:t>consistency</a:t>
            </a:r>
            <a:r>
              <a:rPr lang="fr-FR" sz="1900" dirty="0"/>
              <a:t> </a:t>
            </a:r>
            <a:r>
              <a:rPr lang="fr-FR" sz="1900" dirty="0" err="1"/>
              <a:t>with</a:t>
            </a:r>
            <a:r>
              <a:rPr lang="fr-FR" sz="1900" dirty="0"/>
              <a:t> the </a:t>
            </a:r>
            <a:r>
              <a:rPr lang="fr-FR" sz="1900" dirty="0" err="1"/>
              <a:t>intended</a:t>
            </a:r>
            <a:r>
              <a:rPr lang="fr-FR" sz="1900" dirty="0"/>
              <a:t> version. </a:t>
            </a:r>
            <a:r>
              <a:rPr lang="fr-FR" sz="1900" dirty="0" err="1"/>
              <a:t>Adjust</a:t>
            </a:r>
            <a:r>
              <a:rPr lang="fr-FR" sz="1900" dirty="0"/>
              <a:t> </a:t>
            </a:r>
            <a:r>
              <a:rPr lang="fr-FR" sz="1900" dirty="0" err="1"/>
              <a:t>environment-specific</a:t>
            </a:r>
            <a:r>
              <a:rPr lang="fr-FR" sz="1900" dirty="0"/>
              <a:t> settings in configuration files, </a:t>
            </a:r>
            <a:r>
              <a:rPr lang="fr-FR" sz="1900" dirty="0" err="1"/>
              <a:t>build</a:t>
            </a:r>
            <a:r>
              <a:rPr lang="fr-FR" sz="1900" dirty="0"/>
              <a:t> the application </a:t>
            </a:r>
            <a:r>
              <a:rPr lang="fr-FR" sz="1900" dirty="0" err="1"/>
              <a:t>using</a:t>
            </a:r>
            <a:r>
              <a:rPr lang="fr-FR" sz="1900" dirty="0"/>
              <a:t> the </a:t>
            </a:r>
            <a:r>
              <a:rPr lang="fr-FR" sz="1900" dirty="0" err="1"/>
              <a:t>appropriate</a:t>
            </a:r>
            <a:r>
              <a:rPr lang="fr-FR" sz="1900" dirty="0"/>
              <a:t> </a:t>
            </a:r>
            <a:r>
              <a:rPr lang="fr-FR" sz="1900" dirty="0" err="1"/>
              <a:t>tools</a:t>
            </a:r>
            <a:r>
              <a:rPr lang="fr-FR" sz="1900" dirty="0"/>
              <a:t>, and configure the </a:t>
            </a:r>
            <a:r>
              <a:rPr lang="fr-FR" sz="1900" dirty="0" err="1"/>
              <a:t>database</a:t>
            </a:r>
            <a:r>
              <a:rPr lang="fr-FR" sz="1900" dirty="0"/>
              <a:t> </a:t>
            </a:r>
            <a:r>
              <a:rPr lang="fr-FR" sz="1900" dirty="0" err="1"/>
              <a:t>connection</a:t>
            </a:r>
            <a:r>
              <a:rPr lang="fr-FR" sz="1900" dirty="0"/>
              <a:t> to </a:t>
            </a:r>
            <a:r>
              <a:rPr lang="fr-FR" sz="1900" dirty="0" err="1"/>
              <a:t>align</a:t>
            </a:r>
            <a:r>
              <a:rPr lang="fr-FR" sz="1900" dirty="0"/>
              <a:t> </a:t>
            </a:r>
            <a:r>
              <a:rPr lang="fr-FR" sz="1900" dirty="0" err="1"/>
              <a:t>with</a:t>
            </a:r>
            <a:r>
              <a:rPr lang="fr-FR" sz="1900" dirty="0"/>
              <a:t> the </a:t>
            </a:r>
            <a:r>
              <a:rPr lang="fr-FR" sz="1900" dirty="0" err="1"/>
              <a:t>target</a:t>
            </a:r>
            <a:r>
              <a:rPr lang="fr-FR" sz="1900" dirty="0"/>
              <a:t> machine. Launch the application and </a:t>
            </a:r>
            <a:r>
              <a:rPr lang="fr-FR" sz="1900" dirty="0" err="1"/>
              <a:t>conduct</a:t>
            </a:r>
            <a:r>
              <a:rPr lang="fr-FR" sz="1900" dirty="0"/>
              <a:t> </a:t>
            </a:r>
            <a:r>
              <a:rPr lang="fr-FR" sz="1900" dirty="0" err="1"/>
              <a:t>thorough</a:t>
            </a:r>
            <a:r>
              <a:rPr lang="fr-FR" sz="1900" dirty="0"/>
              <a:t> </a:t>
            </a:r>
            <a:r>
              <a:rPr lang="fr-FR" sz="1900" dirty="0" err="1"/>
              <a:t>testing</a:t>
            </a:r>
            <a:r>
              <a:rPr lang="fr-FR" sz="1900" dirty="0"/>
              <a:t> to </a:t>
            </a:r>
            <a:r>
              <a:rPr lang="fr-FR" sz="1900" dirty="0" err="1"/>
              <a:t>validate</a:t>
            </a:r>
            <a:r>
              <a:rPr lang="fr-FR" sz="1900" dirty="0"/>
              <a:t> </a:t>
            </a:r>
            <a:r>
              <a:rPr lang="fr-FR" sz="1900" dirty="0" err="1"/>
              <a:t>its</a:t>
            </a:r>
            <a:r>
              <a:rPr lang="fr-FR" sz="1900" dirty="0"/>
              <a:t> </a:t>
            </a:r>
            <a:r>
              <a:rPr lang="fr-FR" sz="1900" dirty="0" err="1"/>
              <a:t>functionality</a:t>
            </a:r>
            <a:r>
              <a:rPr lang="fr-FR" sz="1900" dirty="0"/>
              <a:t>, </a:t>
            </a:r>
            <a:r>
              <a:rPr lang="fr-FR" sz="1900" dirty="0" err="1"/>
              <a:t>addressing</a:t>
            </a:r>
            <a:r>
              <a:rPr lang="fr-FR" sz="1900" dirty="0"/>
              <a:t> </a:t>
            </a:r>
            <a:r>
              <a:rPr lang="fr-FR" sz="1900" dirty="0" err="1"/>
              <a:t>any</a:t>
            </a:r>
            <a:r>
              <a:rPr lang="fr-FR" sz="1900" dirty="0"/>
              <a:t> issues </a:t>
            </a:r>
            <a:r>
              <a:rPr lang="fr-FR" sz="1900" dirty="0" err="1"/>
              <a:t>that</a:t>
            </a:r>
            <a:r>
              <a:rPr lang="fr-FR" sz="1900" dirty="0"/>
              <a:t> </a:t>
            </a:r>
            <a:r>
              <a:rPr lang="fr-FR" sz="1900" dirty="0" err="1"/>
              <a:t>may</a:t>
            </a:r>
            <a:r>
              <a:rPr lang="fr-FR" sz="1900" dirty="0"/>
              <a:t> </a:t>
            </a:r>
            <a:r>
              <a:rPr lang="fr-FR" sz="1900" dirty="0" err="1"/>
              <a:t>appear</a:t>
            </a:r>
            <a:r>
              <a:rPr lang="fr-FR" sz="1900" dirty="0"/>
              <a:t>.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8462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FDB8-E937-FA12-115D-46CC5BA3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</a:rPr>
              <a:t>end</a:t>
            </a:r>
          </a:p>
        </p:txBody>
      </p:sp>
      <p:pic>
        <p:nvPicPr>
          <p:cNvPr id="11268" name="Picture 4" descr="Crossed Checkered Flags Icon PNG Transparent Background, Free Download  #26903 - FreeIconsPNG">
            <a:extLst>
              <a:ext uri="{FF2B5EF4-FFF2-40B4-BE49-F238E27FC236}">
                <a16:creationId xmlns:a16="http://schemas.microsoft.com/office/drawing/2014/main" id="{512FEBB8-3D9E-2E62-8402-6D442FFB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0"/>
            <a:ext cx="313944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07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rowd Icon">
            <a:extLst>
              <a:ext uri="{FF2B5EF4-FFF2-40B4-BE49-F238E27FC236}">
                <a16:creationId xmlns:a16="http://schemas.microsoft.com/office/drawing/2014/main" id="{909C9942-F2E5-3244-F257-AECEE445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554" y="-158347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C0C9EE-C095-AA0E-3E4C-BBCA00CE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Theoretical 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F19C-FDCF-E188-E350-06D1E397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5205"/>
            <a:ext cx="6109786" cy="2691781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fr-FR" dirty="0"/>
              <a:t>E-commerce Application: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facilitating</a:t>
            </a:r>
            <a:r>
              <a:rPr lang="fr-FR" dirty="0"/>
              <a:t> </a:t>
            </a:r>
            <a:r>
              <a:rPr lang="fr-FR" dirty="0" err="1"/>
              <a:t>seamless</a:t>
            </a:r>
            <a:r>
              <a:rPr lang="fr-FR" dirty="0"/>
              <a:t> online transactions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enabling</a:t>
            </a:r>
            <a:r>
              <a:rPr lang="fr-FR" dirty="0"/>
              <a:t> the </a:t>
            </a:r>
            <a:r>
              <a:rPr lang="fr-FR" dirty="0" err="1"/>
              <a:t>buying</a:t>
            </a:r>
            <a:r>
              <a:rPr lang="fr-FR" dirty="0"/>
              <a:t> and </a:t>
            </a:r>
            <a:r>
              <a:rPr lang="fr-FR" dirty="0" err="1"/>
              <a:t>selling</a:t>
            </a:r>
            <a:r>
              <a:rPr lang="fr-FR" dirty="0"/>
              <a:t> of </a:t>
            </a:r>
            <a:r>
              <a:rPr lang="fr-FR" dirty="0" err="1"/>
              <a:t>event</a:t>
            </a:r>
            <a:r>
              <a:rPr lang="fr-FR" dirty="0"/>
              <a:t> tickets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electronic</a:t>
            </a:r>
            <a:r>
              <a:rPr lang="fr-FR" dirty="0"/>
              <a:t> </a:t>
            </a:r>
            <a:r>
              <a:rPr lang="fr-FR" dirty="0" err="1"/>
              <a:t>fund</a:t>
            </a:r>
            <a:r>
              <a:rPr lang="fr-FR" dirty="0"/>
              <a:t> </a:t>
            </a:r>
            <a:r>
              <a:rPr lang="fr-FR" dirty="0" err="1"/>
              <a:t>transfers</a:t>
            </a:r>
            <a:r>
              <a:rPr lang="fr-FR" dirty="0"/>
              <a:t> (simulation)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facilitating</a:t>
            </a:r>
            <a:r>
              <a:rPr lang="fr-FR" dirty="0"/>
              <a:t> the exchange of data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event-goers</a:t>
            </a:r>
            <a:r>
              <a:rPr lang="fr-FR" dirty="0"/>
              <a:t> and </a:t>
            </a:r>
            <a:r>
              <a:rPr lang="fr-FR" dirty="0" err="1"/>
              <a:t>organizers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>
              <a:spcBef>
                <a:spcPts val="0"/>
              </a:spcBef>
            </a:pPr>
            <a:r>
              <a:rPr lang="en-US" dirty="0"/>
              <a:t>Web Application: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 </a:t>
            </a:r>
            <a:r>
              <a:rPr lang="fr-FR" dirty="0"/>
              <a:t>user-</a:t>
            </a:r>
            <a:r>
              <a:rPr lang="fr-FR" dirty="0" err="1"/>
              <a:t>centered</a:t>
            </a:r>
            <a:r>
              <a:rPr lang="fr-FR" dirty="0"/>
              <a:t>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scalability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robust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measures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 </a:t>
            </a:r>
            <a:r>
              <a:rPr lang="fr-FR" dirty="0"/>
              <a:t>performance </a:t>
            </a:r>
            <a:r>
              <a:rPr lang="fr-FR" dirty="0" err="1"/>
              <a:t>optimization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responsive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modularity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fr-FR" dirty="0" err="1"/>
              <a:t>Database</a:t>
            </a:r>
            <a:r>
              <a:rPr lang="fr-FR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	- </a:t>
            </a:r>
            <a:r>
              <a:rPr lang="fr-FR" dirty="0" err="1"/>
              <a:t>appropriate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design</a:t>
            </a:r>
          </a:p>
        </p:txBody>
      </p:sp>
      <p:pic>
        <p:nvPicPr>
          <p:cNvPr id="1026" name="Picture 2" descr="Tickets - Free entertainment icons">
            <a:extLst>
              <a:ext uri="{FF2B5EF4-FFF2-40B4-BE49-F238E27FC236}">
                <a16:creationId xmlns:a16="http://schemas.microsoft.com/office/drawing/2014/main" id="{A4D2482C-D342-26E7-B607-0D4F5945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23058">
            <a:off x="-1229791" y="-43404"/>
            <a:ext cx="2682376" cy="2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ickets - Free entertainment icons">
            <a:extLst>
              <a:ext uri="{FF2B5EF4-FFF2-40B4-BE49-F238E27FC236}">
                <a16:creationId xmlns:a16="http://schemas.microsoft.com/office/drawing/2014/main" id="{C77F92EA-4B71-935D-7605-ACB84F0A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9999">
            <a:off x="5564783" y="5157173"/>
            <a:ext cx="2682376" cy="2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ickets - Free entertainment icons">
            <a:extLst>
              <a:ext uri="{FF2B5EF4-FFF2-40B4-BE49-F238E27FC236}">
                <a16:creationId xmlns:a16="http://schemas.microsoft.com/office/drawing/2014/main" id="{4A3B77D2-5556-E1F6-6C1B-4CBAD02A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5882">
            <a:off x="-448418" y="5157894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4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844D-3F36-AE78-8B9A-021ADF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0228"/>
            <a:ext cx="7729728" cy="1188720"/>
          </a:xfrm>
        </p:spPr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Technology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73B3-BE82-4A64-6F62-6D4BEDF07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087" y="1695206"/>
            <a:ext cx="1219200" cy="39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Backend</a:t>
            </a:r>
          </a:p>
        </p:txBody>
      </p:sp>
      <p:pic>
        <p:nvPicPr>
          <p:cNvPr id="4" name="Picture 26" descr="Java logo and symbol, meaning, history, PNG">
            <a:extLst>
              <a:ext uri="{FF2B5EF4-FFF2-40B4-BE49-F238E27FC236}">
                <a16:creationId xmlns:a16="http://schemas.microsoft.com/office/drawing/2014/main" id="{490E9686-609B-F6E1-B6A6-F314243F3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3" y="2177774"/>
            <a:ext cx="1404209" cy="8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5FB3D05-37F3-5185-C116-B00C5807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3" y="3230392"/>
            <a:ext cx="2609088" cy="6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Best Spring Boot Blog Articles from around the web | Devglan">
            <a:extLst>
              <a:ext uri="{FF2B5EF4-FFF2-40B4-BE49-F238E27FC236}">
                <a16:creationId xmlns:a16="http://schemas.microsoft.com/office/drawing/2014/main" id="{5DC6658C-80E5-96E0-9A2B-C01405D2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39795"/>
            <a:ext cx="1339982" cy="1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770D6-D214-22E8-4730-3551DDB2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48" y="5045779"/>
            <a:ext cx="1908139" cy="48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8E480B0F-4E00-16B5-1109-A39CB0CB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3" y="5709254"/>
            <a:ext cx="1642428" cy="8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5F9161-C473-559B-4F5B-DAFED0AB53F1}"/>
              </a:ext>
            </a:extLst>
          </p:cNvPr>
          <p:cNvSpPr txBox="1">
            <a:spLocks/>
          </p:cNvSpPr>
          <p:nvPr/>
        </p:nvSpPr>
        <p:spPr>
          <a:xfrm>
            <a:off x="8276239" y="1800297"/>
            <a:ext cx="1219200" cy="39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Frontend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1895E5EE-BE37-0155-926F-F86F64D4E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19" y="2435849"/>
            <a:ext cx="967172" cy="9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228CF411-5CC4-ABF2-CA09-395E5ACE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30" y="3648157"/>
            <a:ext cx="868150" cy="8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javascript Vector Icons free download in SVG, PNG Format">
            <a:extLst>
              <a:ext uri="{FF2B5EF4-FFF2-40B4-BE49-F238E27FC236}">
                <a16:creationId xmlns:a16="http://schemas.microsoft.com/office/drawing/2014/main" id="{3F914B4D-F1ED-991F-899A-4209330A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25" y="4638754"/>
            <a:ext cx="1028819" cy="10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Update Details - Thymeleaf 233.11555.11 | JetBrains Marketplace">
            <a:extLst>
              <a:ext uri="{FF2B5EF4-FFF2-40B4-BE49-F238E27FC236}">
                <a16:creationId xmlns:a16="http://schemas.microsoft.com/office/drawing/2014/main" id="{0434B579-694E-F90E-117F-33A54D83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048" y="5709254"/>
            <a:ext cx="967172" cy="9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2BE17C-8861-272D-8399-468F0055634E}"/>
              </a:ext>
            </a:extLst>
          </p:cNvPr>
          <p:cNvSpPr txBox="1">
            <a:spLocks/>
          </p:cNvSpPr>
          <p:nvPr/>
        </p:nvSpPr>
        <p:spPr>
          <a:xfrm>
            <a:off x="2201022" y="2476886"/>
            <a:ext cx="5340096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Java - main programming language.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4F83D18-7AE2-7959-AF77-5B267D86E559}"/>
              </a:ext>
            </a:extLst>
          </p:cNvPr>
          <p:cNvSpPr txBox="1">
            <a:spLocks/>
          </p:cNvSpPr>
          <p:nvPr/>
        </p:nvSpPr>
        <p:spPr>
          <a:xfrm>
            <a:off x="3365332" y="3380129"/>
            <a:ext cx="2776198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Spring – main framework.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ACA587-0CD8-AEE7-C539-AC6A622ED311}"/>
              </a:ext>
            </a:extLst>
          </p:cNvPr>
          <p:cNvSpPr txBox="1">
            <a:spLocks/>
          </p:cNvSpPr>
          <p:nvPr/>
        </p:nvSpPr>
        <p:spPr>
          <a:xfrm>
            <a:off x="1345087" y="4283372"/>
            <a:ext cx="7729728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Spring Boot – simplify the configurations for the Spring framework.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16FF60-480F-77A9-641E-5B9EB0FBB32A}"/>
              </a:ext>
            </a:extLst>
          </p:cNvPr>
          <p:cNvSpPr txBox="1">
            <a:spLocks/>
          </p:cNvSpPr>
          <p:nvPr/>
        </p:nvSpPr>
        <p:spPr>
          <a:xfrm>
            <a:off x="2674015" y="5101706"/>
            <a:ext cx="3226913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Maven – manage dependencies.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2FBF67-3038-9A25-3727-078E428A2405}"/>
              </a:ext>
            </a:extLst>
          </p:cNvPr>
          <p:cNvSpPr txBox="1">
            <a:spLocks/>
          </p:cNvSpPr>
          <p:nvPr/>
        </p:nvSpPr>
        <p:spPr>
          <a:xfrm>
            <a:off x="2674014" y="6089858"/>
            <a:ext cx="3226913" cy="37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MySQL – SQL dialect.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B0FBA9-0F3F-7BFE-D90F-F8750CB95033}"/>
              </a:ext>
            </a:extLst>
          </p:cNvPr>
          <p:cNvSpPr txBox="1">
            <a:spLocks/>
          </p:cNvSpPr>
          <p:nvPr/>
        </p:nvSpPr>
        <p:spPr>
          <a:xfrm>
            <a:off x="8646044" y="2726812"/>
            <a:ext cx="3699906" cy="39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 – primary design language.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83E9D01-A8FE-A158-089D-4EECDAADE80D}"/>
              </a:ext>
            </a:extLst>
          </p:cNvPr>
          <p:cNvSpPr txBox="1">
            <a:spLocks/>
          </p:cNvSpPr>
          <p:nvPr/>
        </p:nvSpPr>
        <p:spPr>
          <a:xfrm>
            <a:off x="8710013" y="3866112"/>
            <a:ext cx="1570852" cy="39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– styling.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7C8293-21B9-B707-94AF-2E9B6275A173}"/>
              </a:ext>
            </a:extLst>
          </p:cNvPr>
          <p:cNvSpPr txBox="1">
            <a:spLocks/>
          </p:cNvSpPr>
          <p:nvPr/>
        </p:nvSpPr>
        <p:spPr>
          <a:xfrm>
            <a:off x="8875380" y="4854849"/>
            <a:ext cx="3241234" cy="73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JavaScript – some frontend functionalities.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5A71070-8C32-BC2A-0FC6-9209B39C90D0}"/>
              </a:ext>
            </a:extLst>
          </p:cNvPr>
          <p:cNvSpPr txBox="1">
            <a:spLocks/>
          </p:cNvSpPr>
          <p:nvPr/>
        </p:nvSpPr>
        <p:spPr>
          <a:xfrm>
            <a:off x="8875380" y="5790366"/>
            <a:ext cx="3241234" cy="73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Thymeleaf</a:t>
            </a:r>
            <a:r>
              <a:rPr lang="en-US" dirty="0"/>
              <a:t> – framework to integrate backend into frontend.</a:t>
            </a:r>
          </a:p>
        </p:txBody>
      </p:sp>
    </p:spTree>
    <p:extLst>
      <p:ext uri="{BB962C8B-B14F-4D97-AF65-F5344CB8AC3E}">
        <p14:creationId xmlns:p14="http://schemas.microsoft.com/office/powerpoint/2010/main" val="298821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13A0-A160-ADFD-CC6C-5CA56A1A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F288-1666-E6BC-6B02-144EDA46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432816"/>
            <a:ext cx="4815840" cy="6175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Event Exploration:</a:t>
            </a:r>
          </a:p>
          <a:p>
            <a:r>
              <a:rPr lang="en-US" sz="1600" dirty="0"/>
              <a:t>list of events</a:t>
            </a:r>
          </a:p>
          <a:p>
            <a:r>
              <a:rPr lang="en-US" sz="1600" dirty="0"/>
              <a:t>search further into detailed event pages</a:t>
            </a:r>
          </a:p>
          <a:p>
            <a:pPr marL="0" indent="0">
              <a:buNone/>
            </a:pPr>
            <a:r>
              <a:rPr lang="en-US" u="sng" dirty="0"/>
              <a:t>Ticket Selection and Basket Management:</a:t>
            </a:r>
          </a:p>
          <a:p>
            <a:r>
              <a:rPr lang="fr-FR" sz="1600" dirty="0" err="1"/>
              <a:t>introduce</a:t>
            </a:r>
            <a:r>
              <a:rPr lang="fr-FR" sz="1600" dirty="0"/>
              <a:t> a </a:t>
            </a:r>
            <a:r>
              <a:rPr lang="fr-FR" sz="1600" dirty="0" err="1"/>
              <a:t>virtual</a:t>
            </a:r>
            <a:r>
              <a:rPr lang="fr-FR" sz="1600" dirty="0"/>
              <a:t> basket</a:t>
            </a:r>
          </a:p>
          <a:p>
            <a:r>
              <a:rPr lang="fr-FR" sz="1600" dirty="0"/>
              <a:t>select </a:t>
            </a:r>
            <a:r>
              <a:rPr lang="fr-FR" sz="1600" dirty="0" err="1"/>
              <a:t>specific</a:t>
            </a:r>
            <a:r>
              <a:rPr lang="fr-FR" sz="1600" dirty="0"/>
              <a:t> tickets and place </a:t>
            </a:r>
            <a:r>
              <a:rPr lang="fr-FR" sz="1600" dirty="0" err="1"/>
              <a:t>them</a:t>
            </a:r>
            <a:r>
              <a:rPr lang="fr-FR" sz="1600" dirty="0"/>
              <a:t> in the basket</a:t>
            </a:r>
            <a:endParaRPr lang="en-US" sz="1600" dirty="0"/>
          </a:p>
          <a:p>
            <a:pPr marL="0" indent="0">
              <a:buNone/>
            </a:pPr>
            <a:r>
              <a:rPr lang="en-US" u="sng" dirty="0"/>
              <a:t>User Account Management:</a:t>
            </a:r>
          </a:p>
          <a:p>
            <a:r>
              <a:rPr lang="fr-FR" sz="1600" dirty="0" err="1"/>
              <a:t>create</a:t>
            </a:r>
            <a:r>
              <a:rPr lang="fr-FR" sz="1600" dirty="0"/>
              <a:t> </a:t>
            </a:r>
            <a:r>
              <a:rPr lang="fr-FR" sz="1600" dirty="0" err="1"/>
              <a:t>individual</a:t>
            </a:r>
            <a:r>
              <a:rPr lang="fr-FR" sz="1600" dirty="0"/>
              <a:t> </a:t>
            </a:r>
            <a:r>
              <a:rPr lang="fr-FR" sz="1600" dirty="0" err="1"/>
              <a:t>accounts</a:t>
            </a:r>
            <a:endParaRPr lang="fr-FR" sz="1600" dirty="0"/>
          </a:p>
          <a:p>
            <a:r>
              <a:rPr lang="en-US" sz="1600" dirty="0"/>
              <a:t>edit accounts</a:t>
            </a:r>
          </a:p>
          <a:p>
            <a:pPr marL="0" indent="0">
              <a:buNone/>
            </a:pPr>
            <a:r>
              <a:rPr lang="en-US" u="sng" dirty="0"/>
              <a:t>Ticket Purchase:</a:t>
            </a:r>
          </a:p>
          <a:p>
            <a:r>
              <a:rPr lang="fr-FR" sz="1600" dirty="0" err="1"/>
              <a:t>proceed</a:t>
            </a:r>
            <a:r>
              <a:rPr lang="fr-FR" sz="1600" dirty="0"/>
              <a:t> to </a:t>
            </a:r>
            <a:r>
              <a:rPr lang="fr-FR" sz="1600" dirty="0" err="1"/>
              <a:t>purchase</a:t>
            </a:r>
            <a:r>
              <a:rPr lang="fr-FR" sz="1600" dirty="0"/>
              <a:t> the </a:t>
            </a:r>
            <a:r>
              <a:rPr lang="fr-FR" sz="1600" dirty="0" err="1"/>
              <a:t>selected</a:t>
            </a:r>
            <a:r>
              <a:rPr lang="fr-FR" sz="1600" dirty="0"/>
              <a:t> tickets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</a:t>
            </a:r>
            <a:r>
              <a:rPr lang="fr-FR" sz="1600" dirty="0" err="1"/>
              <a:t>virtual</a:t>
            </a:r>
            <a:r>
              <a:rPr lang="fr-FR" sz="1600" dirty="0"/>
              <a:t> basket</a:t>
            </a:r>
            <a:endParaRPr lang="en-US" sz="1600" dirty="0"/>
          </a:p>
          <a:p>
            <a:pPr marL="0" indent="0">
              <a:buNone/>
            </a:pPr>
            <a:r>
              <a:rPr lang="en-US" u="sng" dirty="0"/>
              <a:t>Administrative Privileges</a:t>
            </a:r>
            <a:r>
              <a:rPr lang="en-US" dirty="0"/>
              <a:t>:</a:t>
            </a:r>
          </a:p>
          <a:p>
            <a:r>
              <a:rPr lang="fr-FR" sz="1600" dirty="0" err="1"/>
              <a:t>perform</a:t>
            </a:r>
            <a:r>
              <a:rPr lang="fr-FR" sz="1600" dirty="0"/>
              <a:t> CRUD </a:t>
            </a:r>
            <a:r>
              <a:rPr lang="fr-FR" sz="1600" dirty="0" err="1"/>
              <a:t>operations</a:t>
            </a:r>
            <a:r>
              <a:rPr lang="fr-FR" sz="1600" dirty="0"/>
              <a:t> on </a:t>
            </a:r>
            <a:r>
              <a:rPr lang="fr-FR" sz="1600" dirty="0" err="1"/>
              <a:t>events</a:t>
            </a:r>
            <a:r>
              <a:rPr lang="fr-FR" sz="1600" dirty="0"/>
              <a:t>, tickets, and discount codes</a:t>
            </a: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6B1C0A-BD1F-312D-E73E-3D90E8A582A5}"/>
              </a:ext>
            </a:extLst>
          </p:cNvPr>
          <p:cNvSpPr txBox="1">
            <a:spLocks/>
          </p:cNvSpPr>
          <p:nvPr/>
        </p:nvSpPr>
        <p:spPr>
          <a:xfrm>
            <a:off x="1024128" y="3621024"/>
            <a:ext cx="3767328" cy="251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/>
              <a:t>Event Exploration</a:t>
            </a:r>
          </a:p>
          <a:p>
            <a:pPr>
              <a:buClr>
                <a:schemeClr val="bg1"/>
              </a:buClr>
            </a:pPr>
            <a:r>
              <a:rPr lang="en-US" dirty="0"/>
              <a:t>Ticket Selection</a:t>
            </a:r>
          </a:p>
          <a:p>
            <a:pPr>
              <a:buClr>
                <a:schemeClr val="bg1"/>
              </a:buClr>
            </a:pPr>
            <a:r>
              <a:rPr lang="en-US" dirty="0"/>
              <a:t>Basket Management</a:t>
            </a:r>
          </a:p>
          <a:p>
            <a:pPr>
              <a:buClr>
                <a:schemeClr val="bg1"/>
              </a:buClr>
            </a:pPr>
            <a:r>
              <a:rPr lang="en-US" dirty="0"/>
              <a:t>User Account Management</a:t>
            </a:r>
          </a:p>
          <a:p>
            <a:pPr>
              <a:buClr>
                <a:schemeClr val="bg1"/>
              </a:buClr>
            </a:pPr>
            <a:r>
              <a:rPr lang="en-US" dirty="0"/>
              <a:t>Ticket Purchase</a:t>
            </a:r>
          </a:p>
          <a:p>
            <a:pPr>
              <a:buClr>
                <a:schemeClr val="bg1"/>
              </a:buClr>
            </a:pPr>
            <a:r>
              <a:rPr lang="en-US" dirty="0"/>
              <a:t>Administrative Privileges</a:t>
            </a:r>
          </a:p>
        </p:txBody>
      </p:sp>
      <p:pic>
        <p:nvPicPr>
          <p:cNvPr id="4102" name="Picture 6" descr="Feature - Free computer icons">
            <a:extLst>
              <a:ext uri="{FF2B5EF4-FFF2-40B4-BE49-F238E27FC236}">
                <a16:creationId xmlns:a16="http://schemas.microsoft.com/office/drawing/2014/main" id="{A158756F-35E9-85D8-EAD2-71175AF71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28" y="217429"/>
            <a:ext cx="1837944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18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562B9E-46E7-4E83-555F-AF58444D9F63}"/>
              </a:ext>
            </a:extLst>
          </p:cNvPr>
          <p:cNvSpPr/>
          <p:nvPr/>
        </p:nvSpPr>
        <p:spPr>
          <a:xfrm>
            <a:off x="6224779" y="2795898"/>
            <a:ext cx="4864608" cy="2434470"/>
          </a:xfrm>
          <a:prstGeom prst="rect">
            <a:avLst/>
          </a:prstGeom>
          <a:solidFill>
            <a:srgbClr val="ACCAE6"/>
          </a:solidFill>
          <a:ln>
            <a:solidFill>
              <a:srgbClr val="ACCA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F4DA1-F7DA-A468-5421-FAEA347DFA4B}"/>
              </a:ext>
            </a:extLst>
          </p:cNvPr>
          <p:cNvSpPr/>
          <p:nvPr/>
        </p:nvSpPr>
        <p:spPr>
          <a:xfrm>
            <a:off x="1360171" y="2795898"/>
            <a:ext cx="4864608" cy="2434470"/>
          </a:xfrm>
          <a:prstGeom prst="rect">
            <a:avLst/>
          </a:prstGeom>
          <a:solidFill>
            <a:srgbClr val="629DD1"/>
          </a:solidFill>
          <a:ln>
            <a:solidFill>
              <a:srgbClr val="629D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66963-6305-CBCB-0BF6-77056C9A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 and related access rights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A889-D47E-AD3B-0960-47E9B111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438" y="2795898"/>
            <a:ext cx="4271771" cy="310198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tx1"/>
                </a:solidFill>
              </a:rPr>
              <a:t>Administrators play a crucial role in the system. Their responsibilities include creating and modifying events, managing ticket categories and prices, and overseeing discounts. They can also access and oversee the processed orders.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176A8-7D70-E1A0-F03C-620A0B921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3" y="2795898"/>
            <a:ext cx="4270247" cy="310198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fr-FR" sz="1600" dirty="0" err="1">
                <a:solidFill>
                  <a:schemeClr val="tx1"/>
                </a:solidFill>
              </a:rPr>
              <a:t>Administrators</a:t>
            </a:r>
            <a:r>
              <a:rPr lang="fr-FR" sz="1600" dirty="0">
                <a:solidFill>
                  <a:schemeClr val="tx1"/>
                </a:solidFill>
              </a:rPr>
              <a:t> have </a:t>
            </a:r>
            <a:r>
              <a:rPr lang="fr-FR" sz="1600" dirty="0" err="1">
                <a:solidFill>
                  <a:schemeClr val="tx1"/>
                </a:solidFill>
              </a:rPr>
              <a:t>access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across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entire</a:t>
            </a:r>
            <a:r>
              <a:rPr lang="fr-FR" sz="1600" dirty="0">
                <a:solidFill>
                  <a:schemeClr val="tx1"/>
                </a:solidFill>
              </a:rPr>
              <a:t> application. Beyond the </a:t>
            </a:r>
            <a:r>
              <a:rPr lang="fr-FR" sz="1600" dirty="0" err="1">
                <a:solidFill>
                  <a:schemeClr val="tx1"/>
                </a:solidFill>
              </a:rPr>
              <a:t>capabilities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available</a:t>
            </a:r>
            <a:r>
              <a:rPr lang="fr-FR" sz="1600" dirty="0">
                <a:solidFill>
                  <a:schemeClr val="tx1"/>
                </a:solidFill>
              </a:rPr>
              <a:t> to </a:t>
            </a:r>
            <a:r>
              <a:rPr lang="fr-FR" sz="1600" dirty="0" err="1">
                <a:solidFill>
                  <a:schemeClr val="tx1"/>
                </a:solidFill>
              </a:rPr>
              <a:t>regular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customers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administrators</a:t>
            </a:r>
            <a:r>
              <a:rPr lang="fr-FR" sz="1600" dirty="0">
                <a:solidFill>
                  <a:schemeClr val="tx1"/>
                </a:solidFill>
              </a:rPr>
              <a:t> can </a:t>
            </a:r>
            <a:r>
              <a:rPr lang="fr-FR" sz="1600" dirty="0" err="1">
                <a:solidFill>
                  <a:schemeClr val="tx1"/>
                </a:solidFill>
              </a:rPr>
              <a:t>utilize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specialized</a:t>
            </a:r>
            <a:r>
              <a:rPr lang="fr-FR" sz="1600" dirty="0">
                <a:solidFill>
                  <a:schemeClr val="tx1"/>
                </a:solidFill>
              </a:rPr>
              <a:t> options </a:t>
            </a:r>
            <a:r>
              <a:rPr lang="fr-FR" sz="1600" dirty="0" err="1">
                <a:solidFill>
                  <a:schemeClr val="tx1"/>
                </a:solidFill>
              </a:rPr>
              <a:t>embedded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within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event</a:t>
            </a:r>
            <a:r>
              <a:rPr lang="fr-FR" sz="1600" dirty="0">
                <a:solidFill>
                  <a:schemeClr val="tx1"/>
                </a:solidFill>
              </a:rPr>
              <a:t> pages </a:t>
            </a:r>
            <a:r>
              <a:rPr lang="fr-FR" sz="1600" dirty="0" err="1">
                <a:solidFill>
                  <a:schemeClr val="tx1"/>
                </a:solidFill>
              </a:rPr>
              <a:t>specifically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designed</a:t>
            </a:r>
            <a:r>
              <a:rPr lang="fr-FR" sz="1600" dirty="0">
                <a:solidFill>
                  <a:schemeClr val="tx1"/>
                </a:solidFill>
              </a:rPr>
              <a:t> for content management </a:t>
            </a:r>
            <a:r>
              <a:rPr lang="fr-FR" sz="1600" dirty="0" err="1">
                <a:solidFill>
                  <a:schemeClr val="tx1"/>
                </a:solidFill>
              </a:rPr>
              <a:t>purposes</a:t>
            </a:r>
            <a:r>
              <a:rPr lang="fr-FR" sz="1600" dirty="0">
                <a:solidFill>
                  <a:schemeClr val="tx1"/>
                </a:solidFill>
              </a:rPr>
              <a:t>. This </a:t>
            </a:r>
            <a:r>
              <a:rPr lang="fr-FR" sz="1600" dirty="0" err="1">
                <a:solidFill>
                  <a:schemeClr val="tx1"/>
                </a:solidFill>
              </a:rPr>
              <a:t>includes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ability</a:t>
            </a:r>
            <a:r>
              <a:rPr lang="fr-FR" sz="1600" dirty="0">
                <a:solidFill>
                  <a:schemeClr val="tx1"/>
                </a:solidFill>
              </a:rPr>
              <a:t> to </a:t>
            </a:r>
            <a:r>
              <a:rPr lang="fr-FR" sz="1600" dirty="0" err="1">
                <a:solidFill>
                  <a:schemeClr val="tx1"/>
                </a:solidFill>
              </a:rPr>
              <a:t>manipulate</a:t>
            </a:r>
            <a:r>
              <a:rPr lang="fr-FR" sz="1600" dirty="0">
                <a:solidFill>
                  <a:schemeClr val="tx1"/>
                </a:solidFill>
              </a:rPr>
              <a:t> and </a:t>
            </a:r>
            <a:r>
              <a:rPr lang="fr-FR" sz="1600" dirty="0" err="1">
                <a:solidFill>
                  <a:schemeClr val="tx1"/>
                </a:solidFill>
              </a:rPr>
              <a:t>oversee</a:t>
            </a:r>
            <a:r>
              <a:rPr lang="fr-FR" sz="1600" dirty="0">
                <a:solidFill>
                  <a:schemeClr val="tx1"/>
                </a:solidFill>
              </a:rPr>
              <a:t> the information </a:t>
            </a:r>
            <a:r>
              <a:rPr lang="fr-FR" sz="1600" dirty="0" err="1">
                <a:solidFill>
                  <a:schemeClr val="tx1"/>
                </a:solidFill>
              </a:rPr>
              <a:t>presented</a:t>
            </a:r>
            <a:r>
              <a:rPr lang="fr-FR" sz="1600" dirty="0">
                <a:solidFill>
                  <a:schemeClr val="tx1"/>
                </a:solidFill>
              </a:rPr>
              <a:t> on </a:t>
            </a:r>
            <a:r>
              <a:rPr lang="fr-FR" sz="1600" dirty="0" err="1">
                <a:solidFill>
                  <a:schemeClr val="tx1"/>
                </a:solidFill>
              </a:rPr>
              <a:t>event</a:t>
            </a:r>
            <a:r>
              <a:rPr lang="fr-FR" sz="1600" dirty="0">
                <a:solidFill>
                  <a:schemeClr val="tx1"/>
                </a:solidFill>
              </a:rPr>
              <a:t> pages.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05FEA-5BD4-7F13-E56B-B2A38ED707B3}"/>
              </a:ext>
            </a:extLst>
          </p:cNvPr>
          <p:cNvSpPr txBox="1">
            <a:spLocks/>
          </p:cNvSpPr>
          <p:nvPr/>
        </p:nvSpPr>
        <p:spPr bwMode="black">
          <a:xfrm>
            <a:off x="2691384" y="1887474"/>
            <a:ext cx="2904744" cy="7505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Administrators</a:t>
            </a:r>
            <a:endParaRPr lang="en-US" dirty="0"/>
          </a:p>
        </p:txBody>
      </p:sp>
      <p:pic>
        <p:nvPicPr>
          <p:cNvPr id="10" name="Picture 2" descr="Tickets - Free entertainment icons">
            <a:extLst>
              <a:ext uri="{FF2B5EF4-FFF2-40B4-BE49-F238E27FC236}">
                <a16:creationId xmlns:a16="http://schemas.microsoft.com/office/drawing/2014/main" id="{20425888-0432-4B29-CA6E-9AF096F5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4723">
            <a:off x="-913706" y="-829871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ickets - Free entertainment icons">
            <a:extLst>
              <a:ext uri="{FF2B5EF4-FFF2-40B4-BE49-F238E27FC236}">
                <a16:creationId xmlns:a16="http://schemas.microsoft.com/office/drawing/2014/main" id="{8BA6DA0C-D5A4-767F-A8B2-9126051E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9826">
            <a:off x="9893591" y="4379846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7614-05CA-8374-2076-025A9AA7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FE0A-C613-DCAE-09C6-E6ECF4EA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900" dirty="0">
                <a:solidFill>
                  <a:schemeClr val="tx1"/>
                </a:solidFill>
              </a:rPr>
              <a:t>Use-case diagram:</a:t>
            </a:r>
          </a:p>
        </p:txBody>
      </p:sp>
      <p:pic>
        <p:nvPicPr>
          <p:cNvPr id="6" name="Picture 5" descr="A diagram of a person with many circles&#10;&#10;Description automatically generated">
            <a:extLst>
              <a:ext uri="{FF2B5EF4-FFF2-40B4-BE49-F238E27FC236}">
                <a16:creationId xmlns:a16="http://schemas.microsoft.com/office/drawing/2014/main" id="{EE694781-4054-71F7-259C-7A77CB0B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252" y="875131"/>
            <a:ext cx="5146159" cy="50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1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562B9E-46E7-4E83-555F-AF58444D9F63}"/>
              </a:ext>
            </a:extLst>
          </p:cNvPr>
          <p:cNvSpPr/>
          <p:nvPr/>
        </p:nvSpPr>
        <p:spPr>
          <a:xfrm>
            <a:off x="6224779" y="2795898"/>
            <a:ext cx="4864608" cy="2434470"/>
          </a:xfrm>
          <a:prstGeom prst="rect">
            <a:avLst/>
          </a:prstGeom>
          <a:solidFill>
            <a:srgbClr val="99D9EA"/>
          </a:solidFill>
          <a:ln>
            <a:solidFill>
              <a:srgbClr val="99D9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F4DA1-F7DA-A468-5421-FAEA347DFA4B}"/>
              </a:ext>
            </a:extLst>
          </p:cNvPr>
          <p:cNvSpPr/>
          <p:nvPr/>
        </p:nvSpPr>
        <p:spPr>
          <a:xfrm>
            <a:off x="1360171" y="2795898"/>
            <a:ext cx="4864608" cy="2434470"/>
          </a:xfrm>
          <a:prstGeom prst="rect">
            <a:avLst/>
          </a:prstGeom>
          <a:solidFill>
            <a:srgbClr val="629DD1"/>
          </a:solidFill>
          <a:ln>
            <a:solidFill>
              <a:srgbClr val="629D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66963-6305-CBCB-0BF6-77056C9A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 and related access rights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A889-D47E-AD3B-0960-47E9B111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438" y="2795898"/>
            <a:ext cx="4271771" cy="310198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fr-FR" sz="1600" dirty="0">
                <a:solidFill>
                  <a:schemeClr val="tx1"/>
                </a:solidFill>
              </a:rPr>
              <a:t>The Customer joins the </a:t>
            </a:r>
            <a:r>
              <a:rPr lang="fr-FR" sz="1600" dirty="0" err="1">
                <a:solidFill>
                  <a:schemeClr val="tx1"/>
                </a:solidFill>
              </a:rPr>
              <a:t>journey</a:t>
            </a:r>
            <a:r>
              <a:rPr lang="fr-FR" sz="1600" dirty="0">
                <a:solidFill>
                  <a:schemeClr val="tx1"/>
                </a:solidFill>
              </a:rPr>
              <a:t> of Ticket Shop Application by </a:t>
            </a:r>
            <a:r>
              <a:rPr lang="fr-FR" sz="1600" dirty="0" err="1">
                <a:solidFill>
                  <a:schemeClr val="tx1"/>
                </a:solidFill>
              </a:rPr>
              <a:t>exploring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selecting</a:t>
            </a:r>
            <a:r>
              <a:rPr lang="fr-FR" sz="1600" dirty="0">
                <a:solidFill>
                  <a:schemeClr val="tx1"/>
                </a:solidFill>
              </a:rPr>
              <a:t>, and </a:t>
            </a:r>
            <a:r>
              <a:rPr lang="fr-FR" sz="1600" dirty="0" err="1">
                <a:solidFill>
                  <a:schemeClr val="tx1"/>
                </a:solidFill>
              </a:rPr>
              <a:t>purchasing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event</a:t>
            </a:r>
            <a:r>
              <a:rPr lang="fr-FR" sz="1600" dirty="0">
                <a:solidFill>
                  <a:schemeClr val="tx1"/>
                </a:solidFill>
              </a:rPr>
              <a:t> tickets. He </a:t>
            </a:r>
            <a:r>
              <a:rPr lang="fr-FR" sz="1600" dirty="0" err="1">
                <a:solidFill>
                  <a:schemeClr val="tx1"/>
                </a:solidFill>
              </a:rPr>
              <a:t>actively</a:t>
            </a:r>
            <a:r>
              <a:rPr lang="fr-FR" sz="1600" dirty="0">
                <a:solidFill>
                  <a:schemeClr val="tx1"/>
                </a:solidFill>
              </a:rPr>
              <a:t> engages </a:t>
            </a:r>
            <a:r>
              <a:rPr lang="fr-FR" sz="1600" dirty="0" err="1">
                <a:solidFill>
                  <a:schemeClr val="tx1"/>
                </a:solidFill>
              </a:rPr>
              <a:t>with</a:t>
            </a:r>
            <a:r>
              <a:rPr lang="fr-FR" sz="1600" dirty="0">
                <a:solidFill>
                  <a:schemeClr val="tx1"/>
                </a:solidFill>
              </a:rPr>
              <a:t> the platform by </a:t>
            </a:r>
            <a:r>
              <a:rPr lang="fr-FR" sz="1600" dirty="0" err="1">
                <a:solidFill>
                  <a:schemeClr val="tx1"/>
                </a:solidFill>
              </a:rPr>
              <a:t>creating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individual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accounts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enabling</a:t>
            </a:r>
            <a:r>
              <a:rPr lang="fr-FR" sz="1600" dirty="0">
                <a:solidFill>
                  <a:schemeClr val="tx1"/>
                </a:solidFill>
              </a:rPr>
              <a:t> a </a:t>
            </a:r>
            <a:r>
              <a:rPr lang="fr-FR" sz="1600" dirty="0" err="1">
                <a:solidFill>
                  <a:schemeClr val="tx1"/>
                </a:solidFill>
              </a:rPr>
              <a:t>personalized</a:t>
            </a:r>
            <a:r>
              <a:rPr lang="fr-FR" sz="1600" dirty="0">
                <a:solidFill>
                  <a:schemeClr val="tx1"/>
                </a:solidFill>
              </a:rPr>
              <a:t> and </a:t>
            </a:r>
            <a:r>
              <a:rPr lang="fr-FR" sz="1600" dirty="0" err="1">
                <a:solidFill>
                  <a:schemeClr val="tx1"/>
                </a:solidFill>
              </a:rPr>
              <a:t>convenient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event</a:t>
            </a:r>
            <a:r>
              <a:rPr lang="fr-FR" sz="1600" dirty="0">
                <a:solidFill>
                  <a:schemeClr val="tx1"/>
                </a:solidFill>
              </a:rPr>
              <a:t> and ticket </a:t>
            </a:r>
            <a:r>
              <a:rPr lang="fr-FR" sz="1600" dirty="0" err="1">
                <a:solidFill>
                  <a:schemeClr val="tx1"/>
                </a:solidFill>
              </a:rPr>
              <a:t>selection</a:t>
            </a:r>
            <a:r>
              <a:rPr lang="fr-FR" sz="1600" dirty="0">
                <a:solidFill>
                  <a:schemeClr val="tx1"/>
                </a:solidFill>
              </a:rPr>
              <a:t> process.</a:t>
            </a:r>
            <a:r>
              <a:rPr lang="en-US" sz="1600" dirty="0">
                <a:solidFill>
                  <a:schemeClr val="tx1"/>
                </a:solidFill>
              </a:rPr>
              <a:t> The Customer can also proceed to place an order and receive a receipt.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176A8-7D70-E1A0-F03C-620A0B921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3" y="2795898"/>
            <a:ext cx="4270247" cy="31019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/>
              </a:buClr>
            </a:pPr>
            <a:r>
              <a:rPr lang="fr-FR" sz="1600" dirty="0" err="1">
                <a:solidFill>
                  <a:schemeClr val="tx1"/>
                </a:solidFill>
              </a:rPr>
              <a:t>Customers</a:t>
            </a:r>
            <a:r>
              <a:rPr lang="fr-FR" sz="1600" dirty="0">
                <a:solidFill>
                  <a:schemeClr val="tx1"/>
                </a:solidFill>
              </a:rPr>
              <a:t> have </a:t>
            </a:r>
            <a:r>
              <a:rPr lang="fr-FR" sz="1600" dirty="0" err="1">
                <a:solidFill>
                  <a:schemeClr val="tx1"/>
                </a:solidFill>
              </a:rPr>
              <a:t>access</a:t>
            </a:r>
            <a:r>
              <a:rPr lang="fr-FR" sz="1600" dirty="0">
                <a:solidFill>
                  <a:schemeClr val="tx1"/>
                </a:solidFill>
              </a:rPr>
              <a:t> to all the basic and </a:t>
            </a:r>
            <a:r>
              <a:rPr lang="fr-FR" sz="1600" dirty="0" err="1">
                <a:solidFill>
                  <a:schemeClr val="tx1"/>
                </a:solidFill>
              </a:rPr>
              <a:t>customer-indended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features</a:t>
            </a:r>
            <a:r>
              <a:rPr lang="fr-FR" sz="1600" dirty="0">
                <a:solidFill>
                  <a:schemeClr val="tx1"/>
                </a:solidFill>
              </a:rPr>
              <a:t> of the application. </a:t>
            </a:r>
            <a:r>
              <a:rPr lang="fr-FR" sz="1600" dirty="0" err="1">
                <a:solidFill>
                  <a:schemeClr val="tx1"/>
                </a:solidFill>
              </a:rPr>
              <a:t>They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cannot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access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special</a:t>
            </a:r>
            <a:r>
              <a:rPr lang="fr-FR" sz="1600" dirty="0">
                <a:solidFill>
                  <a:schemeClr val="tx1"/>
                </a:solidFill>
              </a:rPr>
              <a:t> area for </a:t>
            </a:r>
            <a:r>
              <a:rPr lang="fr-FR" sz="1600" dirty="0" err="1">
                <a:solidFill>
                  <a:schemeClr val="tx1"/>
                </a:solidFill>
              </a:rPr>
              <a:t>orders</a:t>
            </a:r>
            <a:r>
              <a:rPr lang="fr-FR" sz="1600" dirty="0">
                <a:solidFill>
                  <a:schemeClr val="tx1"/>
                </a:solidFill>
              </a:rPr>
              <a:t> and the </a:t>
            </a:r>
            <a:r>
              <a:rPr lang="fr-FR" sz="1600" dirty="0" err="1">
                <a:solidFill>
                  <a:schemeClr val="tx1"/>
                </a:solidFill>
              </a:rPr>
              <a:t>special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embedded</a:t>
            </a:r>
            <a:r>
              <a:rPr lang="fr-FR" sz="1600" dirty="0">
                <a:solidFill>
                  <a:schemeClr val="tx1"/>
                </a:solidFill>
              </a:rPr>
              <a:t> options </a:t>
            </a:r>
            <a:r>
              <a:rPr lang="fr-FR" sz="1600" dirty="0" err="1">
                <a:solidFill>
                  <a:schemeClr val="tx1"/>
                </a:solidFill>
              </a:rPr>
              <a:t>designed</a:t>
            </a:r>
            <a:r>
              <a:rPr lang="fr-FR" sz="1600" dirty="0">
                <a:solidFill>
                  <a:schemeClr val="tx1"/>
                </a:solidFill>
              </a:rPr>
              <a:t> for the admins (home </a:t>
            </a:r>
            <a:r>
              <a:rPr lang="fr-FR" sz="1600" dirty="0" err="1">
                <a:solidFill>
                  <a:schemeClr val="tx1"/>
                </a:solidFill>
              </a:rPr>
              <a:t>edit</a:t>
            </a:r>
            <a:r>
              <a:rPr lang="fr-FR" sz="1600" dirty="0">
                <a:solidFill>
                  <a:schemeClr val="tx1"/>
                </a:solidFill>
              </a:rPr>
              <a:t>, tickets </a:t>
            </a:r>
            <a:r>
              <a:rPr lang="fr-FR" sz="1600" dirty="0" err="1">
                <a:solidFill>
                  <a:schemeClr val="tx1"/>
                </a:solidFill>
              </a:rPr>
              <a:t>edit</a:t>
            </a:r>
            <a:r>
              <a:rPr lang="fr-FR" sz="1600" dirty="0">
                <a:solidFill>
                  <a:schemeClr val="tx1"/>
                </a:solidFill>
              </a:rPr>
              <a:t>, discount code </a:t>
            </a:r>
            <a:r>
              <a:rPr lang="fr-FR" sz="1600" dirty="0" err="1">
                <a:solidFill>
                  <a:schemeClr val="tx1"/>
                </a:solidFill>
              </a:rPr>
              <a:t>form</a:t>
            </a:r>
            <a:r>
              <a:rPr lang="fr-FR" sz="1600" dirty="0">
                <a:solidFill>
                  <a:schemeClr val="tx1"/>
                </a:solidFill>
              </a:rPr>
              <a:t>).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05FEA-5BD4-7F13-E56B-B2A38ED707B3}"/>
              </a:ext>
            </a:extLst>
          </p:cNvPr>
          <p:cNvSpPr txBox="1">
            <a:spLocks/>
          </p:cNvSpPr>
          <p:nvPr/>
        </p:nvSpPr>
        <p:spPr bwMode="black">
          <a:xfrm>
            <a:off x="2691384" y="1887474"/>
            <a:ext cx="2904744" cy="7505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endParaRPr lang="en-US" dirty="0"/>
          </a:p>
        </p:txBody>
      </p:sp>
      <p:pic>
        <p:nvPicPr>
          <p:cNvPr id="6" name="Picture 2" descr="Tickets - Free entertainment icons">
            <a:extLst>
              <a:ext uri="{FF2B5EF4-FFF2-40B4-BE49-F238E27FC236}">
                <a16:creationId xmlns:a16="http://schemas.microsoft.com/office/drawing/2014/main" id="{823D0ADF-E3B0-5362-53DA-BE54E524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970074" y="3069718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ickets - Free entertainment icons">
            <a:extLst>
              <a:ext uri="{FF2B5EF4-FFF2-40B4-BE49-F238E27FC236}">
                <a16:creationId xmlns:a16="http://schemas.microsoft.com/office/drawing/2014/main" id="{E4516E9D-C04E-7C5D-91C4-BF2D6D2A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30042">
            <a:off x="10087209" y="-1308587"/>
            <a:ext cx="2986016" cy="2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6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7614-05CA-8374-2076-025A9AA7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FE0A-C613-DCAE-09C6-E6ECF4EA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900" dirty="0">
                <a:solidFill>
                  <a:schemeClr val="tx1"/>
                </a:solidFill>
              </a:rPr>
              <a:t>Use-case diagram:</a:t>
            </a:r>
          </a:p>
        </p:txBody>
      </p:sp>
      <p:pic>
        <p:nvPicPr>
          <p:cNvPr id="7" name="Picture 6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00745A16-3557-5F4B-36CA-0CBE972C9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60" y="1052199"/>
            <a:ext cx="5026724" cy="49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F4F568CF076468D5749D2999F5FB7" ma:contentTypeVersion="13" ma:contentTypeDescription="Create a new document." ma:contentTypeScope="" ma:versionID="43d96a025ec27e2281cfdecb2e1f733e">
  <xsd:schema xmlns:xsd="http://www.w3.org/2001/XMLSchema" xmlns:xs="http://www.w3.org/2001/XMLSchema" xmlns:p="http://schemas.microsoft.com/office/2006/metadata/properties" xmlns:ns3="23bb2fdc-ac4c-4546-a10f-61230e6fc6b5" xmlns:ns4="8cf32f53-8ae5-45ff-9bdd-6361e69a718a" targetNamespace="http://schemas.microsoft.com/office/2006/metadata/properties" ma:root="true" ma:fieldsID="7e950e086e8e90e381d62f9dafb845b2" ns3:_="" ns4:_="">
    <xsd:import namespace="23bb2fdc-ac4c-4546-a10f-61230e6fc6b5"/>
    <xsd:import namespace="8cf32f53-8ae5-45ff-9bdd-6361e69a71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b2fdc-ac4c-4546-a10f-61230e6fc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32f53-8ae5-45ff-9bdd-6361e69a71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bb2fdc-ac4c-4546-a10f-61230e6fc6b5" xsi:nil="true"/>
  </documentManagement>
</p:properties>
</file>

<file path=customXml/itemProps1.xml><?xml version="1.0" encoding="utf-8"?>
<ds:datastoreItem xmlns:ds="http://schemas.openxmlformats.org/officeDocument/2006/customXml" ds:itemID="{6E97F30A-7E60-4C21-ACB2-FCFDEA1721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bb2fdc-ac4c-4546-a10f-61230e6fc6b5"/>
    <ds:schemaRef ds:uri="8cf32f53-8ae5-45ff-9bdd-6361e69a7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929965-349D-4940-9009-AC5E1CE608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3EA3E-9D79-4937-A0A3-ADFE17C8B49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cf32f53-8ae5-45ff-9bdd-6361e69a718a"/>
    <ds:schemaRef ds:uri="http://purl.org/dc/terms/"/>
    <ds:schemaRef ds:uri="http://schemas.openxmlformats.org/package/2006/metadata/core-properties"/>
    <ds:schemaRef ds:uri="23bb2fdc-ac4c-4546-a10f-61230e6fc6b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180</TotalTime>
  <Words>923</Words>
  <Application>Microsoft Office PowerPoint</Application>
  <PresentationFormat>Widescreen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Times New Roman</vt:lpstr>
      <vt:lpstr>Parcel</vt:lpstr>
      <vt:lpstr>Ticket shop application</vt:lpstr>
      <vt:lpstr>General Presentation</vt:lpstr>
      <vt:lpstr>Theoretical fundamentals</vt:lpstr>
      <vt:lpstr>IT Technology </vt:lpstr>
      <vt:lpstr>FUNCTIONALITIES</vt:lpstr>
      <vt:lpstr>Actors and related access rights</vt:lpstr>
      <vt:lpstr>Administrators</vt:lpstr>
      <vt:lpstr>Actors and related access rights</vt:lpstr>
      <vt:lpstr>CUSTOMERS</vt:lpstr>
      <vt:lpstr>SYSTEM ARCHITECTURe</vt:lpstr>
      <vt:lpstr>SYSTEM ARCHITECTURE (CONTINUED)</vt:lpstr>
      <vt:lpstr>Design</vt:lpstr>
      <vt:lpstr>Database diagram</vt:lpstr>
      <vt:lpstr>PACKAGE diagram</vt:lpstr>
      <vt:lpstr>Class diagram</vt:lpstr>
      <vt:lpstr>DATA aCCESS diagram</vt:lpstr>
      <vt:lpstr>SECURITY diagram</vt:lpstr>
      <vt:lpstr>STATE diagram</vt:lpstr>
      <vt:lpstr>SEQUENCE diagram</vt:lpstr>
      <vt:lpstr>ACTIVITY diagram</vt:lpstr>
      <vt:lpstr>DEPLOYMENT diagram</vt:lpstr>
      <vt:lpstr>Operation mode</vt:lpstr>
      <vt:lpstr>PowerPoint Presentation</vt:lpstr>
      <vt:lpstr>PowerPoint Presentation</vt:lpstr>
      <vt:lpstr>PowerPoint Presentation</vt:lpstr>
      <vt:lpstr>portability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shop application</dc:title>
  <dc:creator>Tudor Giuroiu</dc:creator>
  <cp:lastModifiedBy>Tudor Giuroiu</cp:lastModifiedBy>
  <cp:revision>7</cp:revision>
  <dcterms:created xsi:type="dcterms:W3CDTF">2023-12-11T12:37:06Z</dcterms:created>
  <dcterms:modified xsi:type="dcterms:W3CDTF">2023-12-11T16:15:34Z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2023-12-11T13:14:39Z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0bceafa3-dd95-42fc-be16-01bce5455e70</vt:lpwstr>
  </property>
  <property fmtid="{D5CDD505-2E9C-101B-9397-08002B2CF9AE}" pid="8" name="MSIP_Label_5b58b62f-6f94-46bd-8089-18e64b0a9abb_ContentBits">
    <vt:lpwstr>0</vt:lpwstr>
  </property>
  <property fmtid="{D5CDD505-2E9C-101B-9397-08002B2CF9AE}" pid="9" name="ContentTypeId">
    <vt:lpwstr>0x010100D4AF4F568CF076468D5749D2999F5FB7</vt:lpwstr>
  </property>
</Properties>
</file>