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sldIdLst>
    <p:sldId id="256" r:id="rId3"/>
    <p:sldId id="386" r:id="rId4"/>
    <p:sldId id="397"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Lst>
  <p:sldSz cx="9144000" cy="6858000" type="screen4x3"/>
  <p:notesSz cx="6815138" cy="9942513"/>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9" d="100"/>
          <a:sy n="69" d="100"/>
        </p:scale>
        <p:origin x="-11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en-US"/>
              </a:p>
            </p:txBody>
          </p:sp>
          <p:sp>
            <p:nvSpPr>
              <p:cNvPr id="10" name="Freeform 6"/>
              <p:cNvSpPr>
                <a:spLocks/>
              </p:cNvSpPr>
              <p:nvPr/>
            </p:nvSpPr>
            <p:spPr bwMode="hidden">
              <a:xfrm>
                <a:off x="2891" y="3346"/>
                <a:ext cx="2858"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084 h 1906"/>
                <a:gd name="T4" fmla="*/ 5884 w 5740"/>
                <a:gd name="T5" fmla="*/ 1084 h 1906"/>
                <a:gd name="T6" fmla="*/ 588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31"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noProof="0" smtClean="0"/>
              <a:t>Click to edit Master title style</a:t>
            </a:r>
          </a:p>
        </p:txBody>
      </p:sp>
      <p:sp>
        <p:nvSpPr>
          <p:cNvPr id="3073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480ABCA9-46AD-4FA0-9BD1-35953D8F061A}" type="slidenum">
              <a:rPr lang="en-US"/>
              <a:pPr>
                <a:defRPr/>
              </a:pPr>
              <a:t>‹#›</a:t>
            </a:fld>
            <a:endParaRPr lang="en-US"/>
          </a:p>
        </p:txBody>
      </p:sp>
    </p:spTree>
    <p:extLst>
      <p:ext uri="{BB962C8B-B14F-4D97-AF65-F5344CB8AC3E}">
        <p14:creationId xmlns:p14="http://schemas.microsoft.com/office/powerpoint/2010/main" val="145894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C6B05A-88BE-4D16-804B-BFCB7E7FC759}"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9718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AD6B155-4A3B-4FDC-87ED-90FB5932C274}"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4849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eaLnBrk="1" hangingPunct="1">
                <a:defRPr/>
              </a:pPr>
              <a:endParaRPr lang="en-US" altLang="en-US"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grpSp>
      </p:grpSp>
      <p:sp>
        <p:nvSpPr>
          <p:cNvPr id="409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4098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2B08A464-CBBD-46EF-916C-F94F9142440B}" type="slidenum">
              <a:rPr lang="en-US"/>
              <a:pPr>
                <a:defRPr/>
              </a:pPr>
              <a:t>‹#›</a:t>
            </a:fld>
            <a:endParaRPr lang="en-US"/>
          </a:p>
        </p:txBody>
      </p:sp>
    </p:spTree>
    <p:extLst>
      <p:ext uri="{BB962C8B-B14F-4D97-AF65-F5344CB8AC3E}">
        <p14:creationId xmlns:p14="http://schemas.microsoft.com/office/powerpoint/2010/main" val="282807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C99D355-B647-491B-B98A-E87E712D8DA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7771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C8C4549-F086-4B3D-85C6-A4C5C74A0F5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16399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E2B9392-376C-42ED-B472-4CE3E609B5C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525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563B58B8-7ABC-487C-8AFE-82F03791E412}"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14779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D2F6519-5001-4FF9-848F-7305CF455B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5320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2D0C2F85-2599-451F-B8B2-832600078F66}"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1316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4286940-F289-4763-843B-976885DDEE2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4748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028355B-FA73-42D0-BCDE-4DC2F1DBE1F7}"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375916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FEAE45-71CE-4085-82FF-11ACD501A23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8924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256AD17-FD54-4210-991F-E86B1B3F8A3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42406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495EC44-6F90-461D-93F9-A499A2BDB87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59498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4ABD4C1-8F27-4073-BDC6-F3215BB65FF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87248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A07C64D7-A370-40E0-BD06-6004A548D690}"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2752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C17484D-F35A-4697-A442-464B87EA7790}"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7305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ED2A68B-40C1-4FF9-BD12-1E0E2B5D0DBA}"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99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DF46F34-3198-4168-AD2A-EA0F22698611}"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4009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2107FE9-B256-41FA-B64C-2CF00F2721DB}"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751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D851F954-50E2-4359-B334-6D15BA50D57F}"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724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7303F89-01A2-4961-98B7-5700B78E0537}"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9445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496FCE4-30AB-4647-AEB6-26FDB0E7C7AB}"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4641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dt" sz="half" idx="2"/>
          </p:nvPr>
        </p:nvSpPr>
        <p:spPr bwMode="auto">
          <a:xfrm>
            <a:off x="457200" y="625157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9699" name="Rectangle 3"/>
          <p:cNvSpPr>
            <a:spLocks noGrp="1" noChangeArrowheads="1"/>
          </p:cNvSpPr>
          <p:nvPr>
            <p:ph type="sldNum" sz="quarter" idx="4"/>
          </p:nvPr>
        </p:nvSpPr>
        <p:spPr bwMode="auto">
          <a:xfrm>
            <a:off x="6553200" y="6248400"/>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C91C4248-1183-4D41-99D5-F6E8F9EFCBA3}" type="slidenum">
              <a:rPr lang="en-US"/>
              <a:pPr>
                <a:defRPr/>
              </a:pPr>
              <a:t>‹#›</a:t>
            </a:fld>
            <a:endParaRPr lang="en-US"/>
          </a:p>
        </p:txBody>
      </p:sp>
      <p:grpSp>
        <p:nvGrpSpPr>
          <p:cNvPr id="1028" name="Group 4"/>
          <p:cNvGrpSpPr>
            <a:grpSpLocks/>
          </p:cNvGrpSpPr>
          <p:nvPr/>
        </p:nvGrpSpPr>
        <p:grpSpPr bwMode="auto">
          <a:xfrm>
            <a:off x="0" y="0"/>
            <a:ext cx="9142413"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2970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en-US"/>
              </a:p>
            </p:txBody>
          </p:sp>
          <p:sp>
            <p:nvSpPr>
              <p:cNvPr id="2970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en-US"/>
              </a:p>
            </p:txBody>
          </p:sp>
          <p:sp>
            <p:nvSpPr>
              <p:cNvPr id="29704" name="Freeform 8"/>
              <p:cNvSpPr>
                <a:spLocks/>
              </p:cNvSpPr>
              <p:nvPr/>
            </p:nvSpPr>
            <p:spPr bwMode="hidden">
              <a:xfrm>
                <a:off x="2891" y="3346"/>
                <a:ext cx="2858"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en-US"/>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en-US"/>
              </a:p>
            </p:txBody>
          </p:sp>
        </p:grpSp>
        <p:sp>
          <p:nvSpPr>
            <p:cNvPr id="2970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en-US"/>
            </a:p>
          </p:txBody>
        </p:sp>
        <p:sp>
          <p:nvSpPr>
            <p:cNvPr id="1034" name="Freeform 12"/>
            <p:cNvSpPr>
              <a:spLocks/>
            </p:cNvSpPr>
            <p:nvPr/>
          </p:nvSpPr>
          <p:spPr bwMode="hidden">
            <a:xfrm>
              <a:off x="0" y="0"/>
              <a:ext cx="5758" cy="1776"/>
            </a:xfrm>
            <a:custGeom>
              <a:avLst/>
              <a:gdLst>
                <a:gd name="T0" fmla="*/ 0 w 5740"/>
                <a:gd name="T1" fmla="*/ 0 h 1906"/>
                <a:gd name="T2" fmla="*/ 0 w 5740"/>
                <a:gd name="T3" fmla="*/ 1084 h 1906"/>
                <a:gd name="T4" fmla="*/ 5884 w 5740"/>
                <a:gd name="T5" fmla="*/ 1084 h 1906"/>
                <a:gd name="T6" fmla="*/ 588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09" name="Rectangle 13"/>
          <p:cNvSpPr>
            <a:spLocks noGrp="1" noRot="1" noChangeArrowheads="1"/>
          </p:cNvSpPr>
          <p:nvPr>
            <p:ph type="title"/>
          </p:nvPr>
        </p:nvSpPr>
        <p:spPr bwMode="auto">
          <a:xfrm>
            <a:off x="457200" y="274638"/>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10" name="Rectangle 14"/>
          <p:cNvSpPr>
            <a:spLocks noGrp="1" noChangeArrowheads="1"/>
          </p:cNvSpPr>
          <p:nvPr>
            <p:ph type="ftr" sz="quarter" idx="3"/>
          </p:nvPr>
        </p:nvSpPr>
        <p:spPr bwMode="auto">
          <a:xfrm>
            <a:off x="3124200" y="6248400"/>
            <a:ext cx="2895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9711" name="Rectangle 15"/>
          <p:cNvSpPr>
            <a:spLocks noGrp="1" noChangeArrowheads="1"/>
          </p:cNvSpPr>
          <p:nvPr>
            <p:ph type="body" idx="1"/>
          </p:nvPr>
        </p:nvSpPr>
        <p:spPr bwMode="auto">
          <a:xfrm>
            <a:off x="457200" y="1600200"/>
            <a:ext cx="8229600" cy="45259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909"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39939"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6EA8E899-540B-4134-8F83-C0647B0C3B28}" type="slidenum">
              <a:rPr lang="en-US"/>
              <a:pPr>
                <a:defRPr/>
              </a:pPr>
              <a:t>‹#›</a:t>
            </a:fld>
            <a:endParaRPr lang="en-US"/>
          </a:p>
        </p:txBody>
      </p:sp>
      <p:grpSp>
        <p:nvGrpSpPr>
          <p:cNvPr id="2052" name="Group 4"/>
          <p:cNvGrpSpPr>
            <a:grpSpLocks/>
          </p:cNvGrpSpPr>
          <p:nvPr/>
        </p:nvGrpSpPr>
        <p:grpSpPr bwMode="auto">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eaLnBrk="1" hangingPunct="1">
                <a:defRPr/>
              </a:pPr>
              <a:endParaRPr lang="en-US" altLang="en-US" sz="2400" smtClean="0">
                <a:latin typeface="Times New Roman" pitchFamily="18" charset="0"/>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hlink"/>
                </a:solidFill>
                <a:latin typeface="Arial" charset="0"/>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hlink"/>
                </a:solidFill>
                <a:latin typeface="Arial" charset="0"/>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accent2"/>
                </a:solidFill>
                <a:latin typeface="Arial" charset="0"/>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hlink"/>
                </a:solidFill>
                <a:latin typeface="Arial" charset="0"/>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accent2"/>
                </a:solidFill>
                <a:latin typeface="Arial" charset="0"/>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accent2"/>
                </a:solidFill>
                <a:latin typeface="Arial" charset="0"/>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952"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10"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36725"/>
            <a:ext cx="7772400" cy="2454275"/>
          </a:xfrm>
        </p:spPr>
        <p:txBody>
          <a:bodyPr/>
          <a:lstStyle/>
          <a:p>
            <a:pPr eaLnBrk="1" hangingPunct="1">
              <a:defRPr/>
            </a:pPr>
            <a:r>
              <a:rPr lang="en-US" sz="4000" dirty="0" smtClean="0"/>
              <a:t/>
            </a:r>
            <a:br>
              <a:rPr lang="en-US" sz="4000" dirty="0" smtClean="0"/>
            </a:br>
            <a:r>
              <a:rPr lang="ro-RO" sz="4000" dirty="0" smtClean="0">
                <a:effectLst/>
              </a:rPr>
              <a:t>Mecanisme de selecţie. Selecția generației următoare</a:t>
            </a:r>
            <a:br>
              <a:rPr lang="ro-RO" sz="4000" dirty="0" smtClean="0">
                <a:effectLst/>
              </a:rPr>
            </a:br>
            <a:r>
              <a:rPr lang="ro-RO" sz="4000" dirty="0" smtClean="0">
                <a:effectLst/>
              </a:rPr>
              <a:t/>
            </a:r>
            <a:br>
              <a:rPr lang="ro-RO" sz="4000" dirty="0" smtClean="0">
                <a:effectLst/>
              </a:rPr>
            </a:br>
            <a:r>
              <a:rPr lang="ro-RO" sz="4000" dirty="0" smtClean="0">
                <a:effectLst/>
              </a:rPr>
              <a:t>Exempl</a:t>
            </a:r>
            <a:r>
              <a:rPr lang="en-US" sz="4000" dirty="0" smtClean="0">
                <a:effectLst/>
              </a:rPr>
              <a:t>e</a:t>
            </a:r>
            <a:r>
              <a:rPr lang="ro-RO" sz="4000" dirty="0" smtClean="0">
                <a:effectLst/>
              </a:rPr>
              <a:t> </a:t>
            </a:r>
            <a:r>
              <a:rPr lang="ro-RO" sz="4000" dirty="0" smtClean="0">
                <a:effectLst/>
              </a:rPr>
              <a:t>de aplicare a GA. Problema </a:t>
            </a:r>
            <a:r>
              <a:rPr lang="en-US" sz="4000" dirty="0" err="1" smtClean="0">
                <a:effectLst/>
              </a:rPr>
              <a:t>optimiz</a:t>
            </a:r>
            <a:r>
              <a:rPr lang="en-US" sz="4000" dirty="0" err="1" smtClean="0">
                <a:effectLst/>
              </a:rPr>
              <a:t>arii</a:t>
            </a:r>
            <a:r>
              <a:rPr lang="en-US" sz="4000" dirty="0" smtClean="0">
                <a:effectLst/>
              </a:rPr>
              <a:t> </a:t>
            </a:r>
            <a:r>
              <a:rPr lang="en-US" sz="4000" dirty="0" err="1" smtClean="0">
                <a:effectLst/>
              </a:rPr>
              <a:t>portofoliilor</a:t>
            </a:r>
            <a:r>
              <a:rPr lang="en-US" sz="4000" dirty="0" smtClean="0">
                <a:effectLst/>
              </a:rPr>
              <a:t/>
            </a:r>
            <a:br>
              <a:rPr lang="en-US" sz="4000" dirty="0" smtClean="0">
                <a:effectLst/>
              </a:rPr>
            </a:br>
            <a:r>
              <a:rPr lang="en-US" sz="4000" dirty="0" smtClean="0">
                <a:effectLst/>
              </a:rPr>
              <a:t>- </a:t>
            </a:r>
            <a:r>
              <a:rPr lang="en-US" sz="4000" dirty="0" err="1" smtClean="0">
                <a:effectLst/>
              </a:rPr>
              <a:t>Partea</a:t>
            </a:r>
            <a:r>
              <a:rPr lang="en-US" sz="4000" dirty="0" smtClean="0">
                <a:effectLst/>
              </a:rPr>
              <a:t> I -</a:t>
            </a:r>
            <a:r>
              <a:rPr lang="ro-RO" sz="4000" dirty="0" smtClean="0"/>
              <a:t/>
            </a:r>
            <a:br>
              <a:rPr lang="ro-RO" sz="4000" dirty="0" smtClean="0"/>
            </a:br>
            <a:r>
              <a:rPr lang="it-IT" sz="2000" dirty="0" smtClean="0"/>
              <a:t/>
            </a:r>
            <a:br>
              <a:rPr lang="it-IT" sz="2000" dirty="0" smtClean="0"/>
            </a:b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04800"/>
            <a:ext cx="8458200" cy="858838"/>
          </a:xfrm>
        </p:spPr>
        <p:txBody>
          <a:bodyPr/>
          <a:lstStyle/>
          <a:p>
            <a:pPr eaLnBrk="1" hangingPunct="1"/>
            <a:r>
              <a:rPr lang="ro-RO" sz="2800" b="1" dirty="0">
                <a:solidFill>
                  <a:schemeClr val="bg2"/>
                </a:solidFill>
              </a:rPr>
              <a:t>Definirea problemelor de tip </a:t>
            </a:r>
            <a:r>
              <a:rPr lang="ro-RO" sz="2800" b="1" dirty="0" smtClean="0">
                <a:solidFill>
                  <a:schemeClr val="bg2"/>
                </a:solidFill>
              </a:rPr>
              <a:t>randament maxim</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990600"/>
                <a:ext cx="8229600" cy="5211763"/>
              </a:xfrm>
            </p:spPr>
            <p:txBody>
              <a:bodyPr/>
              <a:lstStyle/>
              <a:p>
                <a:pPr>
                  <a:buFont typeface="Wingdings" panose="05000000000000000000" pitchFamily="2" charset="2"/>
                  <a:buChar char="q"/>
                </a:pPr>
                <a:r>
                  <a:rPr lang="ro-RO" sz="1800" dirty="0"/>
                  <a:t>P</a:t>
                </a:r>
                <a:r>
                  <a:rPr lang="it-IT" sz="1800" dirty="0" smtClean="0"/>
                  <a:t>roblema </a:t>
                </a:r>
                <a:r>
                  <a:rPr lang="it-IT" sz="1800" dirty="0"/>
                  <a:t>modificată </a:t>
                </a:r>
                <a:r>
                  <a:rPr lang="it-IT" sz="1800" dirty="0" smtClean="0"/>
                  <a:t>RANDAMENTMAX1M</a:t>
                </a:r>
                <a:r>
                  <a:rPr lang="ro-RO" sz="1800" dirty="0" smtClean="0"/>
                  <a:t>:</a:t>
                </a:r>
              </a:p>
              <a:p>
                <a:pPr>
                  <a:buFont typeface="Wingdings" panose="05000000000000000000" pitchFamily="2" charset="2"/>
                  <a:buChar char="q"/>
                </a:pPr>
                <a:endParaRPr lang="en-US" sz="1800" dirty="0"/>
              </a:p>
              <a:p>
                <a:pPr marL="0" indent="0">
                  <a:buNone/>
                </a:pPr>
                <a:r>
                  <a:rPr lang="ro-RO" sz="1800" dirty="0" smtClean="0"/>
                  <a:t>	</a:t>
                </a:r>
                <a:r>
                  <a:rPr lang="it-IT" sz="1800" dirty="0" smtClean="0"/>
                  <a:t>RANDAMENTMAX1M</a:t>
                </a:r>
                <a:r>
                  <a:rPr lang="it-IT" sz="1800" dirty="0"/>
                  <a:t>:</a:t>
                </a:r>
                <a:endParaRPr lang="en-US" sz="1800" dirty="0"/>
              </a:p>
              <a:p>
                <a:pPr marL="0" indent="0">
                  <a:buNone/>
                </a:pPr>
                <a:r>
                  <a:rPr lang="ro-RO" sz="1800" dirty="0"/>
                  <a:t>	</a:t>
                </a:r>
                <a:r>
                  <a:rPr lang="it-IT" sz="1800" dirty="0" smtClean="0"/>
                  <a:t>Minimizează </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𝐹</m:t>
                      </m:r>
                      <m:r>
                        <a:rPr lang="ro-RO" sz="1800" i="1">
                          <a:latin typeface="Cambria Math"/>
                        </a:rPr>
                        <m:t>=−</m:t>
                      </m:r>
                      <m:sSup>
                        <m:sSupPr>
                          <m:ctrlPr>
                            <a:rPr lang="en-US" sz="1800" i="1">
                              <a:latin typeface="Cambria Math"/>
                            </a:rPr>
                          </m:ctrlPr>
                        </m:sSupPr>
                        <m:e>
                          <m:acc>
                            <m:accPr>
                              <m:chr m:val="̅"/>
                              <m:ctrlPr>
                                <a:rPr lang="en-US" sz="1800" i="1">
                                  <a:latin typeface="Cambria Math"/>
                                </a:rPr>
                              </m:ctrlPr>
                            </m:accPr>
                            <m:e>
                              <m:r>
                                <a:rPr lang="ro-RO" sz="1800" i="1">
                                  <a:latin typeface="Cambria Math"/>
                                </a:rPr>
                                <m:t>𝑟</m:t>
                              </m:r>
                            </m:e>
                          </m:acc>
                        </m:e>
                        <m:sup>
                          <m:r>
                            <a:rPr lang="ro-RO" sz="1800" i="1">
                              <a:latin typeface="Cambria Math"/>
                            </a:rPr>
                            <m:t>𝑇</m:t>
                          </m:r>
                        </m:sup>
                      </m:sSup>
                      <m:r>
                        <a:rPr lang="ro-RO" sz="1800" i="1">
                          <a:latin typeface="Cambria Math"/>
                        </a:rPr>
                        <m:t>𝑦</m:t>
                      </m:r>
                      <m:r>
                        <a:rPr lang="ro-RO" sz="1800" i="1">
                          <a:latin typeface="Cambria Math"/>
                        </a:rPr>
                        <m:t> +</m:t>
                      </m:r>
                      <m:f>
                        <m:fPr>
                          <m:ctrlPr>
                            <a:rPr lang="en-US" sz="1800" i="1">
                              <a:latin typeface="Cambria Math"/>
                            </a:rPr>
                          </m:ctrlPr>
                        </m:fPr>
                        <m:num>
                          <m:r>
                            <a:rPr lang="ro-RO" sz="1800" i="1">
                              <a:latin typeface="Cambria Math"/>
                            </a:rPr>
                            <m:t>𝜌</m:t>
                          </m:r>
                        </m:num>
                        <m:den>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ro-RO" sz="1800" i="1">
                                          <a:latin typeface="Cambria Math"/>
                                        </a:rPr>
                                        <m:t>𝑉</m:t>
                                      </m:r>
                                    </m:e>
                                    <m:sub>
                                      <m:r>
                                        <a:rPr lang="ro-RO" sz="1800" i="1">
                                          <a:latin typeface="Cambria Math"/>
                                        </a:rPr>
                                        <m:t>𝑎𝑐</m:t>
                                      </m:r>
                                    </m:sub>
                                  </m:sSub>
                                </m:e>
                              </m:d>
                            </m:e>
                            <m:sup>
                              <m:r>
                                <a:rPr lang="ro-RO" sz="1800" i="1">
                                  <a:latin typeface="Cambria Math"/>
                                </a:rPr>
                                <m:t>2</m:t>
                              </m:r>
                            </m:sup>
                          </m:sSup>
                        </m:den>
                      </m:f>
                      <m:r>
                        <a:rPr lang="ro-RO" sz="1800" i="1">
                          <a:latin typeface="Cambria Math"/>
                        </a:rPr>
                        <m:t> </m:t>
                      </m:r>
                      <m:sSup>
                        <m:sSupPr>
                          <m:ctrlPr>
                            <a:rPr lang="en-US" sz="1800" i="1">
                              <a:latin typeface="Cambria Math"/>
                            </a:rPr>
                          </m:ctrlPr>
                        </m:sSupPr>
                        <m:e>
                          <m:d>
                            <m:dPr>
                              <m:ctrlPr>
                                <a:rPr lang="en-US" sz="1800" i="1">
                                  <a:latin typeface="Cambria Math"/>
                                </a:rPr>
                              </m:ctrlPr>
                            </m:dPr>
                            <m:e>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i="1">
                                  <a:latin typeface="Cambria Math"/>
                                </a:rPr>
                                <m:t>−</m:t>
                              </m:r>
                              <m:sSub>
                                <m:sSubPr>
                                  <m:ctrlPr>
                                    <a:rPr lang="en-US" sz="1800" i="1">
                                      <a:latin typeface="Cambria Math"/>
                                    </a:rPr>
                                  </m:ctrlPr>
                                </m:sSubPr>
                                <m:e>
                                  <m:r>
                                    <a:rPr lang="ro-RO" sz="1800" i="1">
                                      <a:latin typeface="Cambria Math"/>
                                    </a:rPr>
                                    <m:t>𝑉</m:t>
                                  </m:r>
                                </m:e>
                                <m:sub>
                                  <m:r>
                                    <a:rPr lang="ro-RO" sz="1800" i="1">
                                      <a:latin typeface="Cambria Math"/>
                                    </a:rPr>
                                    <m:t>𝑎𝑐</m:t>
                                  </m:r>
                                </m:sub>
                              </m:sSub>
                            </m:e>
                          </m:d>
                        </m:e>
                        <m:sup>
                          <m:r>
                            <a:rPr lang="ro-RO" sz="1800" i="1">
                              <a:latin typeface="Cambria Math"/>
                            </a:rPr>
                            <m:t>2</m:t>
                          </m:r>
                        </m:sup>
                      </m:sSup>
                      <m:r>
                        <a:rPr lang="ro-RO" sz="1800" i="1">
                          <a:latin typeface="Cambria Math"/>
                        </a:rPr>
                        <m:t> </m:t>
                      </m:r>
                    </m:oMath>
                  </m:oMathPara>
                </a14:m>
                <a:endParaRPr lang="en-US" sz="1800" dirty="0"/>
              </a:p>
              <a:p>
                <a:pPr marL="0" indent="0">
                  <a:buNone/>
                </a:pPr>
                <a:r>
                  <a:rPr lang="ro-RO" sz="1800" dirty="0" smtClean="0"/>
                  <a:t>	</a:t>
                </a:r>
                <a:r>
                  <a:rPr lang="it-IT" sz="1800" dirty="0" smtClean="0"/>
                  <a:t>cu </a:t>
                </a:r>
                <a:r>
                  <a:rPr lang="it-IT" sz="1800" dirty="0"/>
                  <a:t>restricţia</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a:t>.</a:t>
                </a:r>
                <a:endParaRPr lang="en-US" sz="1800" dirty="0"/>
              </a:p>
              <a:p>
                <a:pPr marL="0" indent="0">
                  <a:buNone/>
                </a:pPr>
                <a:endParaRPr lang="en-US" sz="1800" dirty="0"/>
              </a:p>
              <a:p>
                <a:pPr marL="0" indent="0">
                  <a:buNone/>
                </a:pPr>
                <a14:m>
                  <m:oMath xmlns:m="http://schemas.openxmlformats.org/officeDocument/2006/math">
                    <m:r>
                      <a:rPr lang="ro-RO" sz="1800" i="1">
                        <a:latin typeface="Cambria Math"/>
                      </a:rPr>
                      <m:t>𝜌</m:t>
                    </m:r>
                    <m:r>
                      <a:rPr lang="ro-RO" sz="1800" i="1">
                        <a:latin typeface="Cambria Math"/>
                      </a:rPr>
                      <m:t> </m:t>
                    </m:r>
                  </m:oMath>
                </a14:m>
                <a:r>
                  <a:rPr lang="ro-RO" sz="1800" dirty="0" smtClean="0"/>
                  <a:t> </a:t>
                </a:r>
                <a:r>
                  <a:rPr lang="it-IT" sz="1800" dirty="0" smtClean="0"/>
                  <a:t>semnifică </a:t>
                </a:r>
                <a:r>
                  <a:rPr lang="it-IT" sz="1800" dirty="0"/>
                  <a:t>relaţia existentă între randamentul şi riscul portofoliului.</a:t>
                </a: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990600"/>
                <a:ext cx="8229600" cy="5211763"/>
              </a:xfrm>
              <a:blipFill rotWithShape="1">
                <a:blip r:embed="rId2"/>
                <a:stretch>
                  <a:fillRect t="-585"/>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9334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smtClean="0">
                <a:solidFill>
                  <a:schemeClr val="bg2"/>
                </a:solidFill>
              </a:rPr>
              <a:t>Transformarea în probleme de optimizare </a:t>
            </a:r>
            <a:r>
              <a:rPr lang="ro-RO" sz="2800" b="1" dirty="0">
                <a:solidFill>
                  <a:schemeClr val="bg2"/>
                </a:solidFill>
              </a:rPr>
              <a:t>fără constrângeri</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610100"/>
              </a:xfrm>
            </p:spPr>
            <p:txBody>
              <a:bodyPr/>
              <a:lstStyle/>
              <a:p>
                <a:pPr>
                  <a:buFont typeface="Wingdings" panose="05000000000000000000" pitchFamily="2" charset="2"/>
                  <a:buChar char="q"/>
                </a:pPr>
                <a:r>
                  <a:rPr lang="en-US" sz="1800" dirty="0" smtClean="0"/>
                  <a:t>V</a:t>
                </a:r>
                <a:r>
                  <a:rPr lang="ro-RO" sz="1800" dirty="0" smtClean="0"/>
                  <a:t>ariabila </a:t>
                </a:r>
                <a14:m>
                  <m:oMath xmlns:m="http://schemas.openxmlformats.org/officeDocument/2006/math">
                    <m:sSub>
                      <m:sSubPr>
                        <m:ctrlPr>
                          <a:rPr lang="en-US" sz="1800" i="1">
                            <a:latin typeface="Cambria Math"/>
                          </a:rPr>
                        </m:ctrlPr>
                      </m:sSubPr>
                      <m:e>
                        <m:r>
                          <a:rPr lang="it-IT" sz="1800" i="1">
                            <a:latin typeface="Cambria Math"/>
                          </a:rPr>
                          <m:t>𝑦</m:t>
                        </m:r>
                      </m:e>
                      <m:sub>
                        <m:r>
                          <a:rPr lang="it-IT" sz="1800" i="1">
                            <a:latin typeface="Cambria Math"/>
                          </a:rPr>
                          <m:t>𝑛</m:t>
                        </m:r>
                      </m:sub>
                    </m:sSub>
                  </m:oMath>
                </a14:m>
                <a:r>
                  <a:rPr lang="ro-RO" sz="1800" dirty="0"/>
                  <a:t>este poate fi eliminată,</a:t>
                </a:r>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r>
                            <a:rPr lang="it-IT" sz="1800" i="1">
                              <a:latin typeface="Cambria Math"/>
                            </a:rPr>
                            <m:t>𝑦</m:t>
                          </m:r>
                        </m:e>
                        <m:sub>
                          <m:r>
                            <a:rPr lang="it-IT" sz="1800" i="1">
                              <a:latin typeface="Cambria Math"/>
                            </a:rPr>
                            <m:t>𝑛</m:t>
                          </m:r>
                        </m:sub>
                      </m:sSub>
                      <m:r>
                        <a:rPr lang="it-IT" sz="1800" i="1">
                          <a:latin typeface="Cambria Math"/>
                        </a:rPr>
                        <m:t>=1−</m:t>
                      </m:r>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r>
                            <a:rPr lang="it-IT" sz="1800" i="1">
                              <a:latin typeface="Cambria Math"/>
                            </a:rPr>
                            <m:t>−1</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oMath>
                  </m:oMathPara>
                </a14:m>
                <a:endParaRPr lang="en-US" sz="1800" dirty="0"/>
              </a:p>
              <a:p>
                <a:pPr algn="just">
                  <a:buFont typeface="Wingdings" panose="05000000000000000000" pitchFamily="2" charset="2"/>
                  <a:buChar char="q"/>
                </a:pPr>
                <a14:m>
                  <m:oMath xmlns:m="http://schemas.openxmlformats.org/officeDocument/2006/math">
                    <m:r>
                      <a:rPr lang="ro-RO" sz="1800" i="1">
                        <a:latin typeface="Cambria Math"/>
                      </a:rPr>
                      <m:t> </m:t>
                    </m:r>
                    <m:r>
                      <a:rPr lang="ro-RO" sz="1800" i="1">
                        <a:latin typeface="Cambria Math"/>
                      </a:rPr>
                      <m:t>𝑥</m:t>
                    </m:r>
                    <m:r>
                      <a:rPr lang="ro-RO" sz="1800" i="1">
                        <a:latin typeface="Cambria Math"/>
                      </a:rPr>
                      <m:t>=</m:t>
                    </m:r>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ro-RO" sz="1800" i="1">
                                    <a:latin typeface="Cambria Math"/>
                                  </a:rPr>
                                  <m:t>𝑦</m:t>
                                </m:r>
                              </m:e>
                              <m:sub>
                                <m:r>
                                  <a:rPr lang="ro-RO" sz="1800" i="1">
                                    <a:latin typeface="Cambria Math"/>
                                  </a:rPr>
                                  <m:t>1</m:t>
                                </m:r>
                              </m:sub>
                            </m:sSub>
                            <m:r>
                              <a:rPr lang="ro-RO" sz="1800" i="1">
                                <a:latin typeface="Cambria Math"/>
                              </a:rPr>
                              <m:t>,</m:t>
                            </m:r>
                            <m:sSub>
                              <m:sSubPr>
                                <m:ctrlPr>
                                  <a:rPr lang="en-US" sz="1800" i="1">
                                    <a:latin typeface="Cambria Math"/>
                                  </a:rPr>
                                </m:ctrlPr>
                              </m:sSubPr>
                              <m:e>
                                <m:r>
                                  <a:rPr lang="ro-RO" sz="1800" i="1">
                                    <a:latin typeface="Cambria Math"/>
                                  </a:rPr>
                                  <m:t>𝑦</m:t>
                                </m:r>
                              </m:e>
                              <m:sub>
                                <m:r>
                                  <a:rPr lang="ro-RO" sz="1800" i="1">
                                    <a:latin typeface="Cambria Math"/>
                                  </a:rPr>
                                  <m:t>2</m:t>
                                </m:r>
                              </m:sub>
                            </m:sSub>
                            <m:r>
                              <a:rPr lang="ro-RO" sz="1800" i="1">
                                <a:latin typeface="Cambria Math"/>
                              </a:rPr>
                              <m:t>,…,</m:t>
                            </m:r>
                            <m:sSub>
                              <m:sSubPr>
                                <m:ctrlPr>
                                  <a:rPr lang="en-US" sz="1800" i="1">
                                    <a:latin typeface="Cambria Math"/>
                                  </a:rPr>
                                </m:ctrlPr>
                              </m:sSubPr>
                              <m:e>
                                <m:r>
                                  <a:rPr lang="ro-RO" sz="1800" i="1">
                                    <a:latin typeface="Cambria Math"/>
                                  </a:rPr>
                                  <m:t>𝑦</m:t>
                                </m:r>
                              </m:e>
                              <m:sub>
                                <m:r>
                                  <a:rPr lang="ro-RO" sz="1800" i="1">
                                    <a:latin typeface="Cambria Math"/>
                                  </a:rPr>
                                  <m:t>𝑛</m:t>
                                </m:r>
                                <m:r>
                                  <a:rPr lang="ro-RO" sz="1800" i="1">
                                    <a:latin typeface="Cambria Math"/>
                                  </a:rPr>
                                  <m:t>−1</m:t>
                                </m:r>
                              </m:sub>
                            </m:sSub>
                          </m:e>
                        </m:d>
                      </m:e>
                      <m:sup>
                        <m:r>
                          <a:rPr lang="ro-RO" sz="1800" i="1">
                            <a:latin typeface="Cambria Math"/>
                          </a:rPr>
                          <m:t>𝑇</m:t>
                        </m:r>
                      </m:sup>
                    </m:sSup>
                  </m:oMath>
                </a14:m>
                <a:r>
                  <a:rPr lang="ro-RO" sz="1800" dirty="0"/>
                  <a:t>, </a:t>
                </a:r>
                <a14:m>
                  <m:oMath xmlns:m="http://schemas.openxmlformats.org/officeDocument/2006/math">
                    <m:r>
                      <a:rPr lang="ro-RO" sz="1800" i="1">
                        <a:latin typeface="Cambria Math"/>
                      </a:rPr>
                      <m:t>𝛼</m:t>
                    </m:r>
                    <m:r>
                      <a:rPr lang="ro-RO" sz="1800" i="1">
                        <a:latin typeface="Cambria Math"/>
                      </a:rPr>
                      <m:t>=</m:t>
                    </m:r>
                    <m:sSup>
                      <m:sSupPr>
                        <m:ctrlPr>
                          <a:rPr lang="en-US" sz="1800" i="1">
                            <a:latin typeface="Cambria Math"/>
                          </a:rPr>
                        </m:ctrlPr>
                      </m:sSupPr>
                      <m:e>
                        <m:d>
                          <m:dPr>
                            <m:ctrlPr>
                              <a:rPr lang="en-US" sz="1800" i="1">
                                <a:latin typeface="Cambria Math"/>
                              </a:rPr>
                            </m:ctrlPr>
                          </m:dPr>
                          <m:e>
                            <m:r>
                              <a:rPr lang="ro-RO" sz="1800" i="1">
                                <a:latin typeface="Cambria Math"/>
                              </a:rPr>
                              <m:t>0,0,…,0,1</m:t>
                            </m:r>
                          </m:e>
                        </m:d>
                      </m:e>
                      <m:sup>
                        <m:r>
                          <a:rPr lang="ro-RO" sz="1800" i="1">
                            <a:latin typeface="Cambria Math"/>
                          </a:rPr>
                          <m:t>𝑇</m:t>
                        </m:r>
                      </m:sup>
                    </m:sSup>
                  </m:oMath>
                </a14:m>
                <a:r>
                  <a:rPr lang="ro-RO" sz="1800" dirty="0"/>
                  <a:t>vector </a:t>
                </a:r>
                <a:r>
                  <a:rPr lang="ro-RO" sz="1800" i="1" dirty="0" smtClean="0"/>
                  <a:t>n</a:t>
                </a:r>
                <a:r>
                  <a:rPr lang="ro-RO" sz="1800" dirty="0" smtClean="0"/>
                  <a:t>-dimensional </a:t>
                </a:r>
                <a:r>
                  <a:rPr lang="ro-RO" sz="1800" dirty="0"/>
                  <a:t>şi </a:t>
                </a:r>
                <a:r>
                  <a:rPr lang="ro-RO" sz="1800" i="1" dirty="0"/>
                  <a:t>B</a:t>
                </a:r>
                <a:r>
                  <a:rPr lang="ro-RO" sz="1800" dirty="0"/>
                  <a:t> matrice de dimensiune </a:t>
                </a:r>
                <a14:m>
                  <m:oMath xmlns:m="http://schemas.openxmlformats.org/officeDocument/2006/math">
                    <m:r>
                      <a:rPr lang="ro-RO" sz="1800" i="1">
                        <a:latin typeface="Cambria Math"/>
                      </a:rPr>
                      <m:t>𝑛</m:t>
                    </m:r>
                    <m:r>
                      <a:rPr lang="ro-RO" sz="1800" i="1">
                        <a:latin typeface="Cambria Math"/>
                      </a:rPr>
                      <m:t>×</m:t>
                    </m:r>
                    <m:d>
                      <m:dPr>
                        <m:ctrlPr>
                          <a:rPr lang="en-US" sz="1800" i="1">
                            <a:latin typeface="Cambria Math"/>
                          </a:rPr>
                        </m:ctrlPr>
                      </m:dPr>
                      <m:e>
                        <m:r>
                          <a:rPr lang="ro-RO" sz="1800" i="1">
                            <a:latin typeface="Cambria Math"/>
                          </a:rPr>
                          <m:t>𝑛</m:t>
                        </m:r>
                        <m:r>
                          <a:rPr lang="ro-RO" sz="1800" i="1">
                            <a:latin typeface="Cambria Math"/>
                          </a:rPr>
                          <m:t>−1</m:t>
                        </m:r>
                      </m:e>
                    </m:d>
                  </m:oMath>
                </a14:m>
                <a:r>
                  <a:rPr lang="ro-RO" sz="1800" dirty="0"/>
                  <a:t>, </a:t>
                </a:r>
                <a14:m>
                  <m:oMath xmlns:m="http://schemas.openxmlformats.org/officeDocument/2006/math">
                    <m:r>
                      <a:rPr lang="ro-RO" sz="1800" i="1">
                        <a:latin typeface="Cambria Math"/>
                      </a:rPr>
                      <m:t>𝐵</m:t>
                    </m:r>
                    <m:r>
                      <a:rPr lang="ro-RO" sz="1800" i="1">
                        <a:latin typeface="Cambria Math"/>
                      </a:rPr>
                      <m:t>=</m:t>
                    </m:r>
                    <m:d>
                      <m:dPr>
                        <m:ctrlPr>
                          <a:rPr lang="en-US" sz="1800" i="1">
                            <a:latin typeface="Cambria Math"/>
                          </a:rPr>
                        </m:ctrlPr>
                      </m:dPr>
                      <m:e>
                        <m:eqArr>
                          <m:eqArrPr>
                            <m:ctrlPr>
                              <a:rPr lang="en-US" sz="1800" i="1">
                                <a:latin typeface="Cambria Math"/>
                              </a:rPr>
                            </m:ctrlPr>
                          </m:eqArrPr>
                          <m:e>
                            <m:r>
                              <a:rPr lang="ro-RO" sz="1800" i="1">
                                <a:latin typeface="Cambria Math"/>
                              </a:rPr>
                              <m:t>1     0   …  0</m:t>
                            </m:r>
                          </m:e>
                          <m:e>
                            <m:r>
                              <a:rPr lang="ro-RO" sz="1800" i="1">
                                <a:latin typeface="Cambria Math"/>
                              </a:rPr>
                              <m:t>0      1   …  0</m:t>
                            </m:r>
                          </m:e>
                          <m:e>
                            <m:r>
                              <a:rPr lang="ro-RO" sz="1800" i="1">
                                <a:latin typeface="Cambria Math"/>
                              </a:rPr>
                              <m:t>……………</m:t>
                            </m:r>
                          </m:e>
                          <m:e>
                            <m:r>
                              <a:rPr lang="ro-RO" sz="1800" i="1">
                                <a:latin typeface="Cambria Math"/>
                              </a:rPr>
                              <m:t>0      0   …  1</m:t>
                            </m:r>
                          </m:e>
                          <m:e>
                            <m:r>
                              <a:rPr lang="ro-RO" sz="1800" i="1">
                                <a:latin typeface="Cambria Math"/>
                              </a:rPr>
                              <m:t>−1−1…−1</m:t>
                            </m:r>
                          </m:e>
                        </m:eqArr>
                      </m:e>
                    </m:d>
                  </m:oMath>
                </a14:m>
                <a:r>
                  <a:rPr lang="ro-RO" sz="1800" dirty="0"/>
                  <a:t>.</a:t>
                </a:r>
                <a:endParaRPr lang="en-US" sz="1800" dirty="0" smtClean="0"/>
              </a:p>
              <a:p>
                <a:pPr marL="0" indent="0" algn="just">
                  <a:buNone/>
                </a:pPr>
                <a:endParaRPr lang="en-US" sz="1800" dirty="0"/>
              </a:p>
              <a:p>
                <a:pPr>
                  <a:buFont typeface="Wingdings" panose="05000000000000000000" pitchFamily="2" charset="2"/>
                  <a:buChar char="q"/>
                </a:pPr>
                <a:r>
                  <a:rPr lang="en-US" sz="1800" dirty="0" smtClean="0"/>
                  <a:t>O</a:t>
                </a:r>
                <a:r>
                  <a:rPr lang="ro-RO" sz="1800" dirty="0" smtClean="0"/>
                  <a:t>bţinem</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𝑦</m:t>
                      </m:r>
                      <m:r>
                        <a:rPr lang="ro-RO" sz="1800" i="1">
                          <a:latin typeface="Cambria Math"/>
                        </a:rPr>
                        <m:t>=</m:t>
                      </m:r>
                      <m:r>
                        <a:rPr lang="ro-RO" sz="1800" i="1">
                          <a:latin typeface="Cambria Math"/>
                        </a:rPr>
                        <m:t>𝛼</m:t>
                      </m:r>
                      <m:r>
                        <a:rPr lang="ro-RO" sz="1800" i="1">
                          <a:latin typeface="Cambria Math"/>
                        </a:rPr>
                        <m:t>+</m:t>
                      </m:r>
                      <m:r>
                        <a:rPr lang="ro-RO" sz="1800" i="1">
                          <a:latin typeface="Cambria Math"/>
                        </a:rPr>
                        <m:t>𝐵𝑥</m:t>
                      </m:r>
                    </m:oMath>
                  </m:oMathPara>
                </a14:m>
                <a:endParaRPr lang="en-US" sz="1800" dirty="0"/>
              </a:p>
              <a:p>
                <a:pPr marL="0" indent="0">
                  <a:buNone/>
                </a:pPr>
                <a:endParaRPr lang="ro-RO" sz="1800" dirty="0" smtClean="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610100"/>
              </a:xfrm>
              <a:blipFill rotWithShape="1">
                <a:blip r:embed="rId2"/>
                <a:stretch>
                  <a:fillRect t="-661"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77512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smtClean="0">
                <a:solidFill>
                  <a:schemeClr val="bg2"/>
                </a:solidFill>
              </a:rPr>
              <a:t>Transformarea în probleme de optimizare </a:t>
            </a:r>
            <a:r>
              <a:rPr lang="ro-RO" sz="2800" b="1" dirty="0">
                <a:solidFill>
                  <a:schemeClr val="bg2"/>
                </a:solidFill>
              </a:rPr>
              <a:t>fără constrângeri</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724400"/>
              </a:xfrm>
            </p:spPr>
            <p:txBody>
              <a:bodyPr/>
              <a:lstStyle/>
              <a:p>
                <a:pPr marL="0" indent="0">
                  <a:buNone/>
                </a:pPr>
                <a:r>
                  <a:rPr lang="ro-RO" sz="1800" dirty="0"/>
                  <a:t>MINRISC0: </a:t>
                </a:r>
                <a:endParaRPr lang="en-US" sz="1800" dirty="0"/>
              </a:p>
              <a:p>
                <a:pPr marL="0" indent="0">
                  <a:buNone/>
                </a:pPr>
                <a:r>
                  <a:rPr lang="en-US" sz="1800" dirty="0" smtClean="0"/>
                  <a:t>	</a:t>
                </a:r>
                <a:r>
                  <a:rPr lang="ro-RO" sz="1800" dirty="0" smtClean="0"/>
                  <a:t>Minimizează  </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𝑉</m:t>
                      </m:r>
                      <m:r>
                        <a:rPr lang="en-US" sz="1800" i="1">
                          <a:latin typeface="Cambria Math"/>
                        </a:rPr>
                        <m:t>=</m:t>
                      </m:r>
                      <m:sSup>
                        <m:sSupPr>
                          <m:ctrlPr>
                            <a:rPr lang="en-US" sz="1800" i="1">
                              <a:latin typeface="Cambria Math"/>
                            </a:rPr>
                          </m:ctrlPr>
                        </m:sSupPr>
                        <m:e>
                          <m:d>
                            <m:dPr>
                              <m:ctrlPr>
                                <a:rPr lang="en-US" sz="1800" i="1">
                                  <a:latin typeface="Cambria Math"/>
                                </a:rPr>
                              </m:ctrlPr>
                            </m:dPr>
                            <m:e>
                              <m:r>
                                <a:rPr lang="ro-RO" sz="1800" i="1">
                                  <a:latin typeface="Cambria Math"/>
                                </a:rPr>
                                <m:t>𝛼</m:t>
                              </m:r>
                              <m:r>
                                <a:rPr lang="ro-RO" sz="1800" i="1">
                                  <a:latin typeface="Cambria Math"/>
                                </a:rPr>
                                <m:t>+</m:t>
                              </m:r>
                              <m:r>
                                <a:rPr lang="ro-RO" sz="1800" i="1">
                                  <a:latin typeface="Cambria Math"/>
                                </a:rPr>
                                <m:t>𝐵𝑥</m:t>
                              </m:r>
                            </m:e>
                          </m:d>
                        </m:e>
                        <m:sup>
                          <m:r>
                            <a:rPr lang="en-US" sz="1800" i="1">
                              <a:latin typeface="Cambria Math"/>
                            </a:rPr>
                            <m:t>𝑇</m:t>
                          </m:r>
                        </m:sup>
                      </m:sSup>
                      <m:r>
                        <a:rPr lang="en-US" sz="1800" i="1">
                          <a:latin typeface="Cambria Math"/>
                        </a:rPr>
                        <m:t>𝑄</m:t>
                      </m:r>
                      <m:d>
                        <m:dPr>
                          <m:ctrlPr>
                            <a:rPr lang="en-US" sz="1800" i="1">
                              <a:latin typeface="Cambria Math"/>
                            </a:rPr>
                          </m:ctrlPr>
                        </m:dPr>
                        <m:e>
                          <m:r>
                            <a:rPr lang="ro-RO" sz="1800" i="1">
                              <a:latin typeface="Cambria Math"/>
                            </a:rPr>
                            <m:t>𝛼</m:t>
                          </m:r>
                          <m:r>
                            <a:rPr lang="ro-RO" sz="1800" i="1">
                              <a:latin typeface="Cambria Math"/>
                            </a:rPr>
                            <m:t>+</m:t>
                          </m:r>
                          <m:r>
                            <a:rPr lang="ro-RO" sz="1800" i="1">
                              <a:latin typeface="Cambria Math"/>
                            </a:rPr>
                            <m:t>𝐵𝑥</m:t>
                          </m:r>
                        </m:e>
                      </m:d>
                    </m:oMath>
                  </m:oMathPara>
                </a14:m>
                <a:endParaRPr lang="en-US" sz="1800" dirty="0"/>
              </a:p>
              <a:p>
                <a:pPr marL="0" indent="0">
                  <a:buNone/>
                </a:pPr>
                <a:r>
                  <a:rPr lang="ro-RO" sz="1800" dirty="0"/>
                  <a:t>RISCMIN1M </a:t>
                </a:r>
                <a:endParaRPr lang="en-US" sz="1800" dirty="0"/>
              </a:p>
              <a:p>
                <a:pPr marL="0" indent="0">
                  <a:buNone/>
                </a:pPr>
                <a:r>
                  <a:rPr lang="en-US" sz="1800" dirty="0" smtClean="0"/>
                  <a:t>	</a:t>
                </a:r>
                <a:r>
                  <a:rPr lang="ro-RO" sz="1800" dirty="0" smtClean="0"/>
                  <a:t>Minimizează </a:t>
                </a:r>
                <a:endParaRPr lang="en-US" sz="1800" dirty="0"/>
              </a:p>
              <a:p>
                <a:pPr marL="0" indent="0">
                  <a:buNone/>
                </a:pPr>
                <a14:m>
                  <m:oMathPara xmlns:m="http://schemas.openxmlformats.org/officeDocument/2006/math">
                    <m:oMathParaPr>
                      <m:jc m:val="centerGroup"/>
                    </m:oMathParaPr>
                    <m:oMath xmlns:m="http://schemas.openxmlformats.org/officeDocument/2006/math">
                      <m:sSup>
                        <m:sSupPr>
                          <m:ctrlPr>
                            <a:rPr lang="en-US" sz="1800" i="1">
                              <a:latin typeface="Cambria Math"/>
                            </a:rPr>
                          </m:ctrlPr>
                        </m:sSupPr>
                        <m:e>
                          <m:r>
                            <a:rPr lang="en-US" sz="1800" i="1">
                              <a:latin typeface="Cambria Math"/>
                            </a:rPr>
                            <m:t>𝐹</m:t>
                          </m:r>
                          <m:r>
                            <a:rPr lang="en-US" sz="1800" i="1">
                              <a:latin typeface="Cambria Math"/>
                            </a:rPr>
                            <m:t>=</m:t>
                          </m:r>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e>
                        <m:sup>
                          <m:r>
                            <a:rPr lang="en-US" sz="1800" i="1">
                              <a:latin typeface="Cambria Math"/>
                            </a:rPr>
                            <m:t>𝑇</m:t>
                          </m:r>
                        </m:sup>
                      </m:sSup>
                      <m:r>
                        <a:rPr lang="en-US" sz="1800" i="1">
                          <a:latin typeface="Cambria Math"/>
                        </a:rPr>
                        <m:t>𝑄</m:t>
                      </m:r>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r>
                        <a:rPr lang="en-US" sz="1800" i="1">
                          <a:latin typeface="Cambria Math"/>
                        </a:rPr>
                        <m:t>+</m:t>
                      </m:r>
                      <m:f>
                        <m:fPr>
                          <m:ctrlPr>
                            <a:rPr lang="en-US" sz="1800" i="1">
                              <a:latin typeface="Cambria Math"/>
                            </a:rPr>
                          </m:ctrlPr>
                        </m:fPr>
                        <m:num>
                          <m:r>
                            <a:rPr lang="en-US" sz="1800" i="1">
                              <a:latin typeface="Cambria Math"/>
                            </a:rPr>
                            <m:t>𝜌</m:t>
                          </m:r>
                        </m:num>
                        <m:den>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en-US" sz="1800" i="1">
                                          <a:latin typeface="Cambria Math"/>
                                        </a:rPr>
                                        <m:t>𝑅</m:t>
                                      </m:r>
                                    </m:e>
                                    <m:sub>
                                      <m:r>
                                        <a:rPr lang="en-US" sz="1800" i="1">
                                          <a:latin typeface="Cambria Math"/>
                                        </a:rPr>
                                        <m:t>𝑝</m:t>
                                      </m:r>
                                    </m:sub>
                                  </m:sSub>
                                </m:e>
                              </m:d>
                            </m:e>
                            <m:sup>
                              <m:r>
                                <a:rPr lang="en-US" sz="1800" i="1">
                                  <a:latin typeface="Cambria Math"/>
                                </a:rPr>
                                <m:t>2</m:t>
                              </m:r>
                            </m:sup>
                          </m:sSup>
                        </m:den>
                      </m:f>
                      <m:sSup>
                        <m:sSupPr>
                          <m:ctrlPr>
                            <a:rPr lang="en-US" sz="1800" i="1">
                              <a:latin typeface="Cambria Math"/>
                            </a:rPr>
                          </m:ctrlPr>
                        </m:sSupPr>
                        <m:e>
                          <m:d>
                            <m:dPr>
                              <m:ctrlPr>
                                <a:rPr lang="en-US" sz="1800" i="1">
                                  <a:latin typeface="Cambria Math"/>
                                </a:rPr>
                              </m:ctrlPr>
                            </m:dPr>
                            <m:e>
                              <m:sSup>
                                <m:sSupPr>
                                  <m:ctrlPr>
                                    <a:rPr lang="en-US" sz="1800" i="1">
                                      <a:latin typeface="Cambria Math"/>
                                    </a:rPr>
                                  </m:ctrlPr>
                                </m:sSupPr>
                                <m:e>
                                  <m:acc>
                                    <m:accPr>
                                      <m:chr m:val="̅"/>
                                      <m:ctrlPr>
                                        <a:rPr lang="en-US" sz="1800" i="1">
                                          <a:latin typeface="Cambria Math"/>
                                        </a:rPr>
                                      </m:ctrlPr>
                                    </m:accPr>
                                    <m:e>
                                      <m:r>
                                        <a:rPr lang="en-US" sz="1800" i="1">
                                          <a:latin typeface="Cambria Math"/>
                                        </a:rPr>
                                        <m:t>𝑟</m:t>
                                      </m:r>
                                    </m:e>
                                  </m:acc>
                                </m:e>
                                <m:sup>
                                  <m:r>
                                    <a:rPr lang="en-US" sz="1800" i="1">
                                      <a:latin typeface="Cambria Math"/>
                                    </a:rPr>
                                    <m:t>𝑇</m:t>
                                  </m:r>
                                </m:sup>
                              </m:sSup>
                              <m:r>
                                <a:rPr lang="en-US" sz="1800" i="1">
                                  <a:latin typeface="Cambria Math"/>
                                </a:rPr>
                                <m:t>𝛼</m:t>
                              </m:r>
                              <m:r>
                                <a:rPr lang="en-US" sz="1800" i="1">
                                  <a:latin typeface="Cambria Math"/>
                                </a:rPr>
                                <m:t>−</m:t>
                              </m:r>
                              <m:sSub>
                                <m:sSubPr>
                                  <m:ctrlPr>
                                    <a:rPr lang="en-US" sz="1800" i="1">
                                      <a:latin typeface="Cambria Math"/>
                                    </a:rPr>
                                  </m:ctrlPr>
                                </m:sSubPr>
                                <m:e>
                                  <m:r>
                                    <a:rPr lang="en-US" sz="1800" i="1">
                                      <a:latin typeface="Cambria Math"/>
                                    </a:rPr>
                                    <m:t>𝑅</m:t>
                                  </m:r>
                                </m:e>
                                <m:sub>
                                  <m:r>
                                    <a:rPr lang="en-US" sz="1800" i="1">
                                      <a:latin typeface="Cambria Math"/>
                                    </a:rPr>
                                    <m:t>𝑝</m:t>
                                  </m:r>
                                </m:sub>
                              </m:sSub>
                              <m:r>
                                <a:rPr lang="en-US" sz="1800" i="1">
                                  <a:latin typeface="Cambria Math"/>
                                </a:rPr>
                                <m:t>+</m:t>
                              </m:r>
                              <m:sSup>
                                <m:sSupPr>
                                  <m:ctrlPr>
                                    <a:rPr lang="en-US" sz="1800" i="1">
                                      <a:latin typeface="Cambria Math"/>
                                    </a:rPr>
                                  </m:ctrlPr>
                                </m:sSupPr>
                                <m:e>
                                  <m:acc>
                                    <m:accPr>
                                      <m:chr m:val="̅"/>
                                      <m:ctrlPr>
                                        <a:rPr lang="en-US" sz="1800" i="1">
                                          <a:latin typeface="Cambria Math"/>
                                        </a:rPr>
                                      </m:ctrlPr>
                                    </m:accPr>
                                    <m:e>
                                      <m:r>
                                        <a:rPr lang="en-US" sz="1800" i="1">
                                          <a:latin typeface="Cambria Math"/>
                                        </a:rPr>
                                        <m:t>𝑟</m:t>
                                      </m:r>
                                    </m:e>
                                  </m:acc>
                                </m:e>
                                <m:sup>
                                  <m:r>
                                    <a:rPr lang="en-US" sz="1800" i="1">
                                      <a:latin typeface="Cambria Math"/>
                                    </a:rPr>
                                    <m:t>𝑇</m:t>
                                  </m:r>
                                </m:sup>
                              </m:sSup>
                              <m:r>
                                <a:rPr lang="en-US" sz="1800" i="1">
                                  <a:latin typeface="Cambria Math"/>
                                </a:rPr>
                                <m:t>𝐵𝑥</m:t>
                              </m:r>
                            </m:e>
                          </m:d>
                        </m:e>
                        <m:sup>
                          <m:r>
                            <a:rPr lang="en-US" sz="1800" i="1">
                              <a:latin typeface="Cambria Math"/>
                            </a:rPr>
                            <m:t>2</m:t>
                          </m:r>
                        </m:sup>
                      </m:sSup>
                    </m:oMath>
                  </m:oMathPara>
                </a14:m>
                <a:endParaRPr lang="en-US" sz="1800" dirty="0"/>
              </a:p>
              <a:p>
                <a:pPr marL="0" indent="0">
                  <a:buNone/>
                </a:pPr>
                <a:r>
                  <a:rPr lang="ro-RO" sz="1800" dirty="0"/>
                  <a:t>RANDAMENTMAX1M </a:t>
                </a:r>
                <a:endParaRPr lang="en-US" sz="1800" dirty="0"/>
              </a:p>
              <a:p>
                <a:pPr marL="0" indent="0">
                  <a:buNone/>
                </a:pPr>
                <a:r>
                  <a:rPr lang="ro-RO" sz="1800" dirty="0" smtClean="0"/>
                  <a:t>	</a:t>
                </a:r>
                <a:r>
                  <a:rPr lang="it-IT" sz="1800" dirty="0" smtClean="0"/>
                  <a:t>Minimizează</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𝐹</m:t>
                      </m:r>
                      <m:r>
                        <a:rPr lang="ro-RO" sz="1800" i="1">
                          <a:latin typeface="Cambria Math"/>
                        </a:rPr>
                        <m:t>=−</m:t>
                      </m:r>
                      <m:sSup>
                        <m:sSupPr>
                          <m:ctrlPr>
                            <a:rPr lang="en-US" sz="1800" i="1">
                              <a:latin typeface="Cambria Math"/>
                            </a:rPr>
                          </m:ctrlPr>
                        </m:sSupPr>
                        <m:e>
                          <m:acc>
                            <m:accPr>
                              <m:chr m:val="̅"/>
                              <m:ctrlPr>
                                <a:rPr lang="en-US" sz="1800" i="1">
                                  <a:latin typeface="Cambria Math"/>
                                </a:rPr>
                              </m:ctrlPr>
                            </m:accPr>
                            <m:e>
                              <m:r>
                                <a:rPr lang="ro-RO" sz="1800" i="1">
                                  <a:latin typeface="Cambria Math"/>
                                </a:rPr>
                                <m:t>𝑟</m:t>
                              </m:r>
                            </m:e>
                          </m:acc>
                        </m:e>
                        <m:sup>
                          <m:r>
                            <a:rPr lang="ro-RO" sz="1800" i="1">
                              <a:latin typeface="Cambria Math"/>
                            </a:rPr>
                            <m:t>𝑇</m:t>
                          </m:r>
                        </m:sup>
                      </m:sSup>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r>
                        <a:rPr lang="ro-RO" sz="1800" i="1">
                          <a:latin typeface="Cambria Math"/>
                        </a:rPr>
                        <m:t>+</m:t>
                      </m:r>
                      <m:f>
                        <m:fPr>
                          <m:ctrlPr>
                            <a:rPr lang="en-US" sz="1800" i="1">
                              <a:latin typeface="Cambria Math"/>
                            </a:rPr>
                          </m:ctrlPr>
                        </m:fPr>
                        <m:num>
                          <m:r>
                            <a:rPr lang="ro-RO" sz="1800" i="1">
                              <a:latin typeface="Cambria Math"/>
                            </a:rPr>
                            <m:t>𝜌</m:t>
                          </m:r>
                        </m:num>
                        <m:den>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ro-RO" sz="1800" i="1">
                                          <a:latin typeface="Cambria Math"/>
                                        </a:rPr>
                                        <m:t>𝑉</m:t>
                                      </m:r>
                                    </m:e>
                                    <m:sub>
                                      <m:r>
                                        <a:rPr lang="ro-RO" sz="1800" i="1">
                                          <a:latin typeface="Cambria Math"/>
                                        </a:rPr>
                                        <m:t>𝑎𝑐</m:t>
                                      </m:r>
                                    </m:sub>
                                  </m:sSub>
                                </m:e>
                              </m:d>
                            </m:e>
                            <m:sup>
                              <m:r>
                                <a:rPr lang="ro-RO" sz="1800" i="1">
                                  <a:latin typeface="Cambria Math"/>
                                </a:rPr>
                                <m:t>2</m:t>
                              </m:r>
                            </m:sup>
                          </m:sSup>
                        </m:den>
                      </m:f>
                      <m:r>
                        <a:rPr lang="ro-RO" sz="1800" i="1">
                          <a:latin typeface="Cambria Math"/>
                        </a:rPr>
                        <m:t> </m:t>
                      </m:r>
                      <m:sSup>
                        <m:sSupPr>
                          <m:ctrlPr>
                            <a:rPr lang="en-US" sz="1800" i="1">
                              <a:latin typeface="Cambria Math"/>
                            </a:rPr>
                          </m:ctrlPr>
                        </m:sSupPr>
                        <m:e>
                          <m:d>
                            <m:dPr>
                              <m:ctrlPr>
                                <a:rPr lang="en-US" sz="1800" i="1">
                                  <a:latin typeface="Cambria Math"/>
                                </a:rPr>
                              </m:ctrlPr>
                            </m:dPr>
                            <m:e>
                              <m:sSup>
                                <m:sSupPr>
                                  <m:ctrlPr>
                                    <a:rPr lang="en-US" sz="1800" i="1">
                                      <a:latin typeface="Cambria Math"/>
                                    </a:rPr>
                                  </m:ctrlPr>
                                </m:sSupPr>
                                <m:e>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e>
                                <m:sup>
                                  <m:r>
                                    <a:rPr lang="ro-RO" sz="1800" i="1">
                                      <a:latin typeface="Cambria Math"/>
                                    </a:rPr>
                                    <m:t>𝑇</m:t>
                                  </m:r>
                                </m:sup>
                              </m:sSup>
                              <m:r>
                                <a:rPr lang="ro-RO" sz="1800" i="1">
                                  <a:latin typeface="Cambria Math"/>
                                </a:rPr>
                                <m:t>𝑄</m:t>
                              </m:r>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r>
                                <a:rPr lang="ro-RO" sz="1800" i="1">
                                  <a:latin typeface="Cambria Math"/>
                                </a:rPr>
                                <m:t>−</m:t>
                              </m:r>
                              <m:sSub>
                                <m:sSubPr>
                                  <m:ctrlPr>
                                    <a:rPr lang="en-US" sz="1800" i="1">
                                      <a:latin typeface="Cambria Math"/>
                                    </a:rPr>
                                  </m:ctrlPr>
                                </m:sSubPr>
                                <m:e>
                                  <m:r>
                                    <a:rPr lang="ro-RO" sz="1800" i="1">
                                      <a:latin typeface="Cambria Math"/>
                                    </a:rPr>
                                    <m:t>𝑉</m:t>
                                  </m:r>
                                </m:e>
                                <m:sub>
                                  <m:r>
                                    <a:rPr lang="ro-RO" sz="1800" i="1">
                                      <a:latin typeface="Cambria Math"/>
                                    </a:rPr>
                                    <m:t>𝑎𝑐</m:t>
                                  </m:r>
                                </m:sub>
                              </m:sSub>
                            </m:e>
                          </m:d>
                        </m:e>
                        <m:sup>
                          <m:r>
                            <a:rPr lang="ro-RO" sz="1800" i="1">
                              <a:latin typeface="Cambria Math"/>
                            </a:rPr>
                            <m:t>2</m:t>
                          </m:r>
                        </m:sup>
                      </m:sSup>
                    </m:oMath>
                  </m:oMathPara>
                </a14:m>
                <a:endParaRPr lang="en-US" sz="1800" dirty="0"/>
              </a:p>
              <a:p>
                <a:pPr algn="just">
                  <a:buFont typeface="Wingdings" panose="05000000000000000000" pitchFamily="2" charset="2"/>
                  <a:buChar char="q"/>
                </a:pPr>
                <a:r>
                  <a:rPr lang="ro-RO" sz="1800" dirty="0" smtClean="0"/>
                  <a:t>Dacă </a:t>
                </a:r>
                <a14:m>
                  <m:oMath xmlns:m="http://schemas.openxmlformats.org/officeDocument/2006/math">
                    <m:sSup>
                      <m:sSupPr>
                        <m:ctrlPr>
                          <a:rPr lang="en-US" sz="1800" i="1">
                            <a:latin typeface="Cambria Math"/>
                          </a:rPr>
                        </m:ctrlPr>
                      </m:sSupPr>
                      <m:e>
                        <m:r>
                          <a:rPr lang="ro-RO" sz="1800" i="1">
                            <a:latin typeface="Cambria Math"/>
                          </a:rPr>
                          <m:t>𝑥</m:t>
                        </m:r>
                      </m:e>
                      <m:sup>
                        <m:r>
                          <a:rPr lang="ro-RO" sz="1800" i="1">
                            <a:latin typeface="Cambria Math"/>
                          </a:rPr>
                          <m:t>∗</m:t>
                        </m:r>
                      </m:sup>
                    </m:sSup>
                    <m:r>
                      <a:rPr lang="ro-RO" sz="1800" i="1">
                        <a:latin typeface="Cambria Math"/>
                      </a:rPr>
                      <m:t>=</m:t>
                    </m:r>
                    <m:sSup>
                      <m:sSupPr>
                        <m:ctrlPr>
                          <a:rPr lang="en-US" sz="1800" i="1">
                            <a:latin typeface="Cambria Math"/>
                          </a:rPr>
                        </m:ctrlPr>
                      </m:sSupPr>
                      <m:e>
                        <m:d>
                          <m:dPr>
                            <m:ctrlPr>
                              <a:rPr lang="en-US" sz="1800" i="1">
                                <a:latin typeface="Cambria Math"/>
                              </a:rPr>
                            </m:ctrlPr>
                          </m:dPr>
                          <m:e>
                            <m:sSubSup>
                              <m:sSubSupPr>
                                <m:ctrlPr>
                                  <a:rPr lang="en-US" sz="1800" i="1">
                                    <a:latin typeface="Cambria Math"/>
                                  </a:rPr>
                                </m:ctrlPr>
                              </m:sSubSupPr>
                              <m:e>
                                <m:r>
                                  <a:rPr lang="ro-RO" sz="1800" i="1">
                                    <a:latin typeface="Cambria Math"/>
                                  </a:rPr>
                                  <m:t>𝑥</m:t>
                                </m:r>
                              </m:e>
                              <m:sub>
                                <m:r>
                                  <a:rPr lang="ro-RO" sz="1800" i="1">
                                    <a:latin typeface="Cambria Math"/>
                                  </a:rPr>
                                  <m:t>1</m:t>
                                </m:r>
                              </m:sub>
                              <m:sup>
                                <m:r>
                                  <a:rPr lang="ro-RO" sz="1800" i="1">
                                    <a:latin typeface="Cambria Math"/>
                                  </a:rPr>
                                  <m:t>∗</m:t>
                                </m:r>
                              </m:sup>
                            </m:sSubSup>
                            <m:r>
                              <a:rPr lang="ro-RO" sz="1800" i="1">
                                <a:latin typeface="Cambria Math"/>
                              </a:rPr>
                              <m:t>,</m:t>
                            </m:r>
                            <m:sSubSup>
                              <m:sSubSupPr>
                                <m:ctrlPr>
                                  <a:rPr lang="en-US" sz="1800" i="1">
                                    <a:latin typeface="Cambria Math"/>
                                  </a:rPr>
                                </m:ctrlPr>
                              </m:sSubSupPr>
                              <m:e>
                                <m:r>
                                  <a:rPr lang="ro-RO" sz="1800" i="1">
                                    <a:latin typeface="Cambria Math"/>
                                  </a:rPr>
                                  <m:t>𝑥</m:t>
                                </m:r>
                              </m:e>
                              <m:sub>
                                <m:r>
                                  <a:rPr lang="ro-RO" sz="1800" i="1">
                                    <a:latin typeface="Cambria Math"/>
                                  </a:rPr>
                                  <m:t>2</m:t>
                                </m:r>
                              </m:sub>
                              <m:sup>
                                <m:r>
                                  <a:rPr lang="ro-RO" sz="1800" i="1">
                                    <a:latin typeface="Cambria Math"/>
                                  </a:rPr>
                                  <m:t>∗</m:t>
                                </m:r>
                              </m:sup>
                            </m:sSubSup>
                            <m:r>
                              <a:rPr lang="ro-RO" sz="1800" i="1">
                                <a:latin typeface="Cambria Math"/>
                              </a:rPr>
                              <m:t>,…,</m:t>
                            </m:r>
                            <m:sSubSup>
                              <m:sSubSupPr>
                                <m:ctrlPr>
                                  <a:rPr lang="en-US" sz="1800" i="1">
                                    <a:latin typeface="Cambria Math"/>
                                  </a:rPr>
                                </m:ctrlPr>
                              </m:sSubSupPr>
                              <m:e>
                                <m:r>
                                  <a:rPr lang="ro-RO" sz="1800" i="1">
                                    <a:latin typeface="Cambria Math"/>
                                  </a:rPr>
                                  <m:t>𝑥</m:t>
                                </m:r>
                              </m:e>
                              <m:sub>
                                <m:r>
                                  <a:rPr lang="ro-RO" sz="1800" i="1">
                                    <a:latin typeface="Cambria Math"/>
                                  </a:rPr>
                                  <m:t>𝑛</m:t>
                                </m:r>
                                <m:r>
                                  <a:rPr lang="ro-RO" sz="1800" i="1">
                                    <a:latin typeface="Cambria Math"/>
                                  </a:rPr>
                                  <m:t>−1</m:t>
                                </m:r>
                              </m:sub>
                              <m:sup>
                                <m:r>
                                  <a:rPr lang="ro-RO" sz="1800" i="1">
                                    <a:latin typeface="Cambria Math"/>
                                  </a:rPr>
                                  <m:t>∗</m:t>
                                </m:r>
                              </m:sup>
                            </m:sSubSup>
                          </m:e>
                        </m:d>
                      </m:e>
                      <m:sup>
                        <m:r>
                          <a:rPr lang="ro-RO" sz="1800" i="1">
                            <a:latin typeface="Cambria Math"/>
                          </a:rPr>
                          <m:t>𝑇</m:t>
                        </m:r>
                      </m:sup>
                    </m:sSup>
                  </m:oMath>
                </a14:m>
                <a:r>
                  <a:rPr lang="ro-RO" sz="1800" dirty="0"/>
                  <a:t>este o soluţie a </a:t>
                </a:r>
                <a:r>
                  <a:rPr lang="en-US" sz="1800" dirty="0" err="1" smtClean="0"/>
                  <a:t>uneia</a:t>
                </a:r>
                <a:r>
                  <a:rPr lang="en-US" sz="1800" dirty="0" smtClean="0"/>
                  <a:t> din </a:t>
                </a:r>
                <a:r>
                  <a:rPr lang="en-US" sz="1800" dirty="0" err="1" smtClean="0"/>
                  <a:t>problemele</a:t>
                </a:r>
                <a:r>
                  <a:rPr lang="en-US" sz="1800" dirty="0" smtClean="0"/>
                  <a:t> </a:t>
                </a:r>
                <a:r>
                  <a:rPr lang="en-US" sz="1800" dirty="0" err="1" smtClean="0"/>
                  <a:t>enun</a:t>
                </a:r>
                <a:r>
                  <a:rPr lang="ro-RO" sz="1800" dirty="0" smtClean="0"/>
                  <a:t>ţate, </a:t>
                </a:r>
                <a:r>
                  <a:rPr lang="ro-RO" sz="1800" dirty="0"/>
                  <a:t>atunci portofoliul de risc </a:t>
                </a:r>
                <a:r>
                  <a:rPr lang="ro-RO" sz="1800" dirty="0" smtClean="0"/>
                  <a:t>mini</a:t>
                </a:r>
                <a:r>
                  <a:rPr lang="en-US" sz="1800" dirty="0" smtClean="0"/>
                  <a:t>m </a:t>
                </a:r>
                <a:r>
                  <a:rPr lang="en-US" sz="1800" dirty="0" err="1" smtClean="0"/>
                  <a:t>este</a:t>
                </a:r>
                <a:r>
                  <a:rPr lang="en-US" sz="1800" dirty="0" smtClean="0"/>
                  <a:t>:</a:t>
                </a:r>
                <a:endParaRPr lang="en-US" sz="1800" dirty="0"/>
              </a:p>
              <a:p>
                <a:pPr marL="0" indent="0">
                  <a:buNone/>
                </a:pPr>
                <a14:m>
                  <m:oMathPara xmlns:m="http://schemas.openxmlformats.org/officeDocument/2006/math">
                    <m:oMathParaPr>
                      <m:jc m:val="centerGroup"/>
                    </m:oMathParaPr>
                    <m:oMath xmlns:m="http://schemas.openxmlformats.org/officeDocument/2006/math">
                      <m:sSubSup>
                        <m:sSubSupPr>
                          <m:ctrlPr>
                            <a:rPr lang="en-US" sz="1800" i="1">
                              <a:latin typeface="Cambria Math"/>
                            </a:rPr>
                          </m:ctrlPr>
                        </m:sSubSupPr>
                        <m:e>
                          <m:r>
                            <a:rPr lang="ro-RO" sz="1800" i="1">
                              <a:latin typeface="Cambria Math"/>
                            </a:rPr>
                            <m:t>𝑦</m:t>
                          </m:r>
                        </m:e>
                        <m:sub>
                          <m:r>
                            <a:rPr lang="ro-RO" sz="1800" i="1">
                              <a:latin typeface="Cambria Math"/>
                            </a:rPr>
                            <m:t>𝑖</m:t>
                          </m:r>
                        </m:sub>
                        <m:sup>
                          <m:r>
                            <a:rPr lang="ro-RO" sz="1800" i="1">
                              <a:latin typeface="Cambria Math"/>
                            </a:rPr>
                            <m:t>∗</m:t>
                          </m:r>
                        </m:sup>
                      </m:sSubSup>
                      <m:r>
                        <a:rPr lang="ro-RO" sz="1800" i="1">
                          <a:latin typeface="Cambria Math"/>
                        </a:rPr>
                        <m:t>=</m:t>
                      </m:r>
                      <m:sSubSup>
                        <m:sSubSupPr>
                          <m:ctrlPr>
                            <a:rPr lang="en-US" sz="1800" i="1">
                              <a:latin typeface="Cambria Math"/>
                            </a:rPr>
                          </m:ctrlPr>
                        </m:sSubSupPr>
                        <m:e>
                          <m:r>
                            <a:rPr lang="ro-RO" sz="1800" i="1">
                              <a:latin typeface="Cambria Math"/>
                            </a:rPr>
                            <m:t>𝑥</m:t>
                          </m:r>
                        </m:e>
                        <m:sub>
                          <m:r>
                            <a:rPr lang="ro-RO" sz="1800" i="1">
                              <a:latin typeface="Cambria Math"/>
                            </a:rPr>
                            <m:t>𝑖</m:t>
                          </m:r>
                        </m:sub>
                        <m:sup>
                          <m:r>
                            <a:rPr lang="ro-RO" sz="1800" i="1">
                              <a:latin typeface="Cambria Math"/>
                            </a:rPr>
                            <m:t>∗</m:t>
                          </m:r>
                        </m:sup>
                      </m:sSubSup>
                      <m:r>
                        <a:rPr lang="ro-RO" sz="1800" i="1">
                          <a:latin typeface="Cambria Math"/>
                        </a:rPr>
                        <m:t>, 1≤</m:t>
                      </m:r>
                      <m:r>
                        <a:rPr lang="ro-RO" sz="1800" i="1">
                          <a:latin typeface="Cambria Math"/>
                        </a:rPr>
                        <m:t>𝑖</m:t>
                      </m:r>
                      <m:r>
                        <a:rPr lang="ro-RO" sz="1800" i="1">
                          <a:latin typeface="Cambria Math"/>
                        </a:rPr>
                        <m:t>≤</m:t>
                      </m:r>
                      <m:r>
                        <a:rPr lang="ro-RO" sz="1800" i="1">
                          <a:latin typeface="Cambria Math"/>
                        </a:rPr>
                        <m:t>𝑛</m:t>
                      </m:r>
                      <m:r>
                        <a:rPr lang="ro-RO" sz="1800" i="1">
                          <a:latin typeface="Cambria Math"/>
                        </a:rPr>
                        <m:t>−1 ş</m:t>
                      </m:r>
                      <m:r>
                        <a:rPr lang="ro-RO" sz="1800" i="1">
                          <a:latin typeface="Cambria Math"/>
                        </a:rPr>
                        <m:t>𝑖</m:t>
                      </m:r>
                      <m:r>
                        <a:rPr lang="ro-RO" sz="1800" i="1">
                          <a:latin typeface="Cambria Math"/>
                        </a:rPr>
                        <m:t> </m:t>
                      </m:r>
                      <m:sSubSup>
                        <m:sSubSupPr>
                          <m:ctrlPr>
                            <a:rPr lang="en-US" sz="1800" i="1">
                              <a:latin typeface="Cambria Math"/>
                            </a:rPr>
                          </m:ctrlPr>
                        </m:sSubSupPr>
                        <m:e>
                          <m:r>
                            <a:rPr lang="ro-RO" sz="1800" i="1">
                              <a:latin typeface="Cambria Math"/>
                            </a:rPr>
                            <m:t>𝑦</m:t>
                          </m:r>
                        </m:e>
                        <m:sub>
                          <m:r>
                            <a:rPr lang="ro-RO" sz="1800" i="1">
                              <a:latin typeface="Cambria Math"/>
                            </a:rPr>
                            <m:t>𝑛</m:t>
                          </m:r>
                        </m:sub>
                        <m:sup>
                          <m:r>
                            <a:rPr lang="ro-RO" sz="1800" i="1">
                              <a:latin typeface="Cambria Math"/>
                            </a:rPr>
                            <m:t>∗</m:t>
                          </m:r>
                        </m:sup>
                      </m:sSubSup>
                      <m:r>
                        <a:rPr lang="en-US" sz="1800" i="1">
                          <a:latin typeface="Cambria Math"/>
                        </a:rPr>
                        <m:t>=1−</m:t>
                      </m:r>
                      <m:nary>
                        <m:naryPr>
                          <m:chr m:val="∑"/>
                          <m:limLoc m:val="undOvr"/>
                          <m:ctrlPr>
                            <a:rPr lang="en-US" sz="1800" i="1">
                              <a:latin typeface="Cambria Math"/>
                            </a:rPr>
                          </m:ctrlPr>
                        </m:naryPr>
                        <m:sub>
                          <m:r>
                            <a:rPr lang="en-US" sz="1800" i="1">
                              <a:latin typeface="Cambria Math"/>
                            </a:rPr>
                            <m:t>𝑖</m:t>
                          </m:r>
                          <m:r>
                            <a:rPr lang="en-US" sz="1800" i="1">
                              <a:latin typeface="Cambria Math"/>
                            </a:rPr>
                            <m:t>=1</m:t>
                          </m:r>
                        </m:sub>
                        <m:sup>
                          <m:r>
                            <a:rPr lang="en-US" sz="1800" i="1">
                              <a:latin typeface="Cambria Math"/>
                            </a:rPr>
                            <m:t>𝑛</m:t>
                          </m:r>
                          <m:r>
                            <a:rPr lang="en-US" sz="1800" i="1">
                              <a:latin typeface="Cambria Math"/>
                            </a:rPr>
                            <m:t>−1</m:t>
                          </m:r>
                        </m:sup>
                        <m:e>
                          <m:sSubSup>
                            <m:sSubSupPr>
                              <m:ctrlPr>
                                <a:rPr lang="en-US" sz="1800" i="1">
                                  <a:latin typeface="Cambria Math"/>
                                </a:rPr>
                              </m:ctrlPr>
                            </m:sSubSupPr>
                            <m:e>
                              <m:r>
                                <a:rPr lang="ro-RO" sz="1800" i="1">
                                  <a:latin typeface="Cambria Math"/>
                                </a:rPr>
                                <m:t>𝑥</m:t>
                              </m:r>
                            </m:e>
                            <m:sub>
                              <m:r>
                                <a:rPr lang="ro-RO" sz="1800" i="1">
                                  <a:latin typeface="Cambria Math"/>
                                </a:rPr>
                                <m:t>𝑖</m:t>
                              </m:r>
                            </m:sub>
                            <m:sup>
                              <m:r>
                                <a:rPr lang="ro-RO" sz="1800" i="1">
                                  <a:latin typeface="Cambria Math"/>
                                </a:rPr>
                                <m:t>∗</m:t>
                              </m:r>
                            </m:sup>
                          </m:sSubSup>
                        </m:e>
                      </m:nary>
                    </m:oMath>
                  </m:oMathPara>
                </a14:m>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724400"/>
              </a:xfrm>
              <a:blipFill rotWithShape="1">
                <a:blip r:embed="rId2"/>
                <a:stretch>
                  <a:fillRect l="-593" t="-645" r="-593" b="-2065"/>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19395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smtClean="0">
                <a:solidFill>
                  <a:schemeClr val="bg2"/>
                </a:solidFill>
              </a:rPr>
              <a:t>Rezolvarea RISCMIN1M prin tehnica celei mai rapide descreşteri</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724400"/>
              </a:xfrm>
            </p:spPr>
            <p:txBody>
              <a:bodyPr/>
              <a:lstStyle/>
              <a:p>
                <a:pPr algn="just">
                  <a:buFont typeface="Wingdings" panose="05000000000000000000" pitchFamily="2" charset="2"/>
                  <a:buChar char="q"/>
                </a:pPr>
                <a:r>
                  <a:rPr lang="ro-RO" sz="1800" dirty="0" smtClean="0"/>
                  <a:t>O serie de metode care rezolvă problema minimizării unei funcţii de mai multe variabile utilizează vectorul derivatelor parţiale de ordinul I, numit </a:t>
                </a:r>
                <a:r>
                  <a:rPr lang="ro-RO" sz="1800" i="1" dirty="0"/>
                  <a:t>gradient</a:t>
                </a:r>
                <a:r>
                  <a:rPr lang="ro-RO" sz="1800" dirty="0"/>
                  <a:t>. Dacă </a:t>
                </a:r>
                <a:r>
                  <a:rPr lang="ro-RO" sz="1800" i="1" dirty="0"/>
                  <a:t>V</a:t>
                </a:r>
                <a:r>
                  <a:rPr lang="ro-RO" sz="1800" dirty="0"/>
                  <a:t> este funcţie de </a:t>
                </a:r>
                <a:r>
                  <a:rPr lang="ro-RO" sz="1800" i="1" dirty="0"/>
                  <a:t>m</a:t>
                </a:r>
                <a:r>
                  <a:rPr lang="ro-RO" sz="1800" dirty="0"/>
                  <a:t> variabile, atunci gradientul lui </a:t>
                </a:r>
                <a:r>
                  <a:rPr lang="ro-RO" sz="1800" i="1" dirty="0"/>
                  <a:t>V</a:t>
                </a:r>
                <a:r>
                  <a:rPr lang="ro-RO" sz="1800" dirty="0"/>
                  <a:t>, notat </a:t>
                </a:r>
                <a14:m>
                  <m:oMath xmlns:m="http://schemas.openxmlformats.org/officeDocument/2006/math">
                    <m:r>
                      <a:rPr lang="ro-RO" sz="1800">
                        <a:latin typeface="Cambria Math"/>
                      </a:rPr>
                      <m:t>𝛻</m:t>
                    </m:r>
                    <m:r>
                      <a:rPr lang="ro-RO" sz="1800" i="1">
                        <a:latin typeface="Cambria Math"/>
                      </a:rPr>
                      <m:t>𝑉</m:t>
                    </m:r>
                  </m:oMath>
                </a14:m>
                <a:r>
                  <a:rPr lang="ro-RO" sz="1800" dirty="0"/>
                  <a:t> sau </a:t>
                </a:r>
                <a14:m>
                  <m:oMath xmlns:m="http://schemas.openxmlformats.org/officeDocument/2006/math">
                    <m:sSub>
                      <m:sSubPr>
                        <m:ctrlPr>
                          <a:rPr lang="en-US" sz="1800" i="1">
                            <a:latin typeface="Cambria Math"/>
                          </a:rPr>
                        </m:ctrlPr>
                      </m:sSubPr>
                      <m:e>
                        <m:r>
                          <a:rPr lang="ro-RO" sz="1800" i="1">
                            <a:latin typeface="Cambria Math"/>
                          </a:rPr>
                          <m:t>𝑉</m:t>
                        </m:r>
                      </m:e>
                      <m:sub>
                        <m:r>
                          <a:rPr lang="ro-RO" sz="1800" i="1">
                            <a:latin typeface="Cambria Math"/>
                          </a:rPr>
                          <m:t>𝑥</m:t>
                        </m:r>
                      </m:sub>
                    </m:sSub>
                  </m:oMath>
                </a14:m>
                <a:r>
                  <a:rPr lang="ro-RO" sz="1800" dirty="0"/>
                  <a:t>, este definit prin</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a:latin typeface="Cambria Math"/>
                        </a:rPr>
                        <m:t>𝛻</m:t>
                      </m:r>
                      <m:r>
                        <a:rPr lang="ro-RO" sz="1800" i="1">
                          <a:latin typeface="Cambria Math"/>
                        </a:rPr>
                        <m:t>𝑉</m:t>
                      </m:r>
                      <m:r>
                        <a:rPr lang="ro-RO" sz="1800" i="1">
                          <a:latin typeface="Cambria Math"/>
                        </a:rPr>
                        <m:t>=</m:t>
                      </m:r>
                      <m:sSup>
                        <m:sSupPr>
                          <m:ctrlPr>
                            <a:rPr lang="en-US" sz="1800" i="1">
                              <a:latin typeface="Cambria Math"/>
                            </a:rPr>
                          </m:ctrlPr>
                        </m:sSupPr>
                        <m:e>
                          <m:d>
                            <m:dPr>
                              <m:ctrlPr>
                                <a:rPr lang="en-US" sz="1800" i="1">
                                  <a:latin typeface="Cambria Math"/>
                                </a:rPr>
                              </m:ctrlPr>
                            </m:dPr>
                            <m:e>
                              <m:f>
                                <m:fPr>
                                  <m:ctrlPr>
                                    <a:rPr lang="en-US" sz="1800" i="1">
                                      <a:latin typeface="Cambria Math"/>
                                    </a:rPr>
                                  </m:ctrlPr>
                                </m:fPr>
                                <m:num>
                                  <m:r>
                                    <a:rPr lang="ro-RO" sz="1800" i="1">
                                      <a:latin typeface="Cambria Math"/>
                                    </a:rPr>
                                    <m:t>𝜕</m:t>
                                  </m:r>
                                  <m:r>
                                    <a:rPr lang="ro-RO" sz="1800" i="1">
                                      <a:latin typeface="Cambria Math"/>
                                    </a:rPr>
                                    <m:t>𝑉</m:t>
                                  </m:r>
                                </m:num>
                                <m:den>
                                  <m:r>
                                    <a:rPr lang="ro-RO" sz="1800" i="1">
                                      <a:latin typeface="Cambria Math"/>
                                    </a:rPr>
                                    <m:t>𝜕</m:t>
                                  </m:r>
                                  <m:sSub>
                                    <m:sSubPr>
                                      <m:ctrlPr>
                                        <a:rPr lang="en-US" sz="1800" i="1">
                                          <a:latin typeface="Cambria Math"/>
                                        </a:rPr>
                                      </m:ctrlPr>
                                    </m:sSubPr>
                                    <m:e>
                                      <m:r>
                                        <a:rPr lang="ro-RO" sz="1800" i="1">
                                          <a:latin typeface="Cambria Math"/>
                                        </a:rPr>
                                        <m:t>𝑥</m:t>
                                      </m:r>
                                    </m:e>
                                    <m:sub>
                                      <m:r>
                                        <a:rPr lang="ro-RO" sz="1800" i="1">
                                          <a:latin typeface="Cambria Math"/>
                                        </a:rPr>
                                        <m:t>1</m:t>
                                      </m:r>
                                    </m:sub>
                                  </m:sSub>
                                </m:den>
                              </m:f>
                              <m:r>
                                <a:rPr lang="ro-RO" sz="1800" i="1">
                                  <a:latin typeface="Cambria Math"/>
                                </a:rPr>
                                <m:t>,</m:t>
                              </m:r>
                              <m:f>
                                <m:fPr>
                                  <m:ctrlPr>
                                    <a:rPr lang="en-US" sz="1800" i="1">
                                      <a:latin typeface="Cambria Math"/>
                                    </a:rPr>
                                  </m:ctrlPr>
                                </m:fPr>
                                <m:num>
                                  <m:r>
                                    <a:rPr lang="ro-RO" sz="1800" i="1">
                                      <a:latin typeface="Cambria Math"/>
                                    </a:rPr>
                                    <m:t>𝜕</m:t>
                                  </m:r>
                                  <m:r>
                                    <a:rPr lang="ro-RO" sz="1800" i="1">
                                      <a:latin typeface="Cambria Math"/>
                                    </a:rPr>
                                    <m:t>𝑉</m:t>
                                  </m:r>
                                </m:num>
                                <m:den>
                                  <m:r>
                                    <a:rPr lang="ro-RO" sz="1800" i="1">
                                      <a:latin typeface="Cambria Math"/>
                                    </a:rPr>
                                    <m:t>𝜕</m:t>
                                  </m:r>
                                  <m:sSub>
                                    <m:sSubPr>
                                      <m:ctrlPr>
                                        <a:rPr lang="en-US" sz="1800" i="1">
                                          <a:latin typeface="Cambria Math"/>
                                        </a:rPr>
                                      </m:ctrlPr>
                                    </m:sSubPr>
                                    <m:e>
                                      <m:r>
                                        <a:rPr lang="ro-RO" sz="1800" i="1">
                                          <a:latin typeface="Cambria Math"/>
                                        </a:rPr>
                                        <m:t>𝑥</m:t>
                                      </m:r>
                                    </m:e>
                                    <m:sub>
                                      <m:r>
                                        <a:rPr lang="ro-RO" sz="1800" i="1">
                                          <a:latin typeface="Cambria Math"/>
                                        </a:rPr>
                                        <m:t>2</m:t>
                                      </m:r>
                                    </m:sub>
                                  </m:sSub>
                                </m:den>
                              </m:f>
                              <m:r>
                                <a:rPr lang="ro-RO" sz="1800" i="1">
                                  <a:latin typeface="Cambria Math"/>
                                </a:rPr>
                                <m:t>…,</m:t>
                              </m:r>
                              <m:f>
                                <m:fPr>
                                  <m:ctrlPr>
                                    <a:rPr lang="en-US" sz="1800" i="1">
                                      <a:latin typeface="Cambria Math"/>
                                    </a:rPr>
                                  </m:ctrlPr>
                                </m:fPr>
                                <m:num>
                                  <m:r>
                                    <a:rPr lang="ro-RO" sz="1800" i="1">
                                      <a:latin typeface="Cambria Math"/>
                                    </a:rPr>
                                    <m:t>𝜕</m:t>
                                  </m:r>
                                  <m:r>
                                    <a:rPr lang="ro-RO" sz="1800" i="1">
                                      <a:latin typeface="Cambria Math"/>
                                    </a:rPr>
                                    <m:t>𝑉</m:t>
                                  </m:r>
                                </m:num>
                                <m:den>
                                  <m:r>
                                    <a:rPr lang="ro-RO" sz="1800" i="1">
                                      <a:latin typeface="Cambria Math"/>
                                    </a:rPr>
                                    <m:t>𝜕</m:t>
                                  </m:r>
                                  <m:sSub>
                                    <m:sSubPr>
                                      <m:ctrlPr>
                                        <a:rPr lang="en-US" sz="1800" i="1">
                                          <a:latin typeface="Cambria Math"/>
                                        </a:rPr>
                                      </m:ctrlPr>
                                    </m:sSubPr>
                                    <m:e>
                                      <m:r>
                                        <a:rPr lang="ro-RO" sz="1800" i="1">
                                          <a:latin typeface="Cambria Math"/>
                                        </a:rPr>
                                        <m:t>𝑥</m:t>
                                      </m:r>
                                    </m:e>
                                    <m:sub>
                                      <m:r>
                                        <a:rPr lang="ro-RO" sz="1800" i="1">
                                          <a:latin typeface="Cambria Math"/>
                                        </a:rPr>
                                        <m:t>𝑚</m:t>
                                      </m:r>
                                    </m:sub>
                                  </m:sSub>
                                </m:den>
                              </m:f>
                            </m:e>
                          </m:d>
                        </m:e>
                        <m:sup>
                          <m:r>
                            <a:rPr lang="ro-RO" sz="1800" i="1">
                              <a:latin typeface="Cambria Math"/>
                            </a:rPr>
                            <m:t>𝑇</m:t>
                          </m:r>
                        </m:sup>
                      </m:sSup>
                    </m:oMath>
                  </m:oMathPara>
                </a14:m>
                <a:endParaRPr lang="ro-RO" sz="1800" dirty="0" smtClean="0"/>
              </a:p>
              <a:p>
                <a:pPr>
                  <a:buFont typeface="Wingdings" panose="05000000000000000000" pitchFamily="2" charset="2"/>
                  <a:buChar char="q"/>
                </a:pPr>
                <a:r>
                  <a:rPr lang="ro-RO" sz="1800" dirty="0" smtClean="0"/>
                  <a:t>Gradientul funcţiei </a:t>
                </a:r>
                <a:r>
                  <a:rPr lang="ro-RO" sz="1800" dirty="0"/>
                  <a:t>F </a:t>
                </a:r>
                <a:r>
                  <a:rPr lang="ro-RO" sz="1800" dirty="0" smtClean="0"/>
                  <a:t>din </a:t>
                </a:r>
                <a:r>
                  <a:rPr lang="ro-RO" sz="1800" dirty="0"/>
                  <a:t>RISCMIN1M </a:t>
                </a:r>
                <a:r>
                  <a:rPr lang="ro-RO" sz="1800" dirty="0" smtClean="0"/>
                  <a:t>, </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𝐹</m:t>
                      </m:r>
                      <m:d>
                        <m:dPr>
                          <m:ctrlPr>
                            <a:rPr lang="ro-RO" sz="1800" i="1" smtClean="0">
                              <a:latin typeface="Cambria Math"/>
                            </a:rPr>
                          </m:ctrlPr>
                        </m:dPr>
                        <m:e>
                          <m:r>
                            <a:rPr lang="ro-RO" sz="1800" b="0" i="1" smtClean="0">
                              <a:latin typeface="Cambria Math"/>
                            </a:rPr>
                            <m:t>𝑥</m:t>
                          </m:r>
                        </m:e>
                      </m:d>
                      <m:r>
                        <a:rPr lang="ro-RO" sz="1800" i="1">
                          <a:latin typeface="Cambria Math"/>
                        </a:rPr>
                        <m:t>=</m:t>
                      </m:r>
                      <m:r>
                        <a:rPr lang="ro-RO" sz="1800" i="1">
                          <a:latin typeface="Cambria Math"/>
                        </a:rPr>
                        <m:t>𝑉</m:t>
                      </m:r>
                      <m:d>
                        <m:dPr>
                          <m:ctrlPr>
                            <a:rPr lang="ro-RO" sz="1800" i="1">
                              <a:latin typeface="Cambria Math"/>
                            </a:rPr>
                          </m:ctrlPr>
                        </m:dPr>
                        <m:e>
                          <m:r>
                            <a:rPr lang="ro-RO" sz="1800" i="1">
                              <a:latin typeface="Cambria Math"/>
                            </a:rPr>
                            <m:t>𝑥</m:t>
                          </m:r>
                        </m:e>
                      </m:d>
                      <m:r>
                        <a:rPr lang="ro-RO" sz="1800" i="1">
                          <a:latin typeface="Cambria Math"/>
                        </a:rPr>
                        <m:t>+</m:t>
                      </m:r>
                      <m:acc>
                        <m:accPr>
                          <m:chr m:val="̅"/>
                          <m:ctrlPr>
                            <a:rPr lang="en-US" sz="1800" i="1">
                              <a:latin typeface="Cambria Math"/>
                            </a:rPr>
                          </m:ctrlPr>
                        </m:accPr>
                        <m:e>
                          <m:r>
                            <a:rPr lang="ro-RO" sz="1800" i="1">
                              <a:latin typeface="Cambria Math"/>
                            </a:rPr>
                            <m:t>𝜌</m:t>
                          </m:r>
                        </m:e>
                      </m:acc>
                      <m:sSup>
                        <m:sSupPr>
                          <m:ctrlPr>
                            <a:rPr lang="en-US" sz="1800" i="1">
                              <a:latin typeface="Cambria Math"/>
                            </a:rPr>
                          </m:ctrlPr>
                        </m:sSupPr>
                        <m:e>
                          <m:d>
                            <m:dPr>
                              <m:ctrlPr>
                                <a:rPr lang="en-US" sz="1800" i="1">
                                  <a:latin typeface="Cambria Math"/>
                                </a:rPr>
                              </m:ctrlPr>
                            </m:dPr>
                            <m:e>
                              <m:r>
                                <a:rPr lang="ro-RO" sz="1800" i="1">
                                  <a:latin typeface="Cambria Math"/>
                                </a:rPr>
                                <m:t>𝑅</m:t>
                              </m:r>
                              <m:d>
                                <m:dPr>
                                  <m:ctrlPr>
                                    <a:rPr lang="ro-RO" sz="1800" i="1">
                                      <a:latin typeface="Cambria Math"/>
                                    </a:rPr>
                                  </m:ctrlPr>
                                </m:dPr>
                                <m:e>
                                  <m:r>
                                    <a:rPr lang="ro-RO" sz="1800" i="1">
                                      <a:latin typeface="Cambria Math"/>
                                    </a:rPr>
                                    <m:t>𝑥</m:t>
                                  </m:r>
                                </m:e>
                              </m:d>
                              <m:r>
                                <a:rPr lang="ro-RO" sz="1800" i="1">
                                  <a:latin typeface="Cambria Math"/>
                                </a:rPr>
                                <m:t>−</m:t>
                              </m:r>
                              <m:sSub>
                                <m:sSubPr>
                                  <m:ctrlPr>
                                    <a:rPr lang="en-US" sz="1800" i="1">
                                      <a:latin typeface="Cambria Math"/>
                                    </a:rPr>
                                  </m:ctrlPr>
                                </m:sSubPr>
                                <m:e>
                                  <m:r>
                                    <a:rPr lang="ro-RO" sz="1800" i="1">
                                      <a:latin typeface="Cambria Math"/>
                                    </a:rPr>
                                    <m:t>𝑅</m:t>
                                  </m:r>
                                </m:e>
                                <m:sub>
                                  <m:r>
                                    <a:rPr lang="ro-RO" sz="1800" i="1">
                                      <a:latin typeface="Cambria Math"/>
                                    </a:rPr>
                                    <m:t>𝑝</m:t>
                                  </m:r>
                                </m:sub>
                              </m:sSub>
                            </m:e>
                          </m:d>
                        </m:e>
                        <m:sup>
                          <m:r>
                            <a:rPr lang="ro-RO" sz="1800" i="1">
                              <a:latin typeface="Cambria Math"/>
                            </a:rPr>
                            <m:t>2</m:t>
                          </m:r>
                        </m:sup>
                      </m:sSup>
                    </m:oMath>
                  </m:oMathPara>
                </a14:m>
                <a:endParaRPr lang="en-US" sz="1800" dirty="0"/>
              </a:p>
              <a:p>
                <a:pPr marL="0" indent="0">
                  <a:buNone/>
                </a:pPr>
                <a:r>
                  <a:rPr lang="ro-RO" sz="1800" dirty="0"/>
                  <a:t>unde</a:t>
                </a:r>
                <a:endParaRPr lang="en-US" sz="1800" dirty="0"/>
              </a:p>
              <a:p>
                <a:pPr marL="0" indent="0">
                  <a:buNone/>
                </a:pPr>
                <a:r>
                  <a:rPr lang="ro-RO" sz="1800" dirty="0" smtClean="0"/>
                  <a:t>                       </a:t>
                </a:r>
                <a14:m>
                  <m:oMath xmlns:m="http://schemas.openxmlformats.org/officeDocument/2006/math">
                    <m:sSup>
                      <m:sSupPr>
                        <m:ctrlPr>
                          <a:rPr lang="en-US" sz="1800" i="1">
                            <a:latin typeface="Cambria Math"/>
                          </a:rPr>
                        </m:ctrlPr>
                      </m:sSupPr>
                      <m:e>
                        <m:r>
                          <a:rPr lang="en-US" sz="1800" i="1">
                            <a:latin typeface="Cambria Math"/>
                          </a:rPr>
                          <m:t>𝑉</m:t>
                        </m:r>
                        <m:d>
                          <m:dPr>
                            <m:ctrlPr>
                              <a:rPr lang="ro-RO" sz="1800" i="1">
                                <a:latin typeface="Cambria Math"/>
                              </a:rPr>
                            </m:ctrlPr>
                          </m:dPr>
                          <m:e>
                            <m:r>
                              <a:rPr lang="ro-RO" sz="1800" i="1">
                                <a:latin typeface="Cambria Math"/>
                              </a:rPr>
                              <m:t>𝑥</m:t>
                            </m:r>
                          </m:e>
                        </m:d>
                        <m:r>
                          <a:rPr lang="en-US" sz="1800" i="1">
                            <a:latin typeface="Cambria Math"/>
                          </a:rPr>
                          <m:t>=</m:t>
                        </m:r>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e>
                      <m:sup>
                        <m:r>
                          <a:rPr lang="en-US" sz="1800" i="1">
                            <a:latin typeface="Cambria Math"/>
                          </a:rPr>
                          <m:t>𝑇</m:t>
                        </m:r>
                      </m:sup>
                    </m:sSup>
                    <m:r>
                      <a:rPr lang="en-US" sz="1800" i="1">
                        <a:latin typeface="Cambria Math"/>
                      </a:rPr>
                      <m:t>𝑄</m:t>
                    </m:r>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oMath>
                </a14:m>
                <a:r>
                  <a:rPr lang="en-US" sz="1800" dirty="0"/>
                  <a:t> </a:t>
                </a:r>
                <a:r>
                  <a:rPr lang="ro-RO" sz="1800" dirty="0" smtClean="0"/>
                  <a:t>, </a:t>
                </a:r>
                <a14:m>
                  <m:oMath xmlns:m="http://schemas.openxmlformats.org/officeDocument/2006/math">
                    <m:acc>
                      <m:accPr>
                        <m:chr m:val="̅"/>
                        <m:ctrlPr>
                          <a:rPr lang="en-US" sz="1800" i="1">
                            <a:latin typeface="Cambria Math"/>
                          </a:rPr>
                        </m:ctrlPr>
                      </m:accPr>
                      <m:e>
                        <m:r>
                          <a:rPr lang="ro-RO" sz="1800" i="1">
                            <a:latin typeface="Cambria Math"/>
                          </a:rPr>
                          <m:t>𝜌</m:t>
                        </m:r>
                      </m:e>
                    </m:acc>
                    <m:r>
                      <a:rPr lang="ro-RO" sz="1800" i="1">
                        <a:latin typeface="Cambria Math"/>
                      </a:rPr>
                      <m:t>=</m:t>
                    </m:r>
                    <m:f>
                      <m:fPr>
                        <m:ctrlPr>
                          <a:rPr lang="en-US" sz="1800" i="1">
                            <a:latin typeface="Cambria Math"/>
                          </a:rPr>
                        </m:ctrlPr>
                      </m:fPr>
                      <m:num>
                        <m:r>
                          <a:rPr lang="en-US" sz="1800" i="1">
                            <a:latin typeface="Cambria Math"/>
                          </a:rPr>
                          <m:t>𝜌</m:t>
                        </m:r>
                      </m:num>
                      <m:den>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en-US" sz="1800" i="1">
                                        <a:latin typeface="Cambria Math"/>
                                      </a:rPr>
                                      <m:t>𝑅</m:t>
                                    </m:r>
                                  </m:e>
                                  <m:sub>
                                    <m:r>
                                      <a:rPr lang="en-US" sz="1800" i="1">
                                        <a:latin typeface="Cambria Math"/>
                                      </a:rPr>
                                      <m:t>𝑝</m:t>
                                    </m:r>
                                  </m:sub>
                                </m:sSub>
                              </m:e>
                            </m:d>
                          </m:e>
                          <m:sup>
                            <m:r>
                              <a:rPr lang="en-US" sz="1800" i="1">
                                <a:latin typeface="Cambria Math"/>
                              </a:rPr>
                              <m:t>2</m:t>
                            </m:r>
                          </m:sup>
                        </m:sSup>
                      </m:den>
                    </m:f>
                  </m:oMath>
                </a14:m>
                <a:r>
                  <a:rPr lang="en-US" sz="1800" dirty="0"/>
                  <a:t>  </a:t>
                </a:r>
                <a:r>
                  <a:rPr lang="ro-RO" sz="1800" dirty="0"/>
                  <a:t>şi </a:t>
                </a:r>
                <a:r>
                  <a:rPr lang="ro-RO" sz="1800" dirty="0" smtClean="0"/>
                  <a:t> </a:t>
                </a:r>
                <a14:m>
                  <m:oMath xmlns:m="http://schemas.openxmlformats.org/officeDocument/2006/math">
                    <m:r>
                      <a:rPr lang="en-US" sz="1800" i="1">
                        <a:latin typeface="Cambria Math"/>
                      </a:rPr>
                      <m:t>𝑅</m:t>
                    </m:r>
                    <m:d>
                      <m:dPr>
                        <m:ctrlPr>
                          <a:rPr lang="ro-RO" sz="1800" i="1">
                            <a:latin typeface="Cambria Math"/>
                          </a:rPr>
                        </m:ctrlPr>
                      </m:dPr>
                      <m:e>
                        <m:r>
                          <a:rPr lang="ro-RO" sz="1800" i="1">
                            <a:latin typeface="Cambria Math"/>
                          </a:rPr>
                          <m:t>𝑥</m:t>
                        </m:r>
                      </m:e>
                    </m:d>
                    <m:r>
                      <a:rPr lang="en-US" sz="1800" i="1">
                        <a:latin typeface="Cambria Math"/>
                      </a:rPr>
                      <m:t>=</m:t>
                    </m:r>
                    <m:sSup>
                      <m:sSupPr>
                        <m:ctrlPr>
                          <a:rPr lang="en-US" sz="1800" i="1">
                            <a:latin typeface="Cambria Math"/>
                          </a:rPr>
                        </m:ctrlPr>
                      </m:sSupPr>
                      <m:e>
                        <m:acc>
                          <m:accPr>
                            <m:chr m:val="̅"/>
                            <m:ctrlPr>
                              <a:rPr lang="en-US" sz="1800" i="1">
                                <a:latin typeface="Cambria Math"/>
                              </a:rPr>
                            </m:ctrlPr>
                          </m:accPr>
                          <m:e>
                            <m:r>
                              <a:rPr lang="en-US" sz="1800" i="1">
                                <a:latin typeface="Cambria Math"/>
                              </a:rPr>
                              <m:t>𝑟</m:t>
                            </m:r>
                          </m:e>
                        </m:acc>
                      </m:e>
                      <m:sup>
                        <m:r>
                          <a:rPr lang="en-US" sz="1800" i="1">
                            <a:latin typeface="Cambria Math"/>
                          </a:rPr>
                          <m:t>𝑇</m:t>
                        </m:r>
                      </m:sup>
                    </m:sSup>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oMath>
                </a14:m>
                <a:r>
                  <a:rPr lang="en-US" sz="1800" dirty="0"/>
                  <a:t> </a:t>
                </a:r>
              </a:p>
              <a:p>
                <a:pPr marL="0" indent="0">
                  <a:buNone/>
                </a:pPr>
                <a:r>
                  <a:rPr lang="ro-RO" sz="1800" dirty="0" smtClean="0"/>
                  <a:t>este</a:t>
                </a:r>
              </a:p>
              <a:p>
                <a:pPr marL="0" indent="0">
                  <a:buNone/>
                </a:pPr>
                <a14:m>
                  <m:oMathPara xmlns:m="http://schemas.openxmlformats.org/officeDocument/2006/math">
                    <m:oMathParaPr>
                      <m:jc m:val="centerGroup"/>
                    </m:oMathParaPr>
                    <m:oMath xmlns:m="http://schemas.openxmlformats.org/officeDocument/2006/math">
                      <m:d>
                        <m:dPr>
                          <m:ctrlPr>
                            <a:rPr lang="ro-RO" sz="1800" i="1">
                              <a:latin typeface="Cambria Math"/>
                            </a:rPr>
                          </m:ctrlPr>
                        </m:dPr>
                        <m:e>
                          <m:r>
                            <a:rPr lang="ro-RO" sz="1800">
                              <a:latin typeface="Cambria Math"/>
                            </a:rPr>
                            <m:t>𝛻</m:t>
                          </m:r>
                          <m:r>
                            <a:rPr lang="ro-RO" sz="1800" b="0" i="1" smtClean="0">
                              <a:latin typeface="Cambria Math"/>
                            </a:rPr>
                            <m:t>𝐹</m:t>
                          </m:r>
                        </m:e>
                      </m:d>
                      <m:d>
                        <m:dPr>
                          <m:ctrlPr>
                            <a:rPr lang="ro-RO" sz="1800" i="1">
                              <a:latin typeface="Cambria Math"/>
                            </a:rPr>
                          </m:ctrlPr>
                        </m:dPr>
                        <m:e>
                          <m:r>
                            <a:rPr lang="ro-RO" sz="1800" i="1">
                              <a:latin typeface="Cambria Math"/>
                            </a:rPr>
                            <m:t>𝑥</m:t>
                          </m:r>
                        </m:e>
                      </m:d>
                      <m:r>
                        <a:rPr lang="ro-RO" sz="1800" i="1">
                          <a:latin typeface="Cambria Math"/>
                        </a:rPr>
                        <m:t>=</m:t>
                      </m:r>
                      <m:d>
                        <m:dPr>
                          <m:ctrlPr>
                            <a:rPr lang="ro-RO" sz="1800" i="1">
                              <a:latin typeface="Cambria Math"/>
                            </a:rPr>
                          </m:ctrlPr>
                        </m:dPr>
                        <m:e>
                          <m:r>
                            <a:rPr lang="ro-RO" sz="1800">
                              <a:latin typeface="Cambria Math"/>
                            </a:rPr>
                            <m:t>𝛻</m:t>
                          </m:r>
                          <m:r>
                            <a:rPr lang="ro-RO" sz="1800" i="1">
                              <a:latin typeface="Cambria Math"/>
                            </a:rPr>
                            <m:t>𝑉</m:t>
                          </m:r>
                        </m:e>
                      </m:d>
                      <m:d>
                        <m:dPr>
                          <m:ctrlPr>
                            <a:rPr lang="ro-RO" sz="1800" i="1">
                              <a:latin typeface="Cambria Math"/>
                            </a:rPr>
                          </m:ctrlPr>
                        </m:dPr>
                        <m:e>
                          <m:r>
                            <a:rPr lang="ro-RO" sz="1800" i="1">
                              <a:latin typeface="Cambria Math"/>
                            </a:rPr>
                            <m:t>𝑥</m:t>
                          </m:r>
                        </m:e>
                      </m:d>
                      <m:r>
                        <a:rPr lang="ro-RO" sz="1800" i="1">
                          <a:latin typeface="Cambria Math"/>
                        </a:rPr>
                        <m:t>+2</m:t>
                      </m:r>
                      <m:acc>
                        <m:accPr>
                          <m:chr m:val="̅"/>
                          <m:ctrlPr>
                            <a:rPr lang="en-US" sz="1800" i="1">
                              <a:latin typeface="Cambria Math"/>
                            </a:rPr>
                          </m:ctrlPr>
                        </m:accPr>
                        <m:e>
                          <m:r>
                            <a:rPr lang="ro-RO" sz="1800" i="1">
                              <a:latin typeface="Cambria Math"/>
                            </a:rPr>
                            <m:t>𝜌</m:t>
                          </m:r>
                        </m:e>
                      </m:acc>
                      <m:d>
                        <m:dPr>
                          <m:ctrlPr>
                            <a:rPr lang="en-US" sz="1800" i="1">
                              <a:latin typeface="Cambria Math"/>
                            </a:rPr>
                          </m:ctrlPr>
                        </m:dPr>
                        <m:e>
                          <m:r>
                            <a:rPr lang="ro-RO" sz="1800" i="1">
                              <a:latin typeface="Cambria Math"/>
                            </a:rPr>
                            <m:t>𝑅</m:t>
                          </m:r>
                          <m:r>
                            <a:rPr lang="ro-RO" sz="1800" i="1">
                              <a:latin typeface="Cambria Math"/>
                            </a:rPr>
                            <m:t>−</m:t>
                          </m:r>
                          <m:sSub>
                            <m:sSubPr>
                              <m:ctrlPr>
                                <a:rPr lang="en-US" sz="1800" i="1">
                                  <a:latin typeface="Cambria Math"/>
                                </a:rPr>
                              </m:ctrlPr>
                            </m:sSubPr>
                            <m:e>
                              <m:r>
                                <a:rPr lang="ro-RO" sz="1800" i="1">
                                  <a:latin typeface="Cambria Math"/>
                                </a:rPr>
                                <m:t>𝑅</m:t>
                              </m:r>
                            </m:e>
                            <m:sub>
                              <m:r>
                                <a:rPr lang="ro-RO" sz="1800" i="1">
                                  <a:latin typeface="Cambria Math"/>
                                </a:rPr>
                                <m:t>𝑝</m:t>
                              </m:r>
                            </m:sub>
                          </m:sSub>
                        </m:e>
                      </m:d>
                      <m:d>
                        <m:dPr>
                          <m:ctrlPr>
                            <a:rPr lang="ro-RO" sz="1800" i="1">
                              <a:latin typeface="Cambria Math"/>
                            </a:rPr>
                          </m:ctrlPr>
                        </m:dPr>
                        <m:e>
                          <m:r>
                            <a:rPr lang="ro-RO" sz="1800">
                              <a:latin typeface="Cambria Math"/>
                            </a:rPr>
                            <m:t>𝛻</m:t>
                          </m:r>
                          <m:r>
                            <a:rPr lang="ro-RO" sz="1800" b="0" i="1" smtClean="0">
                              <a:latin typeface="Cambria Math"/>
                            </a:rPr>
                            <m:t>𝑅</m:t>
                          </m:r>
                        </m:e>
                      </m:d>
                      <m:d>
                        <m:dPr>
                          <m:ctrlPr>
                            <a:rPr lang="ro-RO" sz="1800" i="1">
                              <a:latin typeface="Cambria Math"/>
                            </a:rPr>
                          </m:ctrlPr>
                        </m:dPr>
                        <m:e>
                          <m:r>
                            <a:rPr lang="ro-RO" sz="1800" i="1">
                              <a:latin typeface="Cambria Math"/>
                            </a:rPr>
                            <m:t>𝑥</m:t>
                          </m:r>
                        </m:e>
                      </m:d>
                    </m:oMath>
                  </m:oMathPara>
                </a14:m>
                <a:endParaRPr lang="en-US" sz="1800" dirty="0"/>
              </a:p>
              <a:p>
                <a:pPr marL="0" indent="0">
                  <a:buNone/>
                </a:pPr>
                <a:r>
                  <a:rPr lang="ro-RO" sz="1800" dirty="0"/>
                  <a:t>u</a:t>
                </a:r>
                <a:r>
                  <a:rPr lang="ro-RO" sz="1800" dirty="0" smtClean="0"/>
                  <a:t>nde  </a:t>
                </a:r>
                <a14:m>
                  <m:oMath xmlns:m="http://schemas.openxmlformats.org/officeDocument/2006/math">
                    <m:d>
                      <m:dPr>
                        <m:ctrlPr>
                          <a:rPr lang="ro-RO" sz="1800" i="1" smtClean="0">
                            <a:latin typeface="Cambria Math"/>
                          </a:rPr>
                        </m:ctrlPr>
                      </m:dPr>
                      <m:e>
                        <m:r>
                          <a:rPr lang="ro-RO" sz="1800">
                            <a:latin typeface="Cambria Math"/>
                          </a:rPr>
                          <m:t>𝛻</m:t>
                        </m:r>
                        <m:r>
                          <a:rPr lang="ro-RO" sz="1800" i="1">
                            <a:latin typeface="Cambria Math"/>
                          </a:rPr>
                          <m:t>𝑉</m:t>
                        </m:r>
                      </m:e>
                    </m:d>
                    <m:d>
                      <m:dPr>
                        <m:ctrlPr>
                          <a:rPr lang="ro-RO" sz="1800" i="1" smtClean="0">
                            <a:latin typeface="Cambria Math"/>
                          </a:rPr>
                        </m:ctrlPr>
                      </m:dPr>
                      <m:e>
                        <m:r>
                          <a:rPr lang="ro-RO" sz="1800" b="0" i="1" smtClean="0">
                            <a:latin typeface="Cambria Math"/>
                          </a:rPr>
                          <m:t>𝑥</m:t>
                        </m:r>
                      </m:e>
                    </m:d>
                    <m:r>
                      <a:rPr lang="ro-RO" sz="1800" i="1">
                        <a:latin typeface="Cambria Math"/>
                      </a:rPr>
                      <m:t>=2</m:t>
                    </m:r>
                    <m:sSup>
                      <m:sSupPr>
                        <m:ctrlPr>
                          <a:rPr lang="en-US" sz="1800" i="1">
                            <a:latin typeface="Cambria Math"/>
                          </a:rPr>
                        </m:ctrlPr>
                      </m:sSupPr>
                      <m:e>
                        <m:r>
                          <a:rPr lang="ro-RO" sz="1800" i="1">
                            <a:latin typeface="Cambria Math"/>
                          </a:rPr>
                          <m:t>𝐵</m:t>
                        </m:r>
                      </m:e>
                      <m:sup>
                        <m:r>
                          <a:rPr lang="ro-RO" sz="1800" i="1">
                            <a:latin typeface="Cambria Math"/>
                          </a:rPr>
                          <m:t>𝑇</m:t>
                        </m:r>
                      </m:sup>
                    </m:sSup>
                    <m:r>
                      <a:rPr lang="ro-RO" sz="1800" i="1">
                        <a:latin typeface="Cambria Math"/>
                      </a:rPr>
                      <m:t>𝑄</m:t>
                    </m:r>
                    <m:d>
                      <m:dPr>
                        <m:ctrlPr>
                          <a:rPr lang="en-US" sz="1800" i="1">
                            <a:latin typeface="Cambria Math"/>
                          </a:rPr>
                        </m:ctrlPr>
                      </m:dPr>
                      <m:e>
                        <m:r>
                          <a:rPr lang="en-US" sz="1800" i="1">
                            <a:latin typeface="Cambria Math"/>
                          </a:rPr>
                          <m:t>𝛼</m:t>
                        </m:r>
                        <m:r>
                          <a:rPr lang="en-US" sz="1800" i="1">
                            <a:latin typeface="Cambria Math"/>
                          </a:rPr>
                          <m:t>+</m:t>
                        </m:r>
                        <m:r>
                          <a:rPr lang="en-US" sz="1800" i="1">
                            <a:latin typeface="Cambria Math"/>
                          </a:rPr>
                          <m:t>𝐵𝑥</m:t>
                        </m:r>
                      </m:e>
                    </m:d>
                    <m:r>
                      <a:rPr lang="ro-RO" sz="1800" b="0" i="0" smtClean="0">
                        <a:latin typeface="Cambria Math"/>
                      </a:rPr>
                      <m:t> </m:t>
                    </m:r>
                  </m:oMath>
                </a14:m>
                <a:r>
                  <a:rPr lang="en-US" sz="1800" dirty="0" smtClean="0"/>
                  <a:t>     </a:t>
                </a:r>
                <a:r>
                  <a:rPr lang="ro-RO" sz="1800" dirty="0" smtClean="0"/>
                  <a:t>şi  </a:t>
                </a:r>
                <a:r>
                  <a:rPr lang="en-US" sz="1800" dirty="0" smtClean="0"/>
                  <a:t>    </a:t>
                </a:r>
                <a14:m>
                  <m:oMath xmlns:m="http://schemas.openxmlformats.org/officeDocument/2006/math">
                    <m:d>
                      <m:dPr>
                        <m:ctrlPr>
                          <a:rPr lang="ro-RO" sz="1800" i="1">
                            <a:latin typeface="Cambria Math"/>
                          </a:rPr>
                        </m:ctrlPr>
                      </m:dPr>
                      <m:e>
                        <m:r>
                          <a:rPr lang="ro-RO" sz="1800">
                            <a:latin typeface="Cambria Math"/>
                          </a:rPr>
                          <m:t>𝛻</m:t>
                        </m:r>
                        <m:r>
                          <a:rPr lang="ro-RO" sz="1800" b="0" i="1" smtClean="0">
                            <a:latin typeface="Cambria Math"/>
                          </a:rPr>
                          <m:t>𝑅</m:t>
                        </m:r>
                      </m:e>
                    </m:d>
                    <m:d>
                      <m:dPr>
                        <m:ctrlPr>
                          <a:rPr lang="ro-RO" sz="1800" i="1">
                            <a:latin typeface="Cambria Math"/>
                          </a:rPr>
                        </m:ctrlPr>
                      </m:dPr>
                      <m:e>
                        <m:r>
                          <a:rPr lang="ro-RO" sz="1800" i="1">
                            <a:latin typeface="Cambria Math"/>
                          </a:rPr>
                          <m:t>𝑥</m:t>
                        </m:r>
                      </m:e>
                    </m:d>
                    <m:r>
                      <a:rPr lang="ro-RO" sz="1800" i="1">
                        <a:latin typeface="Cambria Math"/>
                      </a:rPr>
                      <m:t>=</m:t>
                    </m:r>
                    <m:sSup>
                      <m:sSupPr>
                        <m:ctrlPr>
                          <a:rPr lang="en-US" sz="1800" i="1">
                            <a:latin typeface="Cambria Math"/>
                          </a:rPr>
                        </m:ctrlPr>
                      </m:sSupPr>
                      <m:e>
                        <m:r>
                          <a:rPr lang="ro-RO" sz="1800" i="1">
                            <a:latin typeface="Cambria Math"/>
                          </a:rPr>
                          <m:t>𝐵</m:t>
                        </m:r>
                      </m:e>
                      <m:sup>
                        <m:r>
                          <a:rPr lang="ro-RO" sz="1800" i="1">
                            <a:latin typeface="Cambria Math"/>
                          </a:rPr>
                          <m:t>𝑇</m:t>
                        </m:r>
                      </m:sup>
                    </m:sSup>
                    <m:acc>
                      <m:accPr>
                        <m:chr m:val="̅"/>
                        <m:ctrlPr>
                          <a:rPr lang="en-US" sz="1800" i="1">
                            <a:latin typeface="Cambria Math"/>
                          </a:rPr>
                        </m:ctrlPr>
                      </m:accPr>
                      <m:e>
                        <m:r>
                          <a:rPr lang="ro-RO" sz="1800" i="1">
                            <a:latin typeface="Cambria Math"/>
                          </a:rPr>
                          <m:t>𝑟</m:t>
                        </m:r>
                      </m:e>
                    </m:acc>
                  </m:oMath>
                </a14:m>
                <a:endParaRPr lang="en-US" sz="1800" dirty="0"/>
              </a:p>
              <a:p>
                <a:pPr marL="0" indent="0">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724400"/>
              </a:xfrm>
              <a:blipFill rotWithShape="1">
                <a:blip r:embed="rId2"/>
                <a:stretch>
                  <a:fillRect l="-593" t="-645"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832403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a:solidFill>
                  <a:schemeClr val="bg2"/>
                </a:solidFill>
              </a:rPr>
              <a:t>Rezolvarea RISCMIN1M prin tehnica celei mai rapide descreşteri</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724400"/>
              </a:xfrm>
            </p:spPr>
            <p:txBody>
              <a:bodyPr/>
              <a:lstStyle/>
              <a:p>
                <a:pPr algn="just">
                  <a:buFont typeface="Wingdings" panose="05000000000000000000" pitchFamily="2" charset="2"/>
                  <a:buChar char="q"/>
                </a:pPr>
                <a:endParaRPr lang="ro-RO" sz="1800" smtClean="0"/>
              </a:p>
              <a:p>
                <a:pPr algn="just">
                  <a:buFont typeface="Wingdings" panose="05000000000000000000" pitchFamily="2" charset="2"/>
                  <a:buChar char="q"/>
                </a:pPr>
                <a:r>
                  <a:rPr lang="ro-RO" sz="1800" smtClean="0"/>
                  <a:t>În </a:t>
                </a:r>
                <a:r>
                  <a:rPr lang="ro-RO" sz="1800" dirty="0" smtClean="0"/>
                  <a:t>toate problemele </a:t>
                </a:r>
                <a:r>
                  <a:rPr lang="ro-RO" sz="1800" dirty="0"/>
                  <a:t>de optimizare a portofoliilor funcţiile obiectiv </a:t>
                </a:r>
                <a:r>
                  <a:rPr lang="ro-RO" sz="1800" dirty="0" smtClean="0"/>
                  <a:t>îndeplinesc condiţiile teormei care asigură existenţa unui minim local. </a:t>
                </a:r>
                <a:r>
                  <a:rPr lang="ro-RO" sz="1800" dirty="0"/>
                  <a:t>Optimizarea funcţiilor </a:t>
                </a:r>
                <a:r>
                  <a:rPr lang="ro-RO" sz="1800" dirty="0" smtClean="0"/>
                  <a:t>de acet tip poate </a:t>
                </a:r>
                <a:r>
                  <a:rPr lang="ro-RO" sz="1800" dirty="0"/>
                  <a:t>fi realizată prin metode de tip gradient. </a:t>
                </a:r>
                <a:endParaRPr lang="ro-RO" sz="1800" dirty="0" smtClean="0"/>
              </a:p>
              <a:p>
                <a:pPr algn="just">
                  <a:buFont typeface="Wingdings" panose="05000000000000000000" pitchFamily="2" charset="2"/>
                  <a:buChar char="q"/>
                </a:pPr>
                <a:endParaRPr lang="ro-RO" sz="1800" dirty="0"/>
              </a:p>
              <a:p>
                <a:pPr algn="just">
                  <a:buFont typeface="Wingdings" panose="05000000000000000000" pitchFamily="2" charset="2"/>
                  <a:buChar char="q"/>
                </a:pPr>
                <a:r>
                  <a:rPr lang="ro-RO" sz="1800" dirty="0" smtClean="0"/>
                  <a:t>Tehnica </a:t>
                </a:r>
                <a:r>
                  <a:rPr lang="ro-RO" sz="1800" dirty="0"/>
                  <a:t>celei mai </a:t>
                </a:r>
                <a:r>
                  <a:rPr lang="ro-RO" sz="1800" i="1" dirty="0"/>
                  <a:t>rapide descreşteri </a:t>
                </a:r>
                <a:r>
                  <a:rPr lang="ro-RO" sz="1800" dirty="0"/>
                  <a:t>este justificată geometric astfel. Presupunem că </a:t>
                </a:r>
                <a14:m>
                  <m:oMath xmlns:m="http://schemas.openxmlformats.org/officeDocument/2006/math">
                    <m:r>
                      <a:rPr lang="ro-RO" sz="1800" i="1">
                        <a:latin typeface="Cambria Math"/>
                      </a:rPr>
                      <m:t>𝐹</m:t>
                    </m:r>
                    <m:d>
                      <m:dPr>
                        <m:ctrlPr>
                          <a:rPr lang="en-US" sz="1800" i="1">
                            <a:latin typeface="Cambria Math"/>
                          </a:rPr>
                        </m:ctrlPr>
                      </m:dPr>
                      <m:e>
                        <m:r>
                          <a:rPr lang="ro-RO" sz="1800" i="1">
                            <a:latin typeface="Cambria Math"/>
                          </a:rPr>
                          <m:t>𝑥</m:t>
                        </m:r>
                      </m:e>
                    </m:d>
                  </m:oMath>
                </a14:m>
                <a:r>
                  <a:rPr lang="ro-RO" sz="1800" dirty="0"/>
                  <a:t> este funcţia de minimizat şi </a:t>
                </a:r>
                <a14:m>
                  <m:oMath xmlns:m="http://schemas.openxmlformats.org/officeDocument/2006/math">
                    <m:sSub>
                      <m:sSubPr>
                        <m:ctrlPr>
                          <a:rPr lang="en-US" sz="1800" i="1">
                            <a:latin typeface="Cambria Math"/>
                          </a:rPr>
                        </m:ctrlPr>
                      </m:sSubPr>
                      <m:e>
                        <m:r>
                          <a:rPr lang="ro-RO" sz="1800" i="1">
                            <a:latin typeface="Cambria Math"/>
                          </a:rPr>
                          <m:t>𝑥</m:t>
                        </m:r>
                      </m:e>
                      <m:sub>
                        <m:r>
                          <a:rPr lang="ro-RO" sz="1800" i="1">
                            <a:latin typeface="Cambria Math"/>
                          </a:rPr>
                          <m:t>𝑘</m:t>
                        </m:r>
                      </m:sub>
                    </m:sSub>
                  </m:oMath>
                </a14:m>
                <a:r>
                  <a:rPr lang="ro-RO" sz="1800" dirty="0"/>
                  <a:t> este punctul construit la momentul curent. Un punct „mai bun” (în sensul că valoare funcţiei obiectiv descreşte în acel punct faţă de punctul curent) poate fi determinat prin deplasarea pe direcţia de căutare care determină descreşterea cea mai rapidă a lui </a:t>
                </a:r>
                <a:r>
                  <a:rPr lang="ro-RO" sz="1800" i="1" dirty="0"/>
                  <a:t>F</a:t>
                </a:r>
                <a:r>
                  <a:rPr lang="ro-RO" sz="1800" dirty="0"/>
                  <a:t>, </a:t>
                </a:r>
                <a:r>
                  <a:rPr lang="ro-RO" sz="1800" i="1" dirty="0"/>
                  <a:t>adică pe direcţia gradientului negativ</a:t>
                </a:r>
                <a:r>
                  <a:rPr lang="ro-RO" sz="1800" dirty="0"/>
                  <a:t>. </a:t>
                </a:r>
                <a:endParaRPr lang="en-US" sz="1800" dirty="0"/>
              </a:p>
              <a:p>
                <a:pPr marL="0" indent="0" algn="just">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724400"/>
              </a:xfrm>
              <a:blipFill rotWithShape="1">
                <a:blip r:embed="rId2"/>
                <a:stretch>
                  <a:fillRect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931471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a:solidFill>
                  <a:schemeClr val="bg2"/>
                </a:solidFill>
              </a:rPr>
              <a:t>Rezolvarea RISCMIN1M prin tehnica celei mai rapide descreşteri</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724400"/>
              </a:xfrm>
            </p:spPr>
            <p:txBody>
              <a:bodyPr/>
              <a:lstStyle/>
              <a:p>
                <a:pPr marL="0" indent="0">
                  <a:buNone/>
                </a:pPr>
                <a:r>
                  <a:rPr lang="ro-RO" sz="1800" dirty="0" smtClean="0"/>
                  <a:t>Metoda celei mai rapide descreşteri  de tip </a:t>
                </a:r>
                <a:r>
                  <a:rPr lang="it-IT" sz="1800" dirty="0"/>
                  <a:t>„perfect line search” </a:t>
                </a:r>
                <a:r>
                  <a:rPr lang="ro-RO" sz="1800" dirty="0"/>
                  <a:t> </a:t>
                </a:r>
                <a:endParaRPr lang="en-US" sz="1800" dirty="0"/>
              </a:p>
              <a:p>
                <a:pPr>
                  <a:buFont typeface="Wingdings" panose="05000000000000000000" pitchFamily="2" charset="2"/>
                  <a:buChar char="q"/>
                </a:pPr>
                <a:r>
                  <a:rPr lang="ro-RO" sz="1800" dirty="0"/>
                  <a:t>Selectează </a:t>
                </a:r>
                <a14:m>
                  <m:oMath xmlns:m="http://schemas.openxmlformats.org/officeDocument/2006/math">
                    <m:sSub>
                      <m:sSubPr>
                        <m:ctrlPr>
                          <a:rPr lang="en-US" sz="1800" i="1">
                            <a:latin typeface="Cambria Math"/>
                          </a:rPr>
                        </m:ctrlPr>
                      </m:sSubPr>
                      <m:e>
                        <m:r>
                          <a:rPr lang="ro-RO" sz="1800" i="1">
                            <a:latin typeface="Cambria Math"/>
                          </a:rPr>
                          <m:t>𝑥</m:t>
                        </m:r>
                      </m:e>
                      <m:sub>
                        <m:r>
                          <a:rPr lang="ro-RO" sz="1800" i="1">
                            <a:latin typeface="Cambria Math"/>
                          </a:rPr>
                          <m:t>0</m:t>
                        </m:r>
                      </m:sub>
                    </m:sSub>
                  </m:oMath>
                </a14:m>
                <a:r>
                  <a:rPr lang="ro-RO" sz="1800" dirty="0"/>
                  <a:t>, estimare iniţiale a punctului de minim al lui </a:t>
                </a:r>
                <a14:m>
                  <m:oMath xmlns:m="http://schemas.openxmlformats.org/officeDocument/2006/math">
                    <m:r>
                      <a:rPr lang="ro-RO" sz="1800" i="1">
                        <a:latin typeface="Cambria Math"/>
                      </a:rPr>
                      <m:t>𝐹</m:t>
                    </m:r>
                    <m:d>
                      <m:dPr>
                        <m:ctrlPr>
                          <a:rPr lang="en-US" sz="1800" i="1">
                            <a:latin typeface="Cambria Math"/>
                          </a:rPr>
                        </m:ctrlPr>
                      </m:dPr>
                      <m:e>
                        <m:r>
                          <a:rPr lang="ro-RO" sz="1800" i="1">
                            <a:latin typeface="Cambria Math"/>
                          </a:rPr>
                          <m:t>𝑥</m:t>
                        </m:r>
                      </m:e>
                    </m:d>
                  </m:oMath>
                </a14:m>
                <a:r>
                  <a:rPr lang="ro-RO" sz="1800" dirty="0"/>
                  <a:t> şi </a:t>
                </a:r>
                <a14:m>
                  <m:oMath xmlns:m="http://schemas.openxmlformats.org/officeDocument/2006/math">
                    <m:r>
                      <a:rPr lang="ro-RO" sz="1800" i="1">
                        <a:latin typeface="Cambria Math"/>
                      </a:rPr>
                      <m:t>𝜀</m:t>
                    </m:r>
                    <m:r>
                      <a:rPr lang="en-US" sz="1800" i="1">
                        <a:latin typeface="Cambria Math"/>
                      </a:rPr>
                      <m:t>&gt;0</m:t>
                    </m:r>
                  </m:oMath>
                </a14:m>
                <a:r>
                  <a:rPr lang="ro-RO" sz="1800" dirty="0"/>
                  <a:t> </a:t>
                </a:r>
                <a:endParaRPr lang="en-US" sz="1800" dirty="0"/>
              </a:p>
              <a:p>
                <a:pPr>
                  <a:buFont typeface="Wingdings" panose="05000000000000000000" pitchFamily="2" charset="2"/>
                  <a:buChar char="q"/>
                </a:pPr>
                <a:r>
                  <a:rPr lang="ro-RO" sz="1800" dirty="0"/>
                  <a:t>Repetă pentru </a:t>
                </a:r>
                <a14:m>
                  <m:oMath xmlns:m="http://schemas.openxmlformats.org/officeDocument/2006/math">
                    <m:r>
                      <a:rPr lang="ro-RO" sz="1800" i="1">
                        <a:latin typeface="Cambria Math"/>
                      </a:rPr>
                      <m:t>𝑘</m:t>
                    </m:r>
                    <m:r>
                      <a:rPr lang="ro-RO" sz="1800" i="1">
                        <a:latin typeface="Cambria Math"/>
                      </a:rPr>
                      <m:t>=0,1,2…</m:t>
                    </m:r>
                  </m:oMath>
                </a14:m>
                <a:endParaRPr lang="en-US" sz="1800" dirty="0"/>
              </a:p>
              <a:p>
                <a:pPr lvl="1">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𝑝</m:t>
                        </m:r>
                      </m:e>
                      <m:sub>
                        <m:r>
                          <a:rPr lang="ro-RO" sz="1800" i="1">
                            <a:latin typeface="Cambria Math"/>
                          </a:rPr>
                          <m:t>𝑘</m:t>
                        </m:r>
                      </m:sub>
                    </m:sSub>
                    <m:r>
                      <a:rPr lang="ro-RO" sz="1800" i="1">
                        <a:latin typeface="Cambria Math"/>
                      </a:rPr>
                      <m:t>=−</m:t>
                    </m:r>
                    <m:d>
                      <m:dPr>
                        <m:ctrlPr>
                          <a:rPr lang="ro-RO" sz="1800" i="1" smtClean="0">
                            <a:latin typeface="Cambria Math"/>
                          </a:rPr>
                        </m:ctrlPr>
                      </m:dPr>
                      <m:e>
                        <m:r>
                          <a:rPr lang="ro-RO" sz="1800">
                            <a:latin typeface="Cambria Math"/>
                          </a:rPr>
                          <m:t>𝛻</m:t>
                        </m:r>
                        <m:r>
                          <a:rPr lang="ro-RO" sz="1800" i="1">
                            <a:latin typeface="Cambria Math"/>
                          </a:rPr>
                          <m:t>𝐹</m:t>
                        </m:r>
                      </m:e>
                    </m:d>
                    <m:d>
                      <m:dPr>
                        <m:ctrlPr>
                          <a:rPr lang="en-US" sz="1800" i="1">
                            <a:latin typeface="Cambria Math"/>
                          </a:rPr>
                        </m:ctrlPr>
                      </m:dPr>
                      <m:e>
                        <m:sSub>
                          <m:sSubPr>
                            <m:ctrlPr>
                              <a:rPr lang="en-US" sz="1800" i="1">
                                <a:latin typeface="Cambria Math"/>
                              </a:rPr>
                            </m:ctrlPr>
                          </m:sSubPr>
                          <m:e>
                            <m:r>
                              <a:rPr lang="ro-RO" sz="1800" i="1">
                                <a:latin typeface="Cambria Math"/>
                              </a:rPr>
                              <m:t>𝑥</m:t>
                            </m:r>
                          </m:e>
                          <m:sub>
                            <m:r>
                              <a:rPr lang="ro-RO" sz="1800" i="1">
                                <a:latin typeface="Cambria Math"/>
                              </a:rPr>
                              <m:t>𝑘</m:t>
                            </m:r>
                          </m:sub>
                        </m:sSub>
                      </m:e>
                    </m:d>
                  </m:oMath>
                </a14:m>
                <a:r>
                  <a:rPr lang="ro-RO" sz="1800" dirty="0"/>
                  <a:t> </a:t>
                </a:r>
                <a:endParaRPr lang="en-US" sz="1800" dirty="0"/>
              </a:p>
              <a:p>
                <a:pPr lvl="1">
                  <a:buFont typeface="Wingdings" panose="05000000000000000000" pitchFamily="2" charset="2"/>
                  <a:buChar char="q"/>
                </a:pPr>
                <a:r>
                  <a:rPr lang="ro-RO" sz="1800" dirty="0"/>
                  <a:t>calculează </a:t>
                </a:r>
                <a14:m>
                  <m:oMath xmlns:m="http://schemas.openxmlformats.org/officeDocument/2006/math">
                    <m:sSup>
                      <m:sSupPr>
                        <m:ctrlPr>
                          <a:rPr lang="en-US" sz="1800" i="1">
                            <a:latin typeface="Cambria Math"/>
                          </a:rPr>
                        </m:ctrlPr>
                      </m:sSupPr>
                      <m:e>
                        <m:r>
                          <a:rPr lang="ro-RO" sz="1800" i="1">
                            <a:latin typeface="Cambria Math"/>
                          </a:rPr>
                          <m:t>𝑠</m:t>
                        </m:r>
                      </m:e>
                      <m:sup>
                        <m:r>
                          <a:rPr lang="ro-RO" sz="1800" i="1">
                            <a:latin typeface="Cambria Math"/>
                          </a:rPr>
                          <m:t>∗</m:t>
                        </m:r>
                      </m:sup>
                    </m:sSup>
                  </m:oMath>
                </a14:m>
                <a:r>
                  <a:rPr lang="ro-RO" sz="1800" dirty="0"/>
                  <a:t>care minimizează </a:t>
                </a:r>
                <a14:m>
                  <m:oMath xmlns:m="http://schemas.openxmlformats.org/officeDocument/2006/math">
                    <m:r>
                      <a:rPr lang="ro-RO" sz="1800" i="1">
                        <a:latin typeface="Cambria Math"/>
                      </a:rPr>
                      <m:t>𝜑</m:t>
                    </m:r>
                    <m:d>
                      <m:dPr>
                        <m:ctrlPr>
                          <a:rPr lang="en-US" sz="1800" i="1">
                            <a:latin typeface="Cambria Math"/>
                          </a:rPr>
                        </m:ctrlPr>
                      </m:dPr>
                      <m:e>
                        <m:r>
                          <a:rPr lang="ro-RO" sz="1800" i="1">
                            <a:latin typeface="Cambria Math"/>
                          </a:rPr>
                          <m:t>𝑠</m:t>
                        </m:r>
                      </m:e>
                    </m:d>
                    <m:r>
                      <a:rPr lang="ro-RO" sz="1800" i="1">
                        <a:latin typeface="Cambria Math"/>
                      </a:rPr>
                      <m:t>=</m:t>
                    </m:r>
                    <m:r>
                      <a:rPr lang="ro-RO" sz="1800" i="1">
                        <a:latin typeface="Cambria Math"/>
                      </a:rPr>
                      <m:t>𝐹</m:t>
                    </m:r>
                    <m:d>
                      <m:dPr>
                        <m:ctrlPr>
                          <a:rPr lang="en-US" sz="1800" i="1">
                            <a:latin typeface="Cambria Math"/>
                          </a:rPr>
                        </m:ctrlPr>
                      </m:dPr>
                      <m:e>
                        <m:sSub>
                          <m:sSubPr>
                            <m:ctrlPr>
                              <a:rPr lang="en-US" sz="1800" i="1">
                                <a:latin typeface="Cambria Math"/>
                              </a:rPr>
                            </m:ctrlPr>
                          </m:sSubPr>
                          <m:e>
                            <m:r>
                              <a:rPr lang="ro-RO" sz="1800" i="1">
                                <a:latin typeface="Cambria Math"/>
                              </a:rPr>
                              <m:t>𝑥</m:t>
                            </m:r>
                          </m:e>
                          <m:sub>
                            <m:r>
                              <a:rPr lang="ro-RO" sz="1800" i="1">
                                <a:latin typeface="Cambria Math"/>
                              </a:rPr>
                              <m:t>𝑘</m:t>
                            </m:r>
                          </m:sub>
                        </m:sSub>
                        <m:r>
                          <a:rPr lang="ro-RO" sz="1800" i="1">
                            <a:latin typeface="Cambria Math"/>
                          </a:rPr>
                          <m:t>+</m:t>
                        </m:r>
                        <m:r>
                          <a:rPr lang="ro-RO" sz="1800" i="1">
                            <a:latin typeface="Cambria Math"/>
                          </a:rPr>
                          <m:t>𝑠</m:t>
                        </m:r>
                        <m:sSub>
                          <m:sSubPr>
                            <m:ctrlPr>
                              <a:rPr lang="en-US" sz="1800" i="1">
                                <a:latin typeface="Cambria Math"/>
                              </a:rPr>
                            </m:ctrlPr>
                          </m:sSubPr>
                          <m:e>
                            <m:r>
                              <a:rPr lang="ro-RO" sz="1800" i="1">
                                <a:latin typeface="Cambria Math"/>
                              </a:rPr>
                              <m:t>∙</m:t>
                            </m:r>
                            <m:r>
                              <a:rPr lang="ro-RO" sz="1800" i="1">
                                <a:latin typeface="Cambria Math"/>
                              </a:rPr>
                              <m:t>𝑝</m:t>
                            </m:r>
                          </m:e>
                          <m:sub>
                            <m:r>
                              <a:rPr lang="ro-RO" sz="1800" i="1">
                                <a:latin typeface="Cambria Math"/>
                              </a:rPr>
                              <m:t>𝑘</m:t>
                            </m:r>
                          </m:sub>
                        </m:sSub>
                      </m:e>
                    </m:d>
                  </m:oMath>
                </a14:m>
                <a:r>
                  <a:rPr lang="ro-RO" sz="1800" dirty="0"/>
                  <a:t> </a:t>
                </a:r>
                <a:endParaRPr lang="en-US" sz="1800" dirty="0"/>
              </a:p>
              <a:p>
                <a:pPr lvl="1">
                  <a:buFont typeface="Wingdings" panose="05000000000000000000" pitchFamily="2" charset="2"/>
                  <a:buChar char="q"/>
                </a:pPr>
                <a:r>
                  <a:rPr lang="ro-RO" sz="1800" dirty="0"/>
                  <a:t>aplică regula de </a:t>
                </a:r>
                <a:r>
                  <a:rPr lang="ro-RO" sz="1800" dirty="0" smtClean="0"/>
                  <a:t>actualizare</a:t>
                </a:r>
                <a:r>
                  <a:rPr lang="ro-RO" sz="1800" dirty="0"/>
                  <a:t> </a:t>
                </a:r>
                <a:r>
                  <a:rPr lang="ro-RO" sz="1800" dirty="0" smtClean="0"/>
                  <a:t>      </a:t>
                </a:r>
                <a14:m>
                  <m:oMath xmlns:m="http://schemas.openxmlformats.org/officeDocument/2006/math">
                    <m:sSub>
                      <m:sSubPr>
                        <m:ctrlPr>
                          <a:rPr lang="en-US" sz="1800" i="1">
                            <a:latin typeface="Cambria Math"/>
                          </a:rPr>
                        </m:ctrlPr>
                      </m:sSubPr>
                      <m:e>
                        <m:r>
                          <a:rPr lang="ro-RO" sz="1800" i="1">
                            <a:latin typeface="Cambria Math"/>
                          </a:rPr>
                          <m:t>𝑥</m:t>
                        </m:r>
                      </m:e>
                      <m:sub>
                        <m:r>
                          <a:rPr lang="ro-RO" sz="1800" i="1">
                            <a:latin typeface="Cambria Math"/>
                          </a:rPr>
                          <m:t>𝑘</m:t>
                        </m:r>
                        <m:r>
                          <a:rPr lang="ro-RO" sz="1800" i="1">
                            <a:latin typeface="Cambria Math"/>
                          </a:rPr>
                          <m:t>+1</m:t>
                        </m:r>
                      </m:sub>
                    </m:sSub>
                    <m:r>
                      <a:rPr lang="ro-RO" sz="1800" i="1">
                        <a:latin typeface="Cambria Math"/>
                      </a:rPr>
                      <m:t>=</m:t>
                    </m:r>
                    <m:sSub>
                      <m:sSubPr>
                        <m:ctrlPr>
                          <a:rPr lang="en-US" sz="1800" i="1">
                            <a:latin typeface="Cambria Math"/>
                          </a:rPr>
                        </m:ctrlPr>
                      </m:sSubPr>
                      <m:e>
                        <m:r>
                          <a:rPr lang="ro-RO" sz="1800" i="1">
                            <a:latin typeface="Cambria Math"/>
                          </a:rPr>
                          <m:t>𝑥</m:t>
                        </m:r>
                      </m:e>
                      <m:sub>
                        <m:r>
                          <a:rPr lang="ro-RO" sz="1800" i="1">
                            <a:latin typeface="Cambria Math"/>
                          </a:rPr>
                          <m:t>𝑘</m:t>
                        </m:r>
                      </m:sub>
                    </m:sSub>
                    <m:r>
                      <a:rPr lang="ro-RO" sz="1800" i="1">
                        <a:latin typeface="Cambria Math"/>
                      </a:rPr>
                      <m:t>+</m:t>
                    </m:r>
                    <m:sSup>
                      <m:sSupPr>
                        <m:ctrlPr>
                          <a:rPr lang="en-US" sz="1800" i="1">
                            <a:latin typeface="Cambria Math"/>
                          </a:rPr>
                        </m:ctrlPr>
                      </m:sSupPr>
                      <m:e>
                        <m:r>
                          <a:rPr lang="ro-RO" sz="1800" i="1">
                            <a:latin typeface="Cambria Math"/>
                          </a:rPr>
                          <m:t>𝑠</m:t>
                        </m:r>
                      </m:e>
                      <m:sup>
                        <m:r>
                          <a:rPr lang="ro-RO" sz="1800" i="1">
                            <a:latin typeface="Cambria Math"/>
                          </a:rPr>
                          <m:t>∗</m:t>
                        </m:r>
                      </m:sup>
                    </m:sSup>
                    <m:sSub>
                      <m:sSubPr>
                        <m:ctrlPr>
                          <a:rPr lang="en-US" sz="1800" i="1">
                            <a:latin typeface="Cambria Math"/>
                          </a:rPr>
                        </m:ctrlPr>
                      </m:sSubPr>
                      <m:e>
                        <m:r>
                          <a:rPr lang="ro-RO" sz="1800" i="1">
                            <a:latin typeface="Cambria Math"/>
                          </a:rPr>
                          <m:t>∙</m:t>
                        </m:r>
                        <m:r>
                          <a:rPr lang="ro-RO" sz="1800" i="1">
                            <a:latin typeface="Cambria Math"/>
                          </a:rPr>
                          <m:t>𝑝</m:t>
                        </m:r>
                      </m:e>
                      <m:sub>
                        <m:r>
                          <a:rPr lang="ro-RO" sz="1800" i="1">
                            <a:latin typeface="Cambria Math"/>
                          </a:rPr>
                          <m:t>𝑘</m:t>
                        </m:r>
                      </m:sub>
                    </m:sSub>
                  </m:oMath>
                </a14:m>
                <a:endParaRPr lang="en-US" sz="1800" dirty="0"/>
              </a:p>
              <a:p>
                <a:pPr>
                  <a:buFont typeface="Wingdings" panose="05000000000000000000" pitchFamily="2" charset="2"/>
                  <a:buChar char="q"/>
                </a:pPr>
                <a:r>
                  <a:rPr lang="ro-RO" sz="1800" dirty="0" smtClean="0"/>
                  <a:t>Până </a:t>
                </a:r>
                <a:r>
                  <a:rPr lang="ro-RO" sz="1800" dirty="0"/>
                  <a:t>când </a:t>
                </a:r>
                <a14:m>
                  <m:oMath xmlns:m="http://schemas.openxmlformats.org/officeDocument/2006/math">
                    <m:d>
                      <m:dPr>
                        <m:begChr m:val="‖"/>
                        <m:endChr m:val="‖"/>
                        <m:ctrlPr>
                          <a:rPr lang="en-US" sz="1800" i="1">
                            <a:latin typeface="Cambria Math"/>
                          </a:rPr>
                        </m:ctrlPr>
                      </m:dPr>
                      <m:e>
                        <m:d>
                          <m:dPr>
                            <m:ctrlPr>
                              <a:rPr lang="ro-RO" sz="1800" i="1">
                                <a:latin typeface="Cambria Math"/>
                              </a:rPr>
                            </m:ctrlPr>
                          </m:dPr>
                          <m:e>
                            <m:r>
                              <a:rPr lang="ro-RO" sz="1800">
                                <a:latin typeface="Cambria Math"/>
                              </a:rPr>
                              <m:t>𝛻</m:t>
                            </m:r>
                            <m:r>
                              <a:rPr lang="ro-RO" sz="1800" i="1">
                                <a:latin typeface="Cambria Math"/>
                              </a:rPr>
                              <m:t>𝐹</m:t>
                            </m:r>
                          </m:e>
                        </m:d>
                        <m:d>
                          <m:dPr>
                            <m:ctrlPr>
                              <a:rPr lang="en-US" sz="1800" i="1">
                                <a:latin typeface="Cambria Math"/>
                              </a:rPr>
                            </m:ctrlPr>
                          </m:dPr>
                          <m:e>
                            <m:sSub>
                              <m:sSubPr>
                                <m:ctrlPr>
                                  <a:rPr lang="en-US" sz="1800" i="1">
                                    <a:latin typeface="Cambria Math"/>
                                  </a:rPr>
                                </m:ctrlPr>
                              </m:sSubPr>
                              <m:e>
                                <m:r>
                                  <a:rPr lang="ro-RO" sz="1800" i="1">
                                    <a:latin typeface="Cambria Math"/>
                                  </a:rPr>
                                  <m:t>𝑥</m:t>
                                </m:r>
                              </m:e>
                              <m:sub>
                                <m:r>
                                  <a:rPr lang="ro-RO" sz="1800" i="1">
                                    <a:latin typeface="Cambria Math"/>
                                  </a:rPr>
                                  <m:t>𝑘</m:t>
                                </m:r>
                                <m:r>
                                  <a:rPr lang="ro-RO" sz="1800" i="1">
                                    <a:latin typeface="Cambria Math"/>
                                  </a:rPr>
                                  <m:t>+1</m:t>
                                </m:r>
                              </m:sub>
                            </m:sSub>
                          </m:e>
                        </m:d>
                      </m:e>
                    </m:d>
                    <m:r>
                      <a:rPr lang="ro-RO" sz="1800" i="1">
                        <a:latin typeface="Cambria Math"/>
                      </a:rPr>
                      <m:t>&lt;</m:t>
                    </m:r>
                    <m:r>
                      <a:rPr lang="ro-RO" sz="1800" i="1">
                        <a:latin typeface="Cambria Math"/>
                      </a:rPr>
                      <m:t>𝜀</m:t>
                    </m:r>
                  </m:oMath>
                </a14:m>
                <a:r>
                  <a:rPr lang="ro-RO" sz="1800" dirty="0"/>
                  <a:t> </a:t>
                </a:r>
              </a:p>
              <a:p>
                <a:pPr algn="just">
                  <a:buFont typeface="Wingdings" panose="05000000000000000000" pitchFamily="2" charset="2"/>
                  <a:buChar char="q"/>
                </a:pPr>
                <a:r>
                  <a:rPr lang="ro-RO" sz="1800" b="1" dirty="0" smtClean="0"/>
                  <a:t>Teorema de convergență.</a:t>
                </a:r>
                <a:r>
                  <a:rPr lang="ro-RO" sz="1800" dirty="0" smtClean="0"/>
                  <a:t> Fie </a:t>
                </a:r>
                <a14:m>
                  <m:oMath xmlns:m="http://schemas.openxmlformats.org/officeDocument/2006/math">
                    <m:r>
                      <a:rPr lang="ro-RO" sz="1800" i="1">
                        <a:latin typeface="Cambria Math"/>
                      </a:rPr>
                      <m:t>𝐹</m:t>
                    </m:r>
                    <m:d>
                      <m:dPr>
                        <m:ctrlPr>
                          <a:rPr lang="en-US" sz="1800" i="1">
                            <a:latin typeface="Cambria Math"/>
                          </a:rPr>
                        </m:ctrlPr>
                      </m:dPr>
                      <m:e>
                        <m:r>
                          <a:rPr lang="ro-RO" sz="1800" i="1">
                            <a:latin typeface="Cambria Math"/>
                          </a:rPr>
                          <m:t>𝑥</m:t>
                        </m:r>
                      </m:e>
                    </m:d>
                  </m:oMath>
                </a14:m>
                <a:r>
                  <a:rPr lang="ro-RO" sz="1800" dirty="0"/>
                  <a:t> o funcţie dublu diferenţiabilă, cu derivatele continue şi mărginită inferior şi pentru care este îndeplinită proprietatea</a:t>
                </a:r>
                <a14:m>
                  <m:oMath xmlns:m="http://schemas.openxmlformats.org/officeDocument/2006/math">
                    <m:r>
                      <a:rPr lang="ro-RO" sz="1800" b="0" i="0" smtClean="0">
                        <a:latin typeface="Cambria Math"/>
                      </a:rPr>
                      <m:t>     </m:t>
                    </m:r>
                    <m:sSup>
                      <m:sSupPr>
                        <m:ctrlPr>
                          <a:rPr lang="en-US" sz="1800" i="1">
                            <a:latin typeface="Cambria Math"/>
                          </a:rPr>
                        </m:ctrlPr>
                      </m:sSupPr>
                      <m:e>
                        <m:r>
                          <a:rPr lang="ro-RO" sz="1800" i="1">
                            <a:latin typeface="Cambria Math"/>
                          </a:rPr>
                          <m:t>𝑧</m:t>
                        </m:r>
                      </m:e>
                      <m:sup>
                        <m:r>
                          <a:rPr lang="ro-RO" sz="1800" i="1">
                            <a:latin typeface="Cambria Math"/>
                          </a:rPr>
                          <m:t>𝑇</m:t>
                        </m:r>
                      </m:sup>
                    </m:sSup>
                    <m:d>
                      <m:dPr>
                        <m:ctrlPr>
                          <a:rPr lang="en-US" sz="1800" i="1">
                            <a:latin typeface="Cambria Math"/>
                          </a:rPr>
                        </m:ctrlPr>
                      </m:dPr>
                      <m:e>
                        <m:sSup>
                          <m:sSupPr>
                            <m:ctrlPr>
                              <a:rPr lang="en-US" sz="1800" i="1">
                                <a:latin typeface="Cambria Math"/>
                              </a:rPr>
                            </m:ctrlPr>
                          </m:sSupPr>
                          <m:e>
                            <m:r>
                              <a:rPr lang="ro-RO" sz="1800">
                                <a:latin typeface="Cambria Math"/>
                              </a:rPr>
                              <m:t>𝛻</m:t>
                            </m:r>
                          </m:e>
                          <m:sup>
                            <m:r>
                              <a:rPr lang="ro-RO" sz="1800" i="1">
                                <a:latin typeface="Cambria Math"/>
                              </a:rPr>
                              <m:t>2</m:t>
                            </m:r>
                          </m:sup>
                        </m:sSup>
                        <m:r>
                          <a:rPr lang="ro-RO" sz="1800" i="1">
                            <a:latin typeface="Cambria Math"/>
                          </a:rPr>
                          <m:t>𝐹</m:t>
                        </m:r>
                      </m:e>
                    </m:d>
                    <m:d>
                      <m:dPr>
                        <m:ctrlPr>
                          <a:rPr lang="en-US" sz="1800" i="1">
                            <a:latin typeface="Cambria Math"/>
                          </a:rPr>
                        </m:ctrlPr>
                      </m:dPr>
                      <m:e>
                        <m:r>
                          <a:rPr lang="ro-RO" sz="1800" i="1">
                            <a:latin typeface="Cambria Math"/>
                          </a:rPr>
                          <m:t>𝑥</m:t>
                        </m:r>
                      </m:e>
                    </m:d>
                    <m:r>
                      <a:rPr lang="ro-RO" sz="1800" i="1">
                        <a:latin typeface="Cambria Math"/>
                      </a:rPr>
                      <m:t>𝑧</m:t>
                    </m:r>
                    <m:r>
                      <a:rPr lang="ro-RO" sz="1800" i="1">
                        <a:latin typeface="Cambria Math"/>
                      </a:rPr>
                      <m:t>≤</m:t>
                    </m:r>
                    <m:r>
                      <a:rPr lang="ro-RO" sz="1800" i="1">
                        <a:latin typeface="Cambria Math"/>
                      </a:rPr>
                      <m:t>𝑀</m:t>
                    </m:r>
                    <m:sSup>
                      <m:sSupPr>
                        <m:ctrlPr>
                          <a:rPr lang="en-US" sz="1800" i="1">
                            <a:latin typeface="Cambria Math"/>
                          </a:rPr>
                        </m:ctrlPr>
                      </m:sSupPr>
                      <m:e>
                        <m:d>
                          <m:dPr>
                            <m:begChr m:val="‖"/>
                            <m:endChr m:val="‖"/>
                            <m:ctrlPr>
                              <a:rPr lang="en-US" sz="1800" i="1">
                                <a:latin typeface="Cambria Math"/>
                              </a:rPr>
                            </m:ctrlPr>
                          </m:dPr>
                          <m:e>
                            <m:r>
                              <a:rPr lang="ro-RO" sz="1800" i="1">
                                <a:latin typeface="Cambria Math"/>
                              </a:rPr>
                              <m:t>𝑧</m:t>
                            </m:r>
                          </m:e>
                        </m:d>
                      </m:e>
                      <m:sup>
                        <m:r>
                          <a:rPr lang="ro-RO" sz="1800" i="1">
                            <a:latin typeface="Cambria Math"/>
                          </a:rPr>
                          <m:t>2</m:t>
                        </m:r>
                      </m:sup>
                    </m:sSup>
                    <m:r>
                      <a:rPr lang="ro-RO" sz="1800" b="0" i="0" smtClean="0">
                        <a:latin typeface="Cambria Math"/>
                      </a:rPr>
                      <m:t> </m:t>
                    </m:r>
                  </m:oMath>
                </a14:m>
                <a:r>
                  <a:rPr lang="ro-RO" sz="1800" dirty="0" smtClean="0"/>
                  <a:t>pentru </a:t>
                </a:r>
                <a:r>
                  <a:rPr lang="ro-RO" sz="1800" dirty="0"/>
                  <a:t>orice vector z, unde </a:t>
                </a:r>
                <a:r>
                  <a:rPr lang="ro-RO" sz="1800" i="1" dirty="0"/>
                  <a:t>M</a:t>
                </a:r>
                <a:r>
                  <a:rPr lang="en-US" sz="1800" dirty="0"/>
                  <a:t>&gt;0</a:t>
                </a:r>
                <a:r>
                  <a:rPr lang="ro-RO" sz="1800" dirty="0"/>
                  <a:t> este constantă scalară. Atunci şirul definit </a:t>
                </a:r>
                <a:r>
                  <a:rPr lang="ro-RO" sz="1800" dirty="0" smtClean="0"/>
                  <a:t>prin</a:t>
                </a:r>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1" i="1">
                              <a:latin typeface="Cambria Math"/>
                            </a:rPr>
                          </m:ctrlPr>
                        </m:sSubPr>
                        <m:e>
                          <m:r>
                            <a:rPr lang="ro-RO" sz="1800" b="1" i="1">
                              <a:latin typeface="Cambria Math"/>
                            </a:rPr>
                            <m:t>𝒙</m:t>
                          </m:r>
                        </m:e>
                        <m:sub>
                          <m:r>
                            <a:rPr lang="ro-RO" sz="1800" b="1" i="1">
                              <a:latin typeface="Cambria Math"/>
                            </a:rPr>
                            <m:t>𝒌</m:t>
                          </m:r>
                          <m:r>
                            <a:rPr lang="ro-RO" sz="1800" b="1" i="1">
                              <a:latin typeface="Cambria Math"/>
                            </a:rPr>
                            <m:t>+</m:t>
                          </m:r>
                          <m:r>
                            <a:rPr lang="ro-RO" sz="1800" b="1" i="1">
                              <a:latin typeface="Cambria Math"/>
                            </a:rPr>
                            <m:t>𝟏</m:t>
                          </m:r>
                        </m:sub>
                      </m:sSub>
                      <m:r>
                        <a:rPr lang="ro-RO" sz="1800" b="1" i="1">
                          <a:latin typeface="Cambria Math"/>
                        </a:rPr>
                        <m:t>=</m:t>
                      </m:r>
                      <m:sSub>
                        <m:sSubPr>
                          <m:ctrlPr>
                            <a:rPr lang="en-US" sz="1800" b="1" i="1">
                              <a:latin typeface="Cambria Math"/>
                            </a:rPr>
                          </m:ctrlPr>
                        </m:sSubPr>
                        <m:e>
                          <m:r>
                            <a:rPr lang="ro-RO" sz="1800" b="1" i="1">
                              <a:latin typeface="Cambria Math"/>
                            </a:rPr>
                            <m:t>𝒙</m:t>
                          </m:r>
                        </m:e>
                        <m:sub>
                          <m:r>
                            <a:rPr lang="ro-RO" sz="1800" b="1" i="1">
                              <a:latin typeface="Cambria Math"/>
                            </a:rPr>
                            <m:t>𝒌</m:t>
                          </m:r>
                        </m:sub>
                      </m:sSub>
                      <m:r>
                        <a:rPr lang="ro-RO" sz="1800" b="1" i="1">
                          <a:latin typeface="Cambria Math"/>
                        </a:rPr>
                        <m:t>−</m:t>
                      </m:r>
                      <m:f>
                        <m:fPr>
                          <m:ctrlPr>
                            <a:rPr lang="en-US" sz="1800" b="1" i="1">
                              <a:latin typeface="Cambria Math"/>
                            </a:rPr>
                          </m:ctrlPr>
                        </m:fPr>
                        <m:num>
                          <m:r>
                            <a:rPr lang="ro-RO" sz="1800" b="1" i="1">
                              <a:latin typeface="Cambria Math"/>
                            </a:rPr>
                            <m:t>𝟏</m:t>
                          </m:r>
                        </m:num>
                        <m:den>
                          <m:r>
                            <a:rPr lang="ro-RO" sz="1800" b="1" i="1">
                              <a:latin typeface="Cambria Math"/>
                            </a:rPr>
                            <m:t>𝑴</m:t>
                          </m:r>
                        </m:den>
                      </m:f>
                      <m:d>
                        <m:dPr>
                          <m:ctrlPr>
                            <a:rPr lang="en-US" sz="1800" b="1" i="1">
                              <a:latin typeface="Cambria Math"/>
                            </a:rPr>
                          </m:ctrlPr>
                        </m:dPr>
                        <m:e>
                          <m:r>
                            <a:rPr lang="ro-RO" sz="1800" b="1" i="1">
                              <a:latin typeface="Cambria Math"/>
                            </a:rPr>
                            <m:t>𝜵</m:t>
                          </m:r>
                          <m:r>
                            <a:rPr lang="ro-RO" sz="1800" b="1" i="1">
                              <a:latin typeface="Cambria Math"/>
                            </a:rPr>
                            <m:t>𝑭</m:t>
                          </m:r>
                        </m:e>
                      </m:d>
                      <m:d>
                        <m:dPr>
                          <m:ctrlPr>
                            <a:rPr lang="en-US" sz="1800" b="1" i="1">
                              <a:latin typeface="Cambria Math"/>
                            </a:rPr>
                          </m:ctrlPr>
                        </m:dPr>
                        <m:e>
                          <m:sSub>
                            <m:sSubPr>
                              <m:ctrlPr>
                                <a:rPr lang="en-US" sz="1800" b="1" i="1">
                                  <a:latin typeface="Cambria Math"/>
                                </a:rPr>
                              </m:ctrlPr>
                            </m:sSubPr>
                            <m:e>
                              <m:r>
                                <a:rPr lang="ro-RO" sz="1800" b="1" i="1">
                                  <a:latin typeface="Cambria Math"/>
                                </a:rPr>
                                <m:t>𝒙</m:t>
                              </m:r>
                            </m:e>
                            <m:sub>
                              <m:r>
                                <a:rPr lang="ro-RO" sz="1800" b="1" i="1">
                                  <a:latin typeface="Cambria Math"/>
                                </a:rPr>
                                <m:t>𝒌</m:t>
                              </m:r>
                            </m:sub>
                          </m:sSub>
                        </m:e>
                      </m:d>
                      <m:r>
                        <a:rPr lang="ro-RO" sz="1800" i="1">
                          <a:latin typeface="Cambria Math"/>
                        </a:rPr>
                        <m:t>      </m:t>
                      </m:r>
                      <m:d>
                        <m:dPr>
                          <m:ctrlPr>
                            <a:rPr lang="en-US" sz="1800" i="1">
                              <a:latin typeface="Cambria Math"/>
                            </a:rPr>
                          </m:ctrlPr>
                        </m:dPr>
                        <m:e>
                          <m:r>
                            <a:rPr lang="ro-RO" sz="1800" i="1">
                              <a:latin typeface="Cambria Math"/>
                            </a:rPr>
                            <m:t>𝑠</m:t>
                          </m:r>
                          <m:r>
                            <a:rPr lang="ro-RO" sz="1800" i="1">
                              <a:latin typeface="Cambria Math"/>
                            </a:rPr>
                            <m:t>=</m:t>
                          </m:r>
                          <m:f>
                            <m:fPr>
                              <m:ctrlPr>
                                <a:rPr lang="en-US" sz="1800" i="1">
                                  <a:latin typeface="Cambria Math"/>
                                </a:rPr>
                              </m:ctrlPr>
                            </m:fPr>
                            <m:num>
                              <m:r>
                                <a:rPr lang="ro-RO" sz="1800" i="1">
                                  <a:latin typeface="Cambria Math"/>
                                </a:rPr>
                                <m:t>1</m:t>
                              </m:r>
                            </m:num>
                            <m:den>
                              <m:r>
                                <a:rPr lang="ro-RO" sz="1800" i="1">
                                  <a:latin typeface="Cambria Math"/>
                                </a:rPr>
                                <m:t>𝑀</m:t>
                              </m:r>
                            </m:den>
                          </m:f>
                        </m:e>
                      </m:d>
                    </m:oMath>
                  </m:oMathPara>
                </a14:m>
                <a:endParaRPr lang="en-US" sz="1800" dirty="0"/>
              </a:p>
              <a:p>
                <a:pPr marL="0" indent="0">
                  <a:buNone/>
                </a:pPr>
                <a:r>
                  <a:rPr lang="ro-RO" sz="1800" dirty="0" smtClean="0"/>
                  <a:t>   are </a:t>
                </a:r>
                <a:r>
                  <a:rPr lang="ro-RO" sz="1800" dirty="0"/>
                  <a:t>proprietatea </a:t>
                </a:r>
                <a:r>
                  <a:rPr lang="ro-RO" sz="1800" dirty="0" smtClean="0"/>
                  <a:t>     </a:t>
                </a:r>
                <a14:m>
                  <m:oMath xmlns:m="http://schemas.openxmlformats.org/officeDocument/2006/math">
                    <m:d>
                      <m:dPr>
                        <m:begChr m:val="‖"/>
                        <m:endChr m:val="‖"/>
                        <m:ctrlPr>
                          <a:rPr lang="en-US" sz="1800" i="1">
                            <a:latin typeface="Cambria Math"/>
                          </a:rPr>
                        </m:ctrlPr>
                      </m:dPr>
                      <m:e>
                        <m:d>
                          <m:dPr>
                            <m:ctrlPr>
                              <a:rPr lang="en-US" sz="1800" i="1">
                                <a:latin typeface="Cambria Math"/>
                              </a:rPr>
                            </m:ctrlPr>
                          </m:dPr>
                          <m:e>
                            <m:r>
                              <a:rPr lang="ro-RO" sz="1800">
                                <a:latin typeface="Cambria Math"/>
                              </a:rPr>
                              <m:t>𝛻</m:t>
                            </m:r>
                            <m:r>
                              <a:rPr lang="ro-RO" sz="1800" i="1">
                                <a:latin typeface="Cambria Math"/>
                              </a:rPr>
                              <m:t>𝐹</m:t>
                            </m:r>
                          </m:e>
                        </m:d>
                        <m:d>
                          <m:dPr>
                            <m:ctrlPr>
                              <a:rPr lang="en-US" sz="1800" i="1">
                                <a:latin typeface="Cambria Math"/>
                              </a:rPr>
                            </m:ctrlPr>
                          </m:dPr>
                          <m:e>
                            <m:sSub>
                              <m:sSubPr>
                                <m:ctrlPr>
                                  <a:rPr lang="en-US" sz="1800" i="1">
                                    <a:latin typeface="Cambria Math"/>
                                  </a:rPr>
                                </m:ctrlPr>
                              </m:sSubPr>
                              <m:e>
                                <m:r>
                                  <a:rPr lang="ro-RO" sz="1800" i="1">
                                    <a:latin typeface="Cambria Math"/>
                                  </a:rPr>
                                  <m:t>𝑥</m:t>
                                </m:r>
                              </m:e>
                              <m:sub>
                                <m:r>
                                  <a:rPr lang="ro-RO" sz="1800" i="1">
                                    <a:latin typeface="Cambria Math"/>
                                  </a:rPr>
                                  <m:t>𝑘</m:t>
                                </m:r>
                              </m:sub>
                            </m:sSub>
                          </m:e>
                        </m:d>
                      </m:e>
                    </m:d>
                    <m:r>
                      <a:rPr lang="ro-RO" sz="1800" i="1">
                        <a:latin typeface="Cambria Math"/>
                      </a:rPr>
                      <m:t>→0</m:t>
                    </m:r>
                  </m:oMath>
                </a14:m>
                <a:r>
                  <a:rPr lang="ro-RO" sz="1800" dirty="0"/>
                  <a:t> când </a:t>
                </a:r>
                <a14:m>
                  <m:oMath xmlns:m="http://schemas.openxmlformats.org/officeDocument/2006/math">
                    <m:r>
                      <a:rPr lang="ro-RO" sz="1800" i="1">
                        <a:latin typeface="Cambria Math"/>
                      </a:rPr>
                      <m:t>𝑘</m:t>
                    </m:r>
                    <m:r>
                      <a:rPr lang="ro-RO" sz="1800" i="1">
                        <a:latin typeface="Cambria Math"/>
                      </a:rPr>
                      <m:t>→∞</m:t>
                    </m:r>
                  </m:oMath>
                </a14:m>
                <a:r>
                  <a:rPr lang="ro-RO" sz="1800" dirty="0" smtClean="0"/>
                  <a:t>.</a:t>
                </a:r>
                <a:endParaRPr lang="en-US" sz="1800" dirty="0"/>
              </a:p>
              <a:p>
                <a:pPr>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724400"/>
              </a:xfrm>
              <a:blipFill rotWithShape="1">
                <a:blip r:embed="rId2"/>
                <a:stretch>
                  <a:fillRect l="-593" t="-645"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140416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a:solidFill>
                  <a:schemeClr val="bg2"/>
                </a:solidFill>
              </a:rPr>
              <a:t>Rezolvarea RISCMIN1M prin tehnica celei mai rapide </a:t>
            </a:r>
            <a:r>
              <a:rPr lang="ro-RO" sz="2800" b="1" dirty="0" smtClean="0">
                <a:solidFill>
                  <a:schemeClr val="bg2"/>
                </a:solidFill>
              </a:rPr>
              <a:t>descreşteri. Exemplu</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724400"/>
              </a:xfrm>
            </p:spPr>
            <p:txBody>
              <a:bodyPr/>
              <a:lstStyle/>
              <a:p>
                <a:pPr marL="0" indent="0">
                  <a:buNone/>
                </a:pPr>
                <a:r>
                  <a:rPr lang="ro-RO" sz="1800" dirty="0" smtClean="0"/>
                  <a:t>Evoluţia preţului unui portofoliu de 5 acţiuni pe perioada a 10 saptamani:</a:t>
                </a:r>
              </a:p>
              <a:p>
                <a:pPr marL="0" indent="0">
                  <a:buNone/>
                </a:pPr>
                <a:endParaRPr lang="ro-RO" sz="1800" dirty="0"/>
              </a:p>
              <a:p>
                <a:pPr marL="0" indent="0">
                  <a:buNone/>
                </a:pPr>
                <a:endParaRPr lang="ro-RO" sz="1800" dirty="0" smtClean="0"/>
              </a:p>
              <a:p>
                <a:pPr marL="0" indent="0">
                  <a:buNone/>
                </a:pPr>
                <a:endParaRPr lang="ro-RO" sz="1800" dirty="0"/>
              </a:p>
              <a:p>
                <a:pPr marL="0" indent="0">
                  <a:buNone/>
                </a:pPr>
                <a:endParaRPr lang="ro-RO" sz="1800" dirty="0" smtClean="0"/>
              </a:p>
              <a:p>
                <a:pPr marL="0" indent="0">
                  <a:buNone/>
                </a:pPr>
                <a:endParaRPr lang="ro-RO" sz="1800" dirty="0"/>
              </a:p>
              <a:p>
                <a:pPr marL="0" indent="0">
                  <a:buNone/>
                </a:pPr>
                <a:endParaRPr lang="ro-RO" sz="1800" dirty="0" smtClean="0"/>
              </a:p>
              <a:p>
                <a:pPr marL="0" indent="0">
                  <a:buNone/>
                </a:pPr>
                <a:endParaRPr lang="ro-RO" sz="1800" dirty="0"/>
              </a:p>
              <a:p>
                <a:pPr marL="0" indent="0">
                  <a:buNone/>
                </a:pPr>
                <a:endParaRPr lang="ro-RO" sz="1800" dirty="0" smtClean="0"/>
              </a:p>
              <a:p>
                <a:pPr marL="0" indent="0">
                  <a:buNone/>
                </a:pPr>
                <a:endParaRPr lang="ro-RO" sz="1800" dirty="0" smtClean="0"/>
              </a:p>
              <a:p>
                <a:pPr marL="0" indent="0" algn="just">
                  <a:buNone/>
                </a:pPr>
                <a:r>
                  <a:rPr lang="ro-RO" sz="1800" dirty="0" smtClean="0"/>
                  <a:t>Problema </a:t>
                </a:r>
                <a:r>
                  <a:rPr lang="ro-RO" sz="1800" dirty="0"/>
                  <a:t>de rezolvat: determinarea portofoliului de risc minim pentru un randament dat </a:t>
                </a:r>
                <a14:m>
                  <m:oMath xmlns:m="http://schemas.openxmlformats.org/officeDocument/2006/math">
                    <m:sSub>
                      <m:sSubPr>
                        <m:ctrlPr>
                          <a:rPr lang="en-US" sz="1800" i="1">
                            <a:latin typeface="Cambria Math"/>
                          </a:rPr>
                        </m:ctrlPr>
                      </m:sSubPr>
                      <m:e>
                        <m:r>
                          <a:rPr lang="ro-RO" sz="1800" i="1">
                            <a:latin typeface="Cambria Math"/>
                          </a:rPr>
                          <m:t>𝑅</m:t>
                        </m:r>
                      </m:e>
                      <m:sub>
                        <m:r>
                          <a:rPr lang="ro-RO" sz="1800" i="1">
                            <a:latin typeface="Cambria Math"/>
                          </a:rPr>
                          <m:t>𝑝</m:t>
                        </m:r>
                      </m:sub>
                    </m:sSub>
                    <m:r>
                      <a:rPr lang="ro-RO" sz="1800" i="1">
                        <a:latin typeface="Cambria Math"/>
                      </a:rPr>
                      <m:t>=1.15%</m:t>
                    </m:r>
                  </m:oMath>
                </a14:m>
                <a:r>
                  <a:rPr lang="ro-RO" sz="1800" dirty="0"/>
                  <a:t>.</a:t>
                </a:r>
                <a:endParaRPr lang="en-US" sz="1800" dirty="0"/>
              </a:p>
              <a:p>
                <a:pPr marL="0" indent="0">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724400"/>
              </a:xfrm>
              <a:blipFill rotWithShape="1">
                <a:blip r:embed="rId2"/>
                <a:stretch>
                  <a:fillRect l="-593" t="-645"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graphicFrame>
        <p:nvGraphicFramePr>
          <p:cNvPr id="6175" name="Table 6174"/>
          <p:cNvGraphicFramePr>
            <a:graphicFrameLocks noGrp="1"/>
          </p:cNvGraphicFramePr>
          <p:nvPr>
            <p:extLst>
              <p:ext uri="{D42A27DB-BD31-4B8C-83A1-F6EECF244321}">
                <p14:modId xmlns:p14="http://schemas.microsoft.com/office/powerpoint/2010/main" val="786893347"/>
              </p:ext>
            </p:extLst>
          </p:nvPr>
        </p:nvGraphicFramePr>
        <p:xfrm>
          <a:off x="381000" y="2187320"/>
          <a:ext cx="8229598" cy="2302386"/>
        </p:xfrm>
        <a:graphic>
          <a:graphicData uri="http://schemas.openxmlformats.org/drawingml/2006/table">
            <a:tbl>
              <a:tblPr firstRow="1" firstCol="1" lastRow="1" lastCol="1" bandRow="1" bandCol="1">
                <a:tableStyleId>{69CF1AB2-1976-4502-BF36-3FF5EA218861}</a:tableStyleId>
              </a:tblPr>
              <a:tblGrid>
                <a:gridCol w="671535"/>
                <a:gridCol w="697870"/>
                <a:gridCol w="859170"/>
                <a:gridCol w="859170"/>
                <a:gridCol w="859170"/>
                <a:gridCol w="697870"/>
                <a:gridCol w="697870"/>
                <a:gridCol w="697870"/>
                <a:gridCol w="697870"/>
                <a:gridCol w="697870"/>
                <a:gridCol w="793333"/>
              </a:tblGrid>
              <a:tr h="383731">
                <a:tc>
                  <a:txBody>
                    <a:bodyPr/>
                    <a:lstStyle/>
                    <a:p>
                      <a:pPr algn="ctr">
                        <a:lnSpc>
                          <a:spcPct val="115000"/>
                        </a:lnSpc>
                        <a:spcAft>
                          <a:spcPts val="0"/>
                        </a:spcAft>
                      </a:pPr>
                      <a:r>
                        <a:rPr lang="ro-RO" sz="1200">
                          <a:effectLst/>
                        </a:rPr>
                        <a:t> </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S4</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S5</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S6</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S7</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S8</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S9</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S10</a:t>
                      </a:r>
                      <a:endParaRPr lang="en-US" sz="1200">
                        <a:effectLst/>
                        <a:latin typeface="Times New Roman"/>
                        <a:ea typeface="Times New Roman"/>
                        <a:cs typeface="Times New Roman"/>
                      </a:endParaRPr>
                    </a:p>
                  </a:txBody>
                  <a:tcPr marL="68580" marR="68580" marT="0" marB="0"/>
                </a:tc>
              </a:tr>
              <a:tr h="383731">
                <a:tc>
                  <a:txBody>
                    <a:bodyPr/>
                    <a:lstStyle/>
                    <a:p>
                      <a:pPr algn="ctr">
                        <a:lnSpc>
                          <a:spcPct val="115000"/>
                        </a:lnSpc>
                        <a:spcAft>
                          <a:spcPts val="0"/>
                        </a:spcAft>
                      </a:pPr>
                      <a:r>
                        <a:rPr lang="ro-RO" sz="1200">
                          <a:effectLst/>
                        </a:rPr>
                        <a:t>A1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1.4</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1.5</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1.0</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1.0</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1.1</a:t>
                      </a:r>
                      <a:endParaRPr lang="en-US" sz="1200" b="0" dirty="0">
                        <a:effectLst/>
                        <a:latin typeface="Times New Roman"/>
                        <a:ea typeface="Times New Roman"/>
                        <a:cs typeface="Times New Roman"/>
                      </a:endParaRPr>
                    </a:p>
                  </a:txBody>
                  <a:tcPr marL="68580" marR="68580" marT="0" marB="0"/>
                </a:tc>
              </a:tr>
              <a:tr h="383731">
                <a:tc>
                  <a:txBody>
                    <a:bodyPr/>
                    <a:lstStyle/>
                    <a:p>
                      <a:pPr algn="ctr">
                        <a:lnSpc>
                          <a:spcPct val="115000"/>
                        </a:lnSpc>
                        <a:spcAft>
                          <a:spcPts val="0"/>
                        </a:spcAft>
                      </a:pPr>
                      <a:r>
                        <a:rPr lang="ro-RO" sz="1200">
                          <a:effectLst/>
                        </a:rPr>
                        <a:t>A2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1.0</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0.8</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0.9</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1.4</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1.1</a:t>
                      </a:r>
                      <a:endParaRPr lang="en-US" sz="1200" b="0" dirty="0">
                        <a:effectLst/>
                        <a:latin typeface="Times New Roman"/>
                        <a:ea typeface="Times New Roman"/>
                        <a:cs typeface="Times New Roman"/>
                      </a:endParaRPr>
                    </a:p>
                  </a:txBody>
                  <a:tcPr marL="68580" marR="68580" marT="0" marB="0"/>
                </a:tc>
              </a:tr>
              <a:tr h="383731">
                <a:tc>
                  <a:txBody>
                    <a:bodyPr/>
                    <a:lstStyle/>
                    <a:p>
                      <a:pPr algn="ctr">
                        <a:lnSpc>
                          <a:spcPct val="115000"/>
                        </a:lnSpc>
                        <a:spcAft>
                          <a:spcPts val="0"/>
                        </a:spcAft>
                      </a:pPr>
                      <a:r>
                        <a:rPr lang="ro-RO" sz="1200">
                          <a:effectLst/>
                        </a:rPr>
                        <a:t>A3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0.9</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1.0</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1.0</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1.1</a:t>
                      </a:r>
                      <a:endParaRPr lang="en-US" sz="1200" b="0" dirty="0">
                        <a:effectLst/>
                        <a:latin typeface="Times New Roman"/>
                        <a:ea typeface="Times New Roman"/>
                        <a:cs typeface="Times New Roman"/>
                      </a:endParaRPr>
                    </a:p>
                  </a:txBody>
                  <a:tcPr marL="68580" marR="68580" marT="0" marB="0"/>
                </a:tc>
              </a:tr>
              <a:tr h="383731">
                <a:tc>
                  <a:txBody>
                    <a:bodyPr/>
                    <a:lstStyle/>
                    <a:p>
                      <a:pPr algn="ctr">
                        <a:lnSpc>
                          <a:spcPct val="115000"/>
                        </a:lnSpc>
                        <a:spcAft>
                          <a:spcPts val="0"/>
                        </a:spcAft>
                      </a:pPr>
                      <a:r>
                        <a:rPr lang="ro-RO" sz="1200">
                          <a:effectLst/>
                        </a:rPr>
                        <a:t>A4</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1.3</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1.2</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1.0</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a:effectLst/>
                        </a:rPr>
                        <a:t>1.1</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1.2</a:t>
                      </a:r>
                      <a:endParaRPr lang="en-US" sz="1200" b="0" dirty="0">
                        <a:effectLst/>
                        <a:latin typeface="Times New Roman"/>
                        <a:ea typeface="Times New Roman"/>
                        <a:cs typeface="Times New Roman"/>
                      </a:endParaRPr>
                    </a:p>
                  </a:txBody>
                  <a:tcPr marL="68580" marR="68580" marT="0" marB="0"/>
                </a:tc>
              </a:tr>
              <a:tr h="383731">
                <a:tc>
                  <a:txBody>
                    <a:bodyPr/>
                    <a:lstStyle/>
                    <a:p>
                      <a:pPr algn="ctr">
                        <a:lnSpc>
                          <a:spcPct val="115000"/>
                        </a:lnSpc>
                        <a:spcAft>
                          <a:spcPts val="0"/>
                        </a:spcAft>
                      </a:pPr>
                      <a:r>
                        <a:rPr lang="ro-RO" sz="1200">
                          <a:effectLst/>
                        </a:rPr>
                        <a:t>A5</a:t>
                      </a:r>
                      <a:endParaRPr lang="en-US" sz="120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0.8</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0.75</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0.65</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0.75</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0.8</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0.9</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1.0</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1.1</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1.1</a:t>
                      </a:r>
                      <a:endParaRPr lang="en-US" sz="1200" b="0" dirty="0">
                        <a:effectLst/>
                        <a:latin typeface="Times New Roman"/>
                        <a:ea typeface="Times New Roman"/>
                        <a:cs typeface="Times New Roman"/>
                      </a:endParaRPr>
                    </a:p>
                  </a:txBody>
                  <a:tcPr marL="68580" marR="68580" marT="0" marB="0"/>
                </a:tc>
                <a:tc>
                  <a:txBody>
                    <a:bodyPr/>
                    <a:lstStyle/>
                    <a:p>
                      <a:pPr algn="ctr">
                        <a:lnSpc>
                          <a:spcPct val="115000"/>
                        </a:lnSpc>
                        <a:spcAft>
                          <a:spcPts val="0"/>
                        </a:spcAft>
                      </a:pPr>
                      <a:r>
                        <a:rPr lang="ro-RO" sz="1200" b="0" dirty="0">
                          <a:effectLst/>
                        </a:rPr>
                        <a:t>1.2</a:t>
                      </a:r>
                      <a:endParaRPr lang="en-US" sz="1200" b="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660749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627062"/>
            <a:ext cx="8458200" cy="858838"/>
          </a:xfrm>
        </p:spPr>
        <p:txBody>
          <a:bodyPr/>
          <a:lstStyle/>
          <a:p>
            <a:pPr eaLnBrk="1" hangingPunct="1"/>
            <a:r>
              <a:rPr lang="ro-RO" sz="2800" b="1" dirty="0">
                <a:solidFill>
                  <a:schemeClr val="bg2"/>
                </a:solidFill>
              </a:rPr>
              <a:t>Rezolvarea RISCMIN1M prin tehnica celei mai rapide </a:t>
            </a:r>
            <a:r>
              <a:rPr lang="ro-RO" sz="2800" b="1" dirty="0" smtClean="0">
                <a:solidFill>
                  <a:schemeClr val="bg2"/>
                </a:solidFill>
              </a:rPr>
              <a:t>descreşteri. Exemplu</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600200"/>
                <a:ext cx="8229600" cy="4724400"/>
              </a:xfrm>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𝑟</m:t>
                          </m:r>
                        </m:e>
                      </m:acc>
                      <m:r>
                        <a:rPr lang="ro-RO" sz="1800" i="1">
                          <a:latin typeface="Cambria Math"/>
                        </a:rPr>
                        <m:t>≅</m:t>
                      </m:r>
                      <m:sSup>
                        <m:sSupPr>
                          <m:ctrlPr>
                            <a:rPr lang="en-US" sz="1800" i="1">
                              <a:latin typeface="Cambria Math"/>
                            </a:rPr>
                          </m:ctrlPr>
                        </m:sSupPr>
                        <m:e>
                          <m:d>
                            <m:dPr>
                              <m:ctrlPr>
                                <a:rPr lang="en-US" sz="1800" i="1">
                                  <a:latin typeface="Cambria Math"/>
                                </a:rPr>
                              </m:ctrlPr>
                            </m:dPr>
                            <m:e>
                              <m:r>
                                <a:rPr lang="ro-RO" sz="1800" i="1">
                                  <a:latin typeface="Cambria Math"/>
                                </a:rPr>
                                <m:t>1.19   1.13   1.09   1.15   0.905</m:t>
                              </m:r>
                            </m:e>
                          </m:d>
                        </m:e>
                        <m:sup>
                          <m:r>
                            <a:rPr lang="ro-RO" sz="1800" i="1">
                              <a:latin typeface="Cambria Math"/>
                            </a:rPr>
                            <m:t>𝑇</m:t>
                          </m:r>
                        </m:sup>
                      </m:sSup>
                    </m:oMath>
                  </m:oMathPara>
                </a14:m>
                <a:endParaRPr lang="ro-RO" sz="1800" dirty="0" smtClean="0"/>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𝑄</m:t>
                      </m:r>
                      <m:r>
                        <a:rPr lang="ro-RO" sz="1800" i="1">
                          <a:latin typeface="Cambria Math"/>
                        </a:rPr>
                        <m:t>≅</m:t>
                      </m:r>
                      <m:d>
                        <m:dPr>
                          <m:ctrlPr>
                            <a:rPr lang="en-US" sz="1800" i="1">
                              <a:latin typeface="Cambria Math"/>
                            </a:rPr>
                          </m:ctrlPr>
                        </m:dPr>
                        <m:e>
                          <m:eqArr>
                            <m:eqArrPr>
                              <m:ctrlPr>
                                <a:rPr lang="en-US" sz="1800" i="1">
                                  <a:latin typeface="Cambria Math"/>
                                </a:rPr>
                              </m:ctrlPr>
                            </m:eqArrPr>
                            <m:e>
                              <m:eqArr>
                                <m:eqArrPr>
                                  <m:ctrlPr>
                                    <a:rPr lang="en-US" sz="1800" i="1">
                                      <a:latin typeface="Cambria Math"/>
                                    </a:rPr>
                                  </m:ctrlPr>
                                </m:eqArrPr>
                                <m:e>
                                  <m:eqArr>
                                    <m:eqArrPr>
                                      <m:ctrlPr>
                                        <a:rPr lang="en-US" sz="1800" i="1">
                                          <a:latin typeface="Cambria Math"/>
                                        </a:rPr>
                                      </m:ctrlPr>
                                    </m:eqArrPr>
                                    <m:e>
                                      <m:r>
                                        <a:rPr lang="ro-RO" sz="1800" i="1">
                                          <a:latin typeface="Cambria Math"/>
                                        </a:rPr>
                                        <m:t>0.0249   −0.0187  −0.0011   0.0085  −0.0219</m:t>
                                      </m:r>
                                    </m:e>
                                    <m:e>
                                      <m:r>
                                        <a:rPr lang="ro-RO" sz="1800" i="1">
                                          <a:latin typeface="Cambria Math"/>
                                        </a:rPr>
                                        <m:t>−0.0187     0.0321     0.0033   −0.0035   0.0099</m:t>
                                      </m:r>
                                    </m:e>
                                  </m:eqArr>
                                </m:e>
                                <m:e>
                                  <m:r>
                                    <a:rPr lang="ro-RO" sz="1800" i="1">
                                      <a:latin typeface="Cambria Math"/>
                                    </a:rPr>
                                    <m:t>−0.0011    0.0033      0.0109        0.0015    0.0035</m:t>
                                  </m:r>
                                </m:e>
                                <m:e>
                                  <m:r>
                                    <a:rPr lang="ro-RO" sz="1800" i="1">
                                      <a:latin typeface="Cambria Math"/>
                                    </a:rPr>
                                    <m:t>0.0085    −0.0035     0.0015     0.0065  −0.0058</m:t>
                                  </m:r>
                                </m:e>
                              </m:eqArr>
                            </m:e>
                            <m:e>
                              <m:r>
                                <a:rPr lang="ro-RO" sz="1800" i="1">
                                  <a:latin typeface="Cambria Math"/>
                                </a:rPr>
                                <m:t>−0.0219    0.0099       0.0035   −0.0058    0.0307</m:t>
                              </m:r>
                            </m:e>
                          </m:eqArr>
                        </m:e>
                      </m:d>
                    </m:oMath>
                  </m:oMathPara>
                </a14:m>
                <a:endParaRPr lang="en-US" sz="1800" dirty="0"/>
              </a:p>
              <a:p>
                <a:pPr marL="0" indent="0">
                  <a:buNone/>
                </a:pPr>
                <a:endParaRPr lang="ro-RO" sz="1800" dirty="0" smtClean="0"/>
              </a:p>
              <a:p>
                <a:pPr>
                  <a:buFont typeface="Wingdings" panose="05000000000000000000" pitchFamily="2" charset="2"/>
                  <a:buChar char="q"/>
                </a:pPr>
                <a:r>
                  <a:rPr lang="ro-RO" sz="1800" dirty="0" smtClean="0"/>
                  <a:t>Pentru </a:t>
                </a:r>
                <a:r>
                  <a:rPr lang="ro-RO" sz="1800" dirty="0"/>
                  <a:t>eroarea permisă </a:t>
                </a:r>
                <a14:m>
                  <m:oMath xmlns:m="http://schemas.openxmlformats.org/officeDocument/2006/math">
                    <m:sSup>
                      <m:sSupPr>
                        <m:ctrlPr>
                          <a:rPr lang="en-US" sz="1800" i="1">
                            <a:latin typeface="Cambria Math"/>
                          </a:rPr>
                        </m:ctrlPr>
                      </m:sSupPr>
                      <m:e>
                        <m:r>
                          <a:rPr lang="ro-RO" sz="1800" i="1">
                            <a:latin typeface="Cambria Math"/>
                          </a:rPr>
                          <m:t>10</m:t>
                        </m:r>
                      </m:e>
                      <m:sup>
                        <m:r>
                          <a:rPr lang="ro-RO" sz="1800" i="1">
                            <a:latin typeface="Cambria Math"/>
                          </a:rPr>
                          <m:t>−5</m:t>
                        </m:r>
                      </m:sup>
                    </m:sSup>
                    <m:rad>
                      <m:radPr>
                        <m:degHide m:val="on"/>
                        <m:ctrlPr>
                          <a:rPr lang="en-US" sz="1800" i="1">
                            <a:latin typeface="Cambria Math"/>
                          </a:rPr>
                        </m:ctrlPr>
                      </m:radPr>
                      <m:deg/>
                      <m:e>
                        <m:r>
                          <a:rPr lang="ro-RO" sz="1800" i="1">
                            <a:latin typeface="Cambria Math"/>
                          </a:rPr>
                          <m:t>𝑛</m:t>
                        </m:r>
                      </m:e>
                    </m:rad>
                    <m:r>
                      <a:rPr lang="ro-RO" sz="1800" i="1">
                        <a:latin typeface="Cambria Math"/>
                      </a:rPr>
                      <m:t>  ş</m:t>
                    </m:r>
                    <m:r>
                      <a:rPr lang="ro-RO" sz="1800" i="1">
                        <a:latin typeface="Cambria Math"/>
                      </a:rPr>
                      <m:t>𝑖</m:t>
                    </m:r>
                    <m:r>
                      <a:rPr lang="ro-RO" sz="1800" i="1">
                        <a:latin typeface="Cambria Math"/>
                      </a:rPr>
                      <m:t>   </m:t>
                    </m:r>
                    <m:r>
                      <a:rPr lang="ro-RO" sz="1800" i="1">
                        <a:latin typeface="Cambria Math"/>
                      </a:rPr>
                      <m:t>𝜌</m:t>
                    </m:r>
                    <m:r>
                      <a:rPr lang="ro-RO" sz="1800" i="1">
                        <a:latin typeface="Cambria Math"/>
                      </a:rPr>
                      <m:t>=100</m:t>
                    </m:r>
                  </m:oMath>
                </a14:m>
                <a:r>
                  <a:rPr lang="ro-RO" sz="1800" dirty="0"/>
                  <a:t>, rezultă</a:t>
                </a:r>
                <a:endParaRPr lang="en-US" sz="1800" dirty="0"/>
              </a:p>
              <a:p>
                <a:pPr lvl="1">
                  <a:buFont typeface="Wingdings" panose="05000000000000000000" pitchFamily="2" charset="2"/>
                  <a:buChar char="q"/>
                </a:pPr>
                <a:r>
                  <a:rPr lang="ro-RO" sz="1800" dirty="0"/>
                  <a:t>portofoliul </a:t>
                </a:r>
                <a14:m>
                  <m:oMath xmlns:m="http://schemas.openxmlformats.org/officeDocument/2006/math">
                    <m:r>
                      <a:rPr lang="ro-RO" sz="1800" i="1">
                        <a:latin typeface="Cambria Math"/>
                      </a:rPr>
                      <m:t>𝑦</m:t>
                    </m:r>
                    <m:r>
                      <a:rPr lang="ro-RO" sz="1800" i="1">
                        <a:latin typeface="Cambria Math"/>
                      </a:rPr>
                      <m:t>=</m:t>
                    </m:r>
                    <m:d>
                      <m:dPr>
                        <m:ctrlPr>
                          <a:rPr lang="en-US" sz="1800" i="1">
                            <a:latin typeface="Cambria Math"/>
                          </a:rPr>
                        </m:ctrlPr>
                      </m:dPr>
                      <m:e>
                        <m:r>
                          <a:rPr lang="ro-RO" sz="1800" i="1">
                            <a:latin typeface="Cambria Math"/>
                          </a:rPr>
                          <m:t>0.42   0.34   0.01   0.2   0.04</m:t>
                        </m:r>
                      </m:e>
                    </m:d>
                  </m:oMath>
                </a14:m>
                <a:endParaRPr lang="en-US" sz="1800" dirty="0"/>
              </a:p>
              <a:p>
                <a:pPr lvl="1">
                  <a:buFont typeface="Wingdings" panose="05000000000000000000" pitchFamily="2" charset="2"/>
                  <a:buChar char="q"/>
                </a:pPr>
                <a:r>
                  <a:rPr lang="ro-RO" sz="1800" dirty="0"/>
                  <a:t>riscul minim </a:t>
                </a:r>
                <a14:m>
                  <m:oMath xmlns:m="http://schemas.openxmlformats.org/officeDocument/2006/math">
                    <m:r>
                      <a:rPr lang="ro-RO" sz="1800" i="1">
                        <a:latin typeface="Cambria Math"/>
                      </a:rPr>
                      <m:t>𝑉</m:t>
                    </m:r>
                    <m:r>
                      <a:rPr lang="en-US" sz="1800" i="1">
                        <a:latin typeface="Cambria Math"/>
                      </a:rPr>
                      <m:t>=3.44×</m:t>
                    </m:r>
                    <m:sSup>
                      <m:sSupPr>
                        <m:ctrlPr>
                          <a:rPr lang="en-US" sz="1800" i="1">
                            <a:latin typeface="Cambria Math"/>
                          </a:rPr>
                        </m:ctrlPr>
                      </m:sSupPr>
                      <m:e>
                        <m:r>
                          <a:rPr lang="en-US" sz="1800" i="1">
                            <a:latin typeface="Cambria Math"/>
                          </a:rPr>
                          <m:t>10</m:t>
                        </m:r>
                      </m:e>
                      <m:sup>
                        <m:r>
                          <a:rPr lang="en-US" sz="1800" i="1">
                            <a:latin typeface="Cambria Math"/>
                          </a:rPr>
                          <m:t>−3</m:t>
                        </m:r>
                      </m:sup>
                    </m:sSup>
                  </m:oMath>
                </a14:m>
                <a:endParaRPr lang="en-US" sz="1800" dirty="0"/>
              </a:p>
              <a:p>
                <a:pPr lvl="1">
                  <a:buFont typeface="Wingdings" panose="05000000000000000000" pitchFamily="2" charset="2"/>
                  <a:buChar char="q"/>
                </a:pPr>
                <a:r>
                  <a:rPr lang="ro-RO" sz="1800" dirty="0"/>
                  <a:t>randamentul </a:t>
                </a:r>
                <a14:m>
                  <m:oMath xmlns:m="http://schemas.openxmlformats.org/officeDocument/2006/math">
                    <m:r>
                      <a:rPr lang="ro-RO" sz="1800" i="1">
                        <a:latin typeface="Cambria Math"/>
                      </a:rPr>
                      <m:t>≅</m:t>
                    </m:r>
                    <m:sSub>
                      <m:sSubPr>
                        <m:ctrlPr>
                          <a:rPr lang="en-US" sz="1800" i="1">
                            <a:latin typeface="Cambria Math"/>
                          </a:rPr>
                        </m:ctrlPr>
                      </m:sSubPr>
                      <m:e>
                        <m:r>
                          <a:rPr lang="ro-RO" sz="1800" i="1">
                            <a:latin typeface="Cambria Math"/>
                          </a:rPr>
                          <m:t>𝑅</m:t>
                        </m:r>
                      </m:e>
                      <m:sub>
                        <m:r>
                          <a:rPr lang="ro-RO" sz="1800" i="1">
                            <a:latin typeface="Cambria Math"/>
                          </a:rPr>
                          <m:t>𝑝</m:t>
                        </m:r>
                      </m:sub>
                    </m:sSub>
                  </m:oMath>
                </a14:m>
                <a:r>
                  <a:rPr lang="ro-RO" sz="1800" dirty="0"/>
                  <a:t>, randamentul dat.</a:t>
                </a:r>
                <a:endParaRPr lang="en-US" sz="1800" dirty="0"/>
              </a:p>
              <a:p>
                <a:pPr marL="0" indent="0">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600200"/>
                <a:ext cx="8229600" cy="4724400"/>
              </a:xfrm>
              <a:blipFill rotWithShape="1">
                <a:blip r:embed="rId2"/>
                <a:stretch>
                  <a:fillRect/>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74579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81000"/>
            <a:ext cx="8458200" cy="858838"/>
          </a:xfrm>
        </p:spPr>
        <p:txBody>
          <a:bodyPr/>
          <a:lstStyle/>
          <a:p>
            <a:pPr eaLnBrk="1" hangingPunct="1"/>
            <a:r>
              <a:rPr lang="ro-RO" altLang="en-US" sz="2600" b="1" dirty="0" smtClean="0">
                <a:solidFill>
                  <a:schemeClr val="bg2"/>
                </a:solidFill>
              </a:rPr>
              <a:t>Schimbul de generaţii bazat pe vârstă</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228600" y="1295400"/>
                <a:ext cx="8229600" cy="5562600"/>
              </a:xfrm>
            </p:spPr>
            <p:txBody>
              <a:bodyPr/>
              <a:lstStyle/>
              <a:p>
                <a:pPr algn="just">
                  <a:buFont typeface="Wingdings" panose="05000000000000000000" pitchFamily="2" charset="2"/>
                  <a:buChar char="q"/>
                </a:pPr>
                <a:r>
                  <a:rPr lang="ro-RO" sz="1800" dirty="0" smtClean="0"/>
                  <a:t>Ideea: de </a:t>
                </a:r>
                <a:r>
                  <a:rPr lang="ro-RO" sz="1800" dirty="0"/>
                  <a:t>a asigura prezenţa fiecărui individ într-un număr fixat de generaţii şi nu în funcţie de calitatea indivizilor. Un mecanism de acest tip este utilizat de obicei în cazul GA simpli. </a:t>
                </a:r>
                <a:endParaRPr lang="ro-RO" sz="1800" dirty="0" smtClean="0"/>
              </a:p>
              <a:p>
                <a:pPr marL="0" indent="0" algn="just">
                  <a:buNone/>
                </a:pPr>
                <a:endParaRPr lang="en-US" sz="1800" dirty="0"/>
              </a:p>
              <a:p>
                <a:pPr algn="just">
                  <a:buFont typeface="Wingdings" panose="05000000000000000000" pitchFamily="2" charset="2"/>
                  <a:buChar char="q"/>
                </a:pPr>
                <a:r>
                  <a:rPr lang="ro-RO" sz="1800" dirty="0"/>
                  <a:t>Deoarece, în general, numărul urmaşilor, </a:t>
                </a:r>
                <a14:m>
                  <m:oMath xmlns:m="http://schemas.openxmlformats.org/officeDocument/2006/math">
                    <m:r>
                      <a:rPr lang="ro-RO" sz="1800" i="1">
                        <a:latin typeface="Cambria Math"/>
                      </a:rPr>
                      <m:t>𝜆</m:t>
                    </m:r>
                  </m:oMath>
                </a14:m>
                <a:r>
                  <a:rPr lang="ro-RO" sz="1800" dirty="0"/>
                  <a:t>, este egal cu dimensiunea populaţiei, </a:t>
                </a:r>
                <a14:m>
                  <m:oMath xmlns:m="http://schemas.openxmlformats.org/officeDocument/2006/math">
                    <m:r>
                      <a:rPr lang="ro-RO" sz="1800" i="1">
                        <a:latin typeface="Cambria Math"/>
                      </a:rPr>
                      <m:t>𝜇</m:t>
                    </m:r>
                  </m:oMath>
                </a14:m>
                <a:r>
                  <a:rPr lang="ro-RO" sz="1800" dirty="0"/>
                  <a:t>, strategia schimbă populaţia curentă cu multisetul de progenituri (eventual mutante) create, indiferent dacă populaţia curentă şi/sau multisetul progeniturilor conţin indivizi care se repetă (sunt mutiseturi de cromozomi, nu mulţimi în sens matematic). </a:t>
                </a:r>
                <a:endParaRPr lang="ro-RO" sz="1800" dirty="0" smtClean="0"/>
              </a:p>
              <a:p>
                <a:pPr marL="0" indent="0" algn="just">
                  <a:buNone/>
                </a:pPr>
                <a:endParaRPr lang="en-US" sz="1800" dirty="0"/>
              </a:p>
              <a:p>
                <a:pPr algn="just">
                  <a:buFont typeface="Wingdings" panose="05000000000000000000" pitchFamily="2" charset="2"/>
                  <a:buChar char="q"/>
                </a:pPr>
                <a:r>
                  <a:rPr lang="ro-RO" sz="1800" dirty="0"/>
                  <a:t>La polul opus </a:t>
                </a:r>
                <a:r>
                  <a:rPr lang="en-US" sz="1800" dirty="0" smtClean="0"/>
                  <a:t>-</a:t>
                </a:r>
                <a:r>
                  <a:rPr lang="ro-RO" sz="1800" dirty="0" smtClean="0"/>
                  <a:t> </a:t>
                </a:r>
                <a:r>
                  <a:rPr lang="ro-RO" sz="1800" dirty="0"/>
                  <a:t>crearea unui singur cromozom copil la fiecare ciclu şi înlocuirea celui mai „bătrân” individ al populaţiei curente cu noul cromozom creat. </a:t>
                </a:r>
                <a:r>
                  <a:rPr lang="en-US" sz="1800" dirty="0" smtClean="0"/>
                  <a:t>A</a:t>
                </a:r>
                <a:r>
                  <a:rPr lang="ro-RO" sz="1800" dirty="0" smtClean="0"/>
                  <a:t>lternativă </a:t>
                </a:r>
                <a:r>
                  <a:rPr lang="en-US" sz="1800" dirty="0" smtClean="0"/>
                  <a:t>- </a:t>
                </a:r>
                <a:r>
                  <a:rPr lang="ro-RO" sz="1800" dirty="0" smtClean="0"/>
                  <a:t>selectarea </a:t>
                </a:r>
                <a:r>
                  <a:rPr lang="ro-RO" sz="1800" dirty="0"/>
                  <a:t>aleatoare a unui individ din populaţie şi înlocuirea lui cu cromozomul copil nou creat. </a:t>
                </a:r>
                <a:endParaRPr lang="en-US" sz="1800" dirty="0"/>
              </a:p>
              <a:p>
                <a:pPr lvl="1">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228600" y="1295400"/>
                <a:ext cx="8229600" cy="5562600"/>
              </a:xfrm>
              <a:blipFill rotWithShape="1">
                <a:blip r:embed="rId2"/>
                <a:stretch>
                  <a:fillRect l="-74" t="-548"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874671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81000"/>
            <a:ext cx="8458200" cy="858838"/>
          </a:xfrm>
        </p:spPr>
        <p:txBody>
          <a:bodyPr/>
          <a:lstStyle/>
          <a:p>
            <a:pPr eaLnBrk="1" hangingPunct="1"/>
            <a:r>
              <a:rPr lang="ro-RO" altLang="en-US" sz="2600" b="1" dirty="0" smtClean="0">
                <a:solidFill>
                  <a:schemeClr val="bg2"/>
                </a:solidFill>
              </a:rPr>
              <a:t>Schimbul de generaţii bazat pe calitatea indivizilor</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228600" y="1143000"/>
                <a:ext cx="8229600" cy="5410200"/>
              </a:xfrm>
            </p:spPr>
            <p:txBody>
              <a:bodyPr/>
              <a:lstStyle/>
              <a:p>
                <a:pPr algn="just">
                  <a:buFont typeface="Wingdings" panose="05000000000000000000" pitchFamily="2" charset="2"/>
                  <a:buChar char="q"/>
                </a:pPr>
                <a:r>
                  <a:rPr lang="ro-RO" sz="1800" dirty="0" smtClean="0"/>
                  <a:t>Schimbul </a:t>
                </a:r>
                <a:r>
                  <a:rPr lang="ro-RO" sz="1800" dirty="0"/>
                  <a:t>de generaţii dirijat de valorile funcţiei de evaluare poate fi realizat prin strategii utilizate şi în selectarea </a:t>
                </a:r>
                <a:r>
                  <a:rPr lang="ro-RO" sz="1800" dirty="0" smtClean="0"/>
                  <a:t>părinţilor.</a:t>
                </a:r>
              </a:p>
              <a:p>
                <a:pPr marL="0" indent="0" algn="just">
                  <a:buNone/>
                </a:pPr>
                <a:endParaRPr lang="en-US" sz="1800" dirty="0"/>
              </a:p>
              <a:p>
                <a:pPr algn="just">
                  <a:buFont typeface="Wingdings" panose="05000000000000000000" pitchFamily="2" charset="2"/>
                  <a:buChar char="q"/>
                </a:pPr>
                <a:r>
                  <a:rPr lang="ro-RO" sz="1800" i="1" dirty="0"/>
                  <a:t>Schema de substituire GENITOR</a:t>
                </a:r>
                <a:r>
                  <a:rPr lang="ro-RO" sz="1800" dirty="0"/>
                  <a:t> presupune înlocuirea celor mai slabi </a:t>
                </a:r>
                <a14:m>
                  <m:oMath xmlns:m="http://schemas.openxmlformats.org/officeDocument/2006/math">
                    <m:r>
                      <a:rPr lang="ro-RO" sz="1800" i="1">
                        <a:latin typeface="Cambria Math"/>
                      </a:rPr>
                      <m:t>𝜆</m:t>
                    </m:r>
                    <m:r>
                      <a:rPr lang="ro-RO" sz="1800" i="1">
                        <a:latin typeface="Cambria Math"/>
                      </a:rPr>
                      <m:t>&lt;</m:t>
                    </m:r>
                    <m:r>
                      <a:rPr lang="ro-RO" sz="1800" i="1">
                        <a:latin typeface="Cambria Math"/>
                      </a:rPr>
                      <m:t>𝜇</m:t>
                    </m:r>
                  </m:oMath>
                </a14:m>
                <a:r>
                  <a:rPr lang="ro-RO" sz="1800" dirty="0"/>
                  <a:t> indivizi din populaţia curentă. Acest mecanism conduce la îmbunătăţirea semnificativă a calităţii globale a populaţiei </a:t>
                </a:r>
                <a:r>
                  <a:rPr lang="ro-RO" sz="1800" dirty="0" smtClean="0"/>
                  <a:t>dar </a:t>
                </a:r>
                <a:r>
                  <a:rPr lang="ro-RO" sz="1800" dirty="0"/>
                  <a:t>are dezavantajul că poate conduce la convergenţă prematură. </a:t>
                </a:r>
                <a:r>
                  <a:rPr lang="ro-RO" sz="1800" dirty="0" smtClean="0"/>
                  <a:t>Modelul </a:t>
                </a:r>
                <a:r>
                  <a:rPr lang="ro-RO" sz="1800" dirty="0"/>
                  <a:t>este utilizat pentru populaţii de dimensiuni mari sau în cazul populaţiilor care nu conţin duplicate</a:t>
                </a:r>
                <a:r>
                  <a:rPr lang="ro-RO" sz="1800" dirty="0" smtClean="0"/>
                  <a:t>.</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ro-RO" sz="1800" i="1" dirty="0"/>
                  <a:t>Elitismul</a:t>
                </a:r>
                <a:r>
                  <a:rPr lang="ro-RO" sz="1800" dirty="0"/>
                  <a:t> este o strategie utilizată în combinaţie cu scheme de substituire bazate pe vârstă şi scheme stochastice de înlocuire bazate pe funcţia de evaluare, scopul fiind acela de a evita pierderea celor mai bine adaptaţi indivizi la schimbul de generaţii. </a:t>
                </a:r>
                <a:r>
                  <a:rPr lang="en-US" sz="1800" dirty="0" err="1" smtClean="0"/>
                  <a:t>Revine</a:t>
                </a:r>
                <a:r>
                  <a:rPr lang="en-US" sz="1800" dirty="0" smtClean="0"/>
                  <a:t> la</a:t>
                </a:r>
                <a:r>
                  <a:rPr lang="ro-RO" sz="1800" dirty="0" smtClean="0"/>
                  <a:t> </a:t>
                </a:r>
                <a:r>
                  <a:rPr lang="ro-RO" sz="1800" dirty="0"/>
                  <a:t>urmărirea celui mai bun individ din populaţia curentă, </a:t>
                </a:r>
                <a:r>
                  <a:rPr lang="ro-RO" sz="1800" i="1" dirty="0"/>
                  <a:t>b</a:t>
                </a:r>
                <a:r>
                  <a:rPr lang="ro-RO" sz="1800" dirty="0"/>
                  <a:t>: dacă </a:t>
                </a:r>
                <a:r>
                  <a:rPr lang="ro-RO" sz="1800" i="1" dirty="0"/>
                  <a:t>b</a:t>
                </a:r>
                <a:r>
                  <a:rPr lang="ro-RO" sz="1800" dirty="0"/>
                  <a:t> este ales pentru înlocuire şi nici unul dintre urmaşii care sunt selectaţi pentru schimbul de generaţii nu are valoarea funcţiei obiectiv cel puţin egală cu cea corespunzătoare lui </a:t>
                </a:r>
                <a:r>
                  <a:rPr lang="ro-RO" sz="1800" i="1" dirty="0"/>
                  <a:t>b</a:t>
                </a:r>
                <a:r>
                  <a:rPr lang="ro-RO" sz="1800" dirty="0"/>
                  <a:t>, atunci </a:t>
                </a:r>
                <a:r>
                  <a:rPr lang="ro-RO" sz="1800" i="1" dirty="0"/>
                  <a:t>b</a:t>
                </a:r>
                <a:r>
                  <a:rPr lang="ro-RO" sz="1800" dirty="0"/>
                  <a:t> este menţinut în generaţia următoare şi este eliminat unul dintre urmaşii selectaţi pentru înlocuire.</a:t>
                </a: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228600" y="1143000"/>
                <a:ext cx="8229600" cy="5410200"/>
              </a:xfrm>
              <a:blipFill rotWithShape="1">
                <a:blip r:embed="rId2"/>
                <a:stretch>
                  <a:fillRect l="-74" t="-564" r="-593" b="-383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92723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457200"/>
            <a:ext cx="8458200" cy="858838"/>
          </a:xfrm>
        </p:spPr>
        <p:txBody>
          <a:bodyPr/>
          <a:lstStyle/>
          <a:p>
            <a:pPr lvl="2"/>
            <a:r>
              <a:rPr lang="en-US" sz="2800" b="1" dirty="0" err="1" smtClean="0">
                <a:solidFill>
                  <a:schemeClr val="bg2"/>
                </a:solidFill>
              </a:rPr>
              <a:t>Problema</a:t>
            </a:r>
            <a:r>
              <a:rPr lang="en-US" sz="2800" b="1" dirty="0" smtClean="0">
                <a:solidFill>
                  <a:schemeClr val="bg2"/>
                </a:solidFill>
              </a:rPr>
              <a:t> </a:t>
            </a:r>
            <a:r>
              <a:rPr lang="en-US" sz="2800" b="1" dirty="0" err="1" smtClean="0">
                <a:solidFill>
                  <a:schemeClr val="bg2"/>
                </a:solidFill>
              </a:rPr>
              <a:t>optimiz</a:t>
            </a:r>
            <a:r>
              <a:rPr lang="ro-RO" sz="2800" b="1" dirty="0" smtClean="0">
                <a:solidFill>
                  <a:schemeClr val="bg2"/>
                </a:solidFill>
              </a:rPr>
              <a:t>ării portofoliilor</a:t>
            </a:r>
            <a:br>
              <a:rPr lang="ro-RO" sz="2800" b="1" dirty="0" smtClean="0">
                <a:solidFill>
                  <a:schemeClr val="bg2"/>
                </a:solidFill>
              </a:rPr>
            </a:br>
            <a:r>
              <a:rPr lang="ro-RO" sz="2800" b="1" dirty="0" smtClean="0">
                <a:solidFill>
                  <a:schemeClr val="bg2"/>
                </a:solidFill>
              </a:rPr>
              <a:t>Randamentul </a:t>
            </a:r>
            <a:r>
              <a:rPr lang="ro-RO" sz="2800" b="1" dirty="0">
                <a:solidFill>
                  <a:schemeClr val="bg2"/>
                </a:solidFill>
              </a:rPr>
              <a:t>/ riscul unui </a:t>
            </a:r>
            <a:r>
              <a:rPr lang="ro-RO" sz="2800" b="1" dirty="0" smtClean="0">
                <a:solidFill>
                  <a:schemeClr val="bg2"/>
                </a:solidFill>
              </a:rPr>
              <a:t>portofoliu</a:t>
            </a:r>
            <a:endParaRPr lang="en-US" sz="2600" dirty="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460500"/>
                <a:ext cx="8229600" cy="4724400"/>
              </a:xfrm>
            </p:spPr>
            <p:txBody>
              <a:bodyPr/>
              <a:lstStyle/>
              <a:p>
                <a:pPr>
                  <a:buFont typeface="Wingdings" panose="05000000000000000000" pitchFamily="2" charset="2"/>
                  <a:buChar char="q"/>
                </a:pPr>
                <a:r>
                  <a:rPr lang="ro-RO" sz="1800" b="0" dirty="0" smtClean="0"/>
                  <a:t>Fie </a:t>
                </a:r>
                <a14:m>
                  <m:oMath xmlns:m="http://schemas.openxmlformats.org/officeDocument/2006/math">
                    <m:r>
                      <a:rPr lang="ro-RO" sz="1800" b="0" i="1" smtClean="0">
                        <a:latin typeface="Cambria Math"/>
                      </a:rPr>
                      <m:t>𝐴</m:t>
                    </m:r>
                    <m:r>
                      <a:rPr lang="en-US" sz="1800" b="0" i="1" smtClean="0">
                        <a:latin typeface="Cambria Math"/>
                      </a:rPr>
                      <m:t>=</m:t>
                    </m:r>
                    <m:d>
                      <m:dPr>
                        <m:begChr m:val="{"/>
                        <m:endChr m:val="}"/>
                        <m:ctrlPr>
                          <a:rPr lang="en-US" sz="1800" b="0" i="1" smtClean="0">
                            <a:latin typeface="Cambria Math"/>
                          </a:rPr>
                        </m:ctrlPr>
                      </m:dPr>
                      <m:e>
                        <m:sSub>
                          <m:sSubPr>
                            <m:ctrlPr>
                              <a:rPr lang="en-US" sz="1800" b="0" i="1" smtClean="0">
                                <a:latin typeface="Cambria Math"/>
                              </a:rPr>
                            </m:ctrlPr>
                          </m:sSubPr>
                          <m:e>
                            <m:r>
                              <a:rPr lang="ro-RO" sz="1800" b="0" i="1" smtClean="0">
                                <a:latin typeface="Cambria Math"/>
                              </a:rPr>
                              <m:t>𝑎</m:t>
                            </m:r>
                          </m:e>
                          <m:sub>
                            <m:r>
                              <a:rPr lang="ro-RO" sz="1800" b="0" i="1" smtClean="0">
                                <a:latin typeface="Cambria Math"/>
                              </a:rPr>
                              <m:t>1</m:t>
                            </m:r>
                          </m:sub>
                        </m:sSub>
                        <m:r>
                          <a:rPr lang="ro-RO" sz="1800" b="0" i="1" smtClean="0">
                            <a:latin typeface="Cambria Math"/>
                          </a:rPr>
                          <m:t>,</m:t>
                        </m:r>
                        <m:sSub>
                          <m:sSubPr>
                            <m:ctrlPr>
                              <a:rPr lang="en-US" sz="1800" i="1">
                                <a:latin typeface="Cambria Math"/>
                              </a:rPr>
                            </m:ctrlPr>
                          </m:sSubPr>
                          <m:e>
                            <m:r>
                              <a:rPr lang="ro-RO" sz="1800" i="1">
                                <a:latin typeface="Cambria Math"/>
                              </a:rPr>
                              <m:t>𝑎</m:t>
                            </m:r>
                          </m:e>
                          <m:sub>
                            <m:r>
                              <a:rPr lang="ro-RO" sz="1800" b="0" i="1" smtClean="0">
                                <a:latin typeface="Cambria Math"/>
                              </a:rPr>
                              <m:t>2</m:t>
                            </m:r>
                          </m:sub>
                        </m:sSub>
                        <m:r>
                          <a:rPr lang="ro-RO" sz="1800" b="0" i="1" smtClean="0">
                            <a:latin typeface="Cambria Math"/>
                          </a:rPr>
                          <m:t>,…,</m:t>
                        </m:r>
                        <m:sSub>
                          <m:sSubPr>
                            <m:ctrlPr>
                              <a:rPr lang="en-US" sz="1800" i="1">
                                <a:latin typeface="Cambria Math"/>
                              </a:rPr>
                            </m:ctrlPr>
                          </m:sSubPr>
                          <m:e>
                            <m:r>
                              <a:rPr lang="ro-RO" sz="1800" i="1">
                                <a:latin typeface="Cambria Math"/>
                              </a:rPr>
                              <m:t>𝑎</m:t>
                            </m:r>
                          </m:e>
                          <m:sub>
                            <m:r>
                              <a:rPr lang="ro-RO" sz="1800" b="0" i="1" smtClean="0">
                                <a:latin typeface="Cambria Math"/>
                              </a:rPr>
                              <m:t>𝑛</m:t>
                            </m:r>
                          </m:sub>
                        </m:sSub>
                      </m:e>
                    </m:d>
                    <m:r>
                      <a:rPr lang="en-US" sz="1800" b="0" i="1" smtClean="0">
                        <a:latin typeface="Cambria Math"/>
                        <a:ea typeface="Cambria Math"/>
                      </a:rPr>
                      <m:t>↔</m:t>
                    </m:r>
                    <m:d>
                      <m:dPr>
                        <m:begChr m:val="{"/>
                        <m:endChr m:val="}"/>
                        <m:ctrlPr>
                          <a:rPr lang="en-US" sz="1800" b="0" i="1" smtClean="0">
                            <a:latin typeface="Cambria Math"/>
                          </a:rPr>
                        </m:ctrlPr>
                      </m:dPr>
                      <m:e>
                        <m:r>
                          <a:rPr lang="en-US" sz="1800" b="0" i="1" smtClean="0">
                            <a:latin typeface="Cambria Math"/>
                          </a:rPr>
                          <m:t>1,2,…,</m:t>
                        </m:r>
                        <m:r>
                          <a:rPr lang="en-US" sz="1800" b="0" i="1" smtClean="0">
                            <a:latin typeface="Cambria Math"/>
                          </a:rPr>
                          <m:t>𝑛</m:t>
                        </m:r>
                      </m:e>
                    </m:d>
                  </m:oMath>
                </a14:m>
                <a:r>
                  <a:rPr lang="en-US" sz="1800" dirty="0" smtClean="0"/>
                  <a:t> un </a:t>
                </a:r>
                <a:r>
                  <a:rPr lang="en-US" sz="1800" dirty="0" err="1" smtClean="0"/>
                  <a:t>grup</a:t>
                </a:r>
                <a:r>
                  <a:rPr lang="en-US" sz="1800" dirty="0" smtClean="0"/>
                  <a:t> de </a:t>
                </a:r>
                <a:r>
                  <a:rPr lang="en-US" sz="1800" i="1" dirty="0" smtClean="0"/>
                  <a:t>n</a:t>
                </a:r>
                <a:r>
                  <a:rPr lang="en-US" sz="1800" dirty="0" smtClean="0"/>
                  <a:t> active, </a:t>
                </a:r>
                <a14:m>
                  <m:oMath xmlns:m="http://schemas.openxmlformats.org/officeDocument/2006/math">
                    <m:r>
                      <a:rPr lang="it-IT" sz="1800" i="1">
                        <a:latin typeface="Cambria Math"/>
                      </a:rPr>
                      <m:t>𝑆</m:t>
                    </m:r>
                    <m:r>
                      <a:rPr lang="en-US" sz="1800" b="0" i="1" smtClean="0">
                        <a:latin typeface="Cambria Math"/>
                      </a:rPr>
                      <m:t>𝑠</m:t>
                    </m:r>
                  </m:oMath>
                </a14:m>
                <a:r>
                  <a:rPr lang="en-US" sz="1800" dirty="0" smtClean="0"/>
                  <a:t> </a:t>
                </a:r>
                <a:r>
                  <a:rPr lang="en-US" sz="1800" dirty="0" err="1" smtClean="0"/>
                  <a:t>suma</a:t>
                </a:r>
                <a:r>
                  <a:rPr lang="en-US" sz="1800" dirty="0" smtClean="0"/>
                  <a:t> </a:t>
                </a:r>
                <a:r>
                  <a:rPr lang="en-US" sz="1800" dirty="0" err="1" smtClean="0"/>
                  <a:t>disponibil</a:t>
                </a:r>
                <a:r>
                  <a:rPr lang="ro-RO" sz="1800" dirty="0"/>
                  <a:t>ă</a:t>
                </a:r>
                <a:endParaRPr lang="ro-RO" sz="1800" dirty="0" smtClean="0"/>
              </a:p>
              <a:p>
                <a:pPr>
                  <a:buFont typeface="Wingdings" panose="05000000000000000000" pitchFamily="2" charset="2"/>
                  <a:buChar char="q"/>
                </a:pPr>
                <a:r>
                  <a:rPr lang="ro-RO" sz="1800" dirty="0" smtClean="0"/>
                  <a:t>Considerăm </a:t>
                </a:r>
                <a:r>
                  <a:rPr lang="ro-RO" sz="1800" dirty="0"/>
                  <a:t>disponibil istoricul randamentelor procentuale pe </a:t>
                </a:r>
                <a:r>
                  <a:rPr lang="ro-RO" sz="1800" i="1" dirty="0"/>
                  <a:t>m</a:t>
                </a:r>
                <a:r>
                  <a:rPr lang="ro-RO" sz="1800" dirty="0"/>
                  <a:t> perioade de timp pentru fiecare </a:t>
                </a:r>
                <a14:m>
                  <m:oMath xmlns:m="http://schemas.openxmlformats.org/officeDocument/2006/math">
                    <m:r>
                      <m:rPr>
                        <m:sty m:val="p"/>
                      </m:rPr>
                      <a:rPr lang="ro-RO" sz="1800" b="0" i="0" smtClean="0">
                        <a:latin typeface="Cambria Math"/>
                      </a:rPr>
                      <m:t>i</m:t>
                    </m:r>
                    <m:r>
                      <a:rPr lang="ro-RO" sz="1800" b="0" i="1" smtClean="0">
                        <a:latin typeface="Cambria Math"/>
                        <a:ea typeface="Cambria Math"/>
                      </a:rPr>
                      <m:t>∈</m:t>
                    </m:r>
                    <m:d>
                      <m:dPr>
                        <m:begChr m:val="{"/>
                        <m:endChr m:val="}"/>
                        <m:ctrlPr>
                          <a:rPr lang="en-US" sz="1800" i="1">
                            <a:latin typeface="Cambria Math"/>
                          </a:rPr>
                        </m:ctrlPr>
                      </m:dPr>
                      <m:e>
                        <m:r>
                          <a:rPr lang="en-US" sz="1800" i="1">
                            <a:latin typeface="Cambria Math"/>
                          </a:rPr>
                          <m:t>1,2,…,</m:t>
                        </m:r>
                        <m:r>
                          <a:rPr lang="en-US" sz="1800" i="1">
                            <a:latin typeface="Cambria Math"/>
                          </a:rPr>
                          <m:t>𝑛</m:t>
                        </m:r>
                      </m:e>
                    </m:d>
                  </m:oMath>
                </a14:m>
                <a:endParaRPr lang="en-US" sz="1800" dirty="0"/>
              </a:p>
              <a:p>
                <a:pPr lvl="1">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𝑟</m:t>
                        </m:r>
                      </m:e>
                      <m:sub>
                        <m:r>
                          <a:rPr lang="ro-RO" sz="1800" i="1">
                            <a:latin typeface="Cambria Math"/>
                          </a:rPr>
                          <m:t>𝑖𝑗</m:t>
                        </m:r>
                      </m:sub>
                    </m:sSub>
                  </m:oMath>
                </a14:m>
                <a:r>
                  <a:rPr lang="ro-RO" sz="1800" dirty="0"/>
                  <a:t>, randamentul acţiunii </a:t>
                </a:r>
                <a:r>
                  <a:rPr lang="ro-RO" sz="1800" i="1" dirty="0"/>
                  <a:t>i</a:t>
                </a:r>
                <a:r>
                  <a:rPr lang="ro-RO" sz="1800" dirty="0"/>
                  <a:t> în perioada </a:t>
                </a:r>
                <a:r>
                  <a:rPr lang="ro-RO" sz="1800" i="1" dirty="0"/>
                  <a:t>j</a:t>
                </a:r>
                <a:r>
                  <a:rPr lang="it-IT" sz="1800" dirty="0" smtClean="0"/>
                  <a:t>;</a:t>
                </a:r>
                <a:endParaRPr lang="ro-RO" sz="1800" dirty="0" smtClean="0"/>
              </a:p>
              <a:p>
                <a:pPr lvl="1">
                  <a:buFont typeface="Wingdings" panose="05000000000000000000" pitchFamily="2" charset="2"/>
                  <a:buChar char="q"/>
                </a:pPr>
                <a14:m>
                  <m:oMath xmlns:m="http://schemas.openxmlformats.org/officeDocument/2006/math">
                    <m:r>
                      <a:rPr lang="en-US" sz="1800" i="1">
                        <a:latin typeface="Cambria Math"/>
                      </a:rPr>
                      <m:t> </m:t>
                    </m:r>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𝑖</m:t>
                        </m:r>
                      </m:sub>
                    </m:sSub>
                    <m:r>
                      <a:rPr lang="ro-RO" sz="1800" i="1">
                        <a:latin typeface="Cambria Math"/>
                      </a:rPr>
                      <m:t>=</m:t>
                    </m:r>
                    <m:f>
                      <m:fPr>
                        <m:ctrlPr>
                          <a:rPr lang="en-US" sz="1800" i="1">
                            <a:latin typeface="Cambria Math"/>
                          </a:rPr>
                        </m:ctrlPr>
                      </m:fPr>
                      <m:num>
                        <m:r>
                          <a:rPr lang="ro-RO" sz="1800" i="1">
                            <a:latin typeface="Cambria Math"/>
                          </a:rPr>
                          <m:t>1</m:t>
                        </m:r>
                      </m:num>
                      <m:den>
                        <m:r>
                          <a:rPr lang="ro-RO" sz="1800" i="1">
                            <a:latin typeface="Cambria Math"/>
                          </a:rPr>
                          <m:t>𝑚</m:t>
                        </m:r>
                      </m:den>
                    </m:f>
                    <m:nary>
                      <m:naryPr>
                        <m:chr m:val="∑"/>
                        <m:limLoc m:val="undOvr"/>
                        <m:ctrlPr>
                          <a:rPr lang="en-US" sz="1800" i="1">
                            <a:latin typeface="Cambria Math"/>
                          </a:rPr>
                        </m:ctrlPr>
                      </m:naryPr>
                      <m:sub>
                        <m:r>
                          <a:rPr lang="ro-RO" sz="1800" i="1">
                            <a:latin typeface="Cambria Math"/>
                          </a:rPr>
                          <m:t>𝑗</m:t>
                        </m:r>
                        <m:r>
                          <a:rPr lang="ro-RO" sz="1800" i="1">
                            <a:latin typeface="Cambria Math"/>
                          </a:rPr>
                          <m:t>=1</m:t>
                        </m:r>
                      </m:sub>
                      <m:sup>
                        <m:r>
                          <a:rPr lang="ro-RO" sz="1800" i="1">
                            <a:latin typeface="Cambria Math"/>
                          </a:rPr>
                          <m:t>𝑚</m:t>
                        </m:r>
                      </m:sup>
                      <m:e>
                        <m:sSub>
                          <m:sSubPr>
                            <m:ctrlPr>
                              <a:rPr lang="en-US" sz="1800" i="1">
                                <a:latin typeface="Cambria Math"/>
                              </a:rPr>
                            </m:ctrlPr>
                          </m:sSubPr>
                          <m:e>
                            <m:r>
                              <a:rPr lang="ro-RO" sz="1800" i="1">
                                <a:latin typeface="Cambria Math"/>
                              </a:rPr>
                              <m:t>𝑟</m:t>
                            </m:r>
                          </m:e>
                          <m:sub>
                            <m:r>
                              <a:rPr lang="ro-RO" sz="1800" i="1">
                                <a:latin typeface="Cambria Math"/>
                              </a:rPr>
                              <m:t>𝑖𝑗</m:t>
                            </m:r>
                          </m:sub>
                        </m:sSub>
                      </m:e>
                    </m:nary>
                  </m:oMath>
                </a14:m>
                <a:r>
                  <a:rPr lang="ro-RO" sz="1800" dirty="0" smtClean="0"/>
                  <a:t>, randamentul mediu al acţiunii </a:t>
                </a:r>
                <a:r>
                  <a:rPr lang="ro-RO" sz="1800" i="1" dirty="0" smtClean="0"/>
                  <a:t>i</a:t>
                </a:r>
                <a:endParaRPr lang="en-US" sz="1800" i="1" dirty="0"/>
              </a:p>
              <a:p>
                <a:pPr lvl="1">
                  <a:buFont typeface="Wingdings" panose="05000000000000000000" pitchFamily="2" charset="2"/>
                  <a:buChar char="q"/>
                </a:pPr>
                <a14:m>
                  <m:oMath xmlns:m="http://schemas.openxmlformats.org/officeDocument/2006/math">
                    <m:sSub>
                      <m:sSubPr>
                        <m:ctrlPr>
                          <a:rPr lang="en-US" sz="1800" i="1">
                            <a:latin typeface="Cambria Math"/>
                          </a:rPr>
                        </m:ctrlPr>
                      </m:sSubPr>
                      <m:e>
                        <m:r>
                          <a:rPr lang="it-IT" sz="1800" i="1">
                            <a:latin typeface="Cambria Math"/>
                          </a:rPr>
                          <m:t>𝑦</m:t>
                        </m:r>
                      </m:e>
                      <m:sub>
                        <m:r>
                          <a:rPr lang="it-IT" sz="1800" i="1">
                            <a:latin typeface="Cambria Math"/>
                          </a:rPr>
                          <m:t>𝑖</m:t>
                        </m:r>
                      </m:sub>
                    </m:sSub>
                  </m:oMath>
                </a14:m>
                <a:r>
                  <a:rPr lang="ro-RO" sz="1800" dirty="0"/>
                  <a:t>, fracţiunea investită în acţiunea </a:t>
                </a:r>
                <a:r>
                  <a:rPr lang="ro-RO" sz="1800" i="1" dirty="0"/>
                  <a:t>i</a:t>
                </a:r>
                <a:r>
                  <a:rPr lang="it-IT" sz="1800" dirty="0"/>
                  <a:t>, astfel </a:t>
                </a:r>
                <a:r>
                  <a:rPr lang="it-IT" sz="1800" dirty="0" smtClean="0"/>
                  <a:t>încât</a:t>
                </a:r>
                <a:r>
                  <a:rPr lang="ro-RO" sz="1800" dirty="0" smtClean="0"/>
                  <a:t> </a:t>
                </a:r>
                <a14:m>
                  <m:oMath xmlns:m="http://schemas.openxmlformats.org/officeDocument/2006/math">
                    <m:r>
                      <a:rPr lang="it-IT" sz="1800" i="1">
                        <a:latin typeface="Cambria Math"/>
                      </a:rPr>
                      <m:t>𝑆</m:t>
                    </m:r>
                    <m:r>
                      <a:rPr lang="it-IT" sz="1800" i="1">
                        <a:latin typeface="Cambria Math"/>
                      </a:rPr>
                      <m:t>=</m:t>
                    </m:r>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endParaRPr lang="en-US" sz="1800" dirty="0"/>
              </a:p>
              <a:p>
                <a:pPr lvl="1">
                  <a:buFont typeface="Wingdings" panose="05000000000000000000" pitchFamily="2" charset="2"/>
                  <a:buChar char="q"/>
                </a:pPr>
                <a14:m>
                  <m:oMath xmlns:m="http://schemas.openxmlformats.org/officeDocument/2006/math">
                    <m:sSubSup>
                      <m:sSubSupPr>
                        <m:ctrlPr>
                          <a:rPr lang="en-US" sz="1800" i="1">
                            <a:latin typeface="Cambria Math"/>
                          </a:rPr>
                        </m:ctrlPr>
                      </m:sSubSupPr>
                      <m:e>
                        <m:r>
                          <a:rPr lang="ro-RO" sz="1800" i="1">
                            <a:latin typeface="Cambria Math"/>
                          </a:rPr>
                          <m:t>𝜎</m:t>
                        </m:r>
                      </m:e>
                      <m:sub>
                        <m:r>
                          <a:rPr lang="ro-RO" sz="1800" i="1">
                            <a:latin typeface="Cambria Math"/>
                          </a:rPr>
                          <m:t>𝑖</m:t>
                        </m:r>
                      </m:sub>
                      <m:sup>
                        <m:r>
                          <a:rPr lang="ro-RO" sz="1800" i="1">
                            <a:latin typeface="Cambria Math"/>
                          </a:rPr>
                          <m:t>2</m:t>
                        </m:r>
                      </m:sup>
                    </m:sSubSup>
                  </m:oMath>
                </a14:m>
                <a:r>
                  <a:rPr lang="ro-RO" sz="1800" dirty="0"/>
                  <a:t>, varianţa acţiunii </a:t>
                </a:r>
                <a:r>
                  <a:rPr lang="ro-RO" sz="1800" i="1" dirty="0" smtClean="0"/>
                  <a:t>i</a:t>
                </a:r>
                <a:r>
                  <a:rPr lang="ro-RO" sz="1800" dirty="0" smtClean="0"/>
                  <a:t>: </a:t>
                </a:r>
              </a:p>
              <a:p>
                <a:pPr marL="457200" lvl="1" indent="0">
                  <a:buNone/>
                </a:pPr>
                <a14:m>
                  <m:oMathPara xmlns:m="http://schemas.openxmlformats.org/officeDocument/2006/math">
                    <m:oMathParaPr>
                      <m:jc m:val="centerGroup"/>
                    </m:oMathParaPr>
                    <m:oMath xmlns:m="http://schemas.openxmlformats.org/officeDocument/2006/math">
                      <m:sSubSup>
                        <m:sSubSupPr>
                          <m:ctrlPr>
                            <a:rPr lang="en-US" sz="1800" i="1">
                              <a:latin typeface="Cambria Math"/>
                            </a:rPr>
                          </m:ctrlPr>
                        </m:sSubSupPr>
                        <m:e>
                          <m:r>
                            <a:rPr lang="ro-RO" sz="1800" i="1">
                              <a:latin typeface="Cambria Math"/>
                            </a:rPr>
                            <m:t>𝜎</m:t>
                          </m:r>
                        </m:e>
                        <m:sub>
                          <m:r>
                            <a:rPr lang="ro-RO" sz="1800" i="1">
                              <a:latin typeface="Cambria Math"/>
                            </a:rPr>
                            <m:t>𝑖</m:t>
                          </m:r>
                        </m:sub>
                        <m:sup>
                          <m:r>
                            <a:rPr lang="ro-RO" sz="1800" i="1">
                              <a:latin typeface="Cambria Math"/>
                            </a:rPr>
                            <m:t>2</m:t>
                          </m:r>
                        </m:sup>
                      </m:sSubSup>
                      <m:r>
                        <a:rPr lang="ro-RO" sz="1800" i="1">
                          <a:latin typeface="Cambria Math"/>
                        </a:rPr>
                        <m:t>=</m:t>
                      </m:r>
                      <m:f>
                        <m:fPr>
                          <m:ctrlPr>
                            <a:rPr lang="en-US" sz="1800" i="1">
                              <a:latin typeface="Cambria Math"/>
                            </a:rPr>
                          </m:ctrlPr>
                        </m:fPr>
                        <m:num>
                          <m:r>
                            <a:rPr lang="ro-RO" sz="1800" i="1">
                              <a:latin typeface="Cambria Math"/>
                            </a:rPr>
                            <m:t>1</m:t>
                          </m:r>
                        </m:num>
                        <m:den>
                          <m:r>
                            <a:rPr lang="ro-RO" sz="1800" i="1">
                              <a:latin typeface="Cambria Math"/>
                            </a:rPr>
                            <m:t>𝑚</m:t>
                          </m:r>
                        </m:den>
                      </m:f>
                      <m:nary>
                        <m:naryPr>
                          <m:chr m:val="∑"/>
                          <m:limLoc m:val="undOvr"/>
                          <m:ctrlPr>
                            <a:rPr lang="en-US" sz="1800" i="1">
                              <a:latin typeface="Cambria Math"/>
                            </a:rPr>
                          </m:ctrlPr>
                        </m:naryPr>
                        <m:sub>
                          <m:r>
                            <a:rPr lang="ro-RO" sz="1800" i="1">
                              <a:latin typeface="Cambria Math"/>
                            </a:rPr>
                            <m:t>𝑗</m:t>
                          </m:r>
                          <m:r>
                            <a:rPr lang="ro-RO" sz="1800" i="1">
                              <a:latin typeface="Cambria Math"/>
                            </a:rPr>
                            <m:t>=1</m:t>
                          </m:r>
                        </m:sub>
                        <m:sup>
                          <m:r>
                            <a:rPr lang="ro-RO" sz="1800" i="1">
                              <a:latin typeface="Cambria Math"/>
                            </a:rPr>
                            <m:t>𝑚</m:t>
                          </m:r>
                        </m:sup>
                        <m:e>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ro-RO" sz="1800" i="1">
                                          <a:latin typeface="Cambria Math"/>
                                        </a:rPr>
                                        <m:t>𝑟</m:t>
                                      </m:r>
                                    </m:e>
                                    <m:sub>
                                      <m:r>
                                        <a:rPr lang="ro-RO" sz="1800" i="1">
                                          <a:latin typeface="Cambria Math"/>
                                        </a:rPr>
                                        <m:t>𝑖𝑗</m:t>
                                      </m:r>
                                    </m:sub>
                                  </m:sSub>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𝑖</m:t>
                                      </m:r>
                                    </m:sub>
                                  </m:sSub>
                                </m:e>
                              </m:d>
                            </m:e>
                            <m:sup>
                              <m:r>
                                <a:rPr lang="ro-RO" sz="1800" i="1">
                                  <a:latin typeface="Cambria Math"/>
                                </a:rPr>
                                <m:t>2</m:t>
                              </m:r>
                            </m:sup>
                          </m:sSup>
                        </m:e>
                      </m:nary>
                    </m:oMath>
                  </m:oMathPara>
                </a14:m>
                <a:endParaRPr lang="en-US" sz="1800" dirty="0"/>
              </a:p>
              <a:p>
                <a:pPr lvl="1">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𝜎</m:t>
                        </m:r>
                      </m:e>
                      <m:sub>
                        <m:r>
                          <a:rPr lang="ro-RO" sz="1800" i="1">
                            <a:latin typeface="Cambria Math"/>
                          </a:rPr>
                          <m:t>𝑖</m:t>
                        </m:r>
                        <m:r>
                          <a:rPr lang="ro-RO" sz="1800" b="0" i="1" smtClean="0">
                            <a:latin typeface="Cambria Math"/>
                          </a:rPr>
                          <m:t>𝑘</m:t>
                        </m:r>
                      </m:sub>
                    </m:sSub>
                  </m:oMath>
                </a14:m>
                <a:r>
                  <a:rPr lang="ro-RO" sz="1800" dirty="0"/>
                  <a:t>, covarianţa dintre acţiunile </a:t>
                </a:r>
                <a:r>
                  <a:rPr lang="ro-RO" sz="1800" i="1" dirty="0"/>
                  <a:t>i</a:t>
                </a:r>
                <a:r>
                  <a:rPr lang="ro-RO" sz="1800" dirty="0"/>
                  <a:t> şi </a:t>
                </a:r>
                <a:r>
                  <a:rPr lang="ro-RO" sz="1800" i="1" dirty="0"/>
                  <a:t>k</a:t>
                </a:r>
                <a:r>
                  <a:rPr lang="ro-RO" sz="1800" dirty="0" smtClean="0"/>
                  <a:t>: </a:t>
                </a:r>
              </a:p>
              <a:p>
                <a:pPr marL="457200" lvl="1"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r>
                            <a:rPr lang="ro-RO" sz="1800" i="1">
                              <a:latin typeface="Cambria Math"/>
                            </a:rPr>
                            <m:t>𝜎</m:t>
                          </m:r>
                        </m:e>
                        <m:sub>
                          <m:r>
                            <a:rPr lang="ro-RO" sz="1800" i="1">
                              <a:latin typeface="Cambria Math"/>
                            </a:rPr>
                            <m:t>𝑖𝑘</m:t>
                          </m:r>
                        </m:sub>
                      </m:sSub>
                      <m:r>
                        <a:rPr lang="ro-RO" sz="1800" i="1">
                          <a:latin typeface="Cambria Math"/>
                        </a:rPr>
                        <m:t>=</m:t>
                      </m:r>
                      <m:f>
                        <m:fPr>
                          <m:ctrlPr>
                            <a:rPr lang="en-US" sz="1800" i="1">
                              <a:latin typeface="Cambria Math"/>
                            </a:rPr>
                          </m:ctrlPr>
                        </m:fPr>
                        <m:num>
                          <m:r>
                            <a:rPr lang="ro-RO" sz="1800" i="1">
                              <a:latin typeface="Cambria Math"/>
                            </a:rPr>
                            <m:t>1</m:t>
                          </m:r>
                        </m:num>
                        <m:den>
                          <m:r>
                            <a:rPr lang="ro-RO" sz="1800" i="1">
                              <a:latin typeface="Cambria Math"/>
                            </a:rPr>
                            <m:t>𝑚</m:t>
                          </m:r>
                        </m:den>
                      </m:f>
                      <m:nary>
                        <m:naryPr>
                          <m:chr m:val="∑"/>
                          <m:limLoc m:val="undOvr"/>
                          <m:ctrlPr>
                            <a:rPr lang="en-US" sz="1800" i="1">
                              <a:latin typeface="Cambria Math"/>
                            </a:rPr>
                          </m:ctrlPr>
                        </m:naryPr>
                        <m:sub>
                          <m:r>
                            <a:rPr lang="ro-RO" sz="1800" i="1">
                              <a:latin typeface="Cambria Math"/>
                            </a:rPr>
                            <m:t>𝑗</m:t>
                          </m:r>
                          <m:r>
                            <a:rPr lang="ro-RO" sz="1800" i="1">
                              <a:latin typeface="Cambria Math"/>
                            </a:rPr>
                            <m:t>=1</m:t>
                          </m:r>
                        </m:sub>
                        <m:sup>
                          <m:r>
                            <a:rPr lang="ro-RO" sz="1800" i="1">
                              <a:latin typeface="Cambria Math"/>
                            </a:rPr>
                            <m:t>𝑚</m:t>
                          </m:r>
                        </m:sup>
                        <m:e>
                          <m:d>
                            <m:dPr>
                              <m:ctrlPr>
                                <a:rPr lang="en-US" sz="1800" i="1">
                                  <a:latin typeface="Cambria Math"/>
                                </a:rPr>
                              </m:ctrlPr>
                            </m:dPr>
                            <m:e>
                              <m:sSub>
                                <m:sSubPr>
                                  <m:ctrlPr>
                                    <a:rPr lang="en-US" sz="1800" i="1">
                                      <a:latin typeface="Cambria Math"/>
                                    </a:rPr>
                                  </m:ctrlPr>
                                </m:sSubPr>
                                <m:e>
                                  <m:r>
                                    <a:rPr lang="ro-RO" sz="1800" i="1">
                                      <a:latin typeface="Cambria Math"/>
                                    </a:rPr>
                                    <m:t>𝑟</m:t>
                                  </m:r>
                                </m:e>
                                <m:sub>
                                  <m:r>
                                    <a:rPr lang="ro-RO" sz="1800" i="1">
                                      <a:latin typeface="Cambria Math"/>
                                    </a:rPr>
                                    <m:t>𝑖𝑗</m:t>
                                  </m:r>
                                </m:sub>
                              </m:sSub>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𝑖</m:t>
                                  </m:r>
                                </m:sub>
                              </m:sSub>
                            </m:e>
                          </m:d>
                          <m:d>
                            <m:dPr>
                              <m:ctrlPr>
                                <a:rPr lang="en-US" sz="1800" i="1">
                                  <a:latin typeface="Cambria Math"/>
                                </a:rPr>
                              </m:ctrlPr>
                            </m:dPr>
                            <m:e>
                              <m:sSub>
                                <m:sSubPr>
                                  <m:ctrlPr>
                                    <a:rPr lang="en-US" sz="1800" i="1">
                                      <a:latin typeface="Cambria Math"/>
                                    </a:rPr>
                                  </m:ctrlPr>
                                </m:sSubPr>
                                <m:e>
                                  <m:r>
                                    <a:rPr lang="ro-RO" sz="1800" i="1">
                                      <a:latin typeface="Cambria Math"/>
                                    </a:rPr>
                                    <m:t>𝑟</m:t>
                                  </m:r>
                                </m:e>
                                <m:sub>
                                  <m:r>
                                    <a:rPr lang="ro-RO" sz="1800" i="1">
                                      <a:latin typeface="Cambria Math"/>
                                    </a:rPr>
                                    <m:t>𝑘𝑗</m:t>
                                  </m:r>
                                </m:sub>
                              </m:sSub>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𝑘</m:t>
                                  </m:r>
                                </m:sub>
                              </m:sSub>
                            </m:e>
                          </m:d>
                        </m:e>
                      </m:nary>
                    </m:oMath>
                  </m:oMathPara>
                </a14:m>
                <a:endParaRPr lang="en-US" sz="1800" dirty="0"/>
              </a:p>
              <a:p>
                <a:pPr>
                  <a:buFont typeface="Wingdings" panose="05000000000000000000" pitchFamily="2" charset="2"/>
                  <a:buChar char="q"/>
                </a:pPr>
                <a:r>
                  <a:rPr lang="ro-RO" sz="1800" b="1" dirty="0"/>
                  <a:t>Portofoliul este definit de fracţiunile de investiţii </a:t>
                </a:r>
                <a14:m>
                  <m:oMath xmlns:m="http://schemas.openxmlformats.org/officeDocument/2006/math">
                    <m:sSub>
                      <m:sSubPr>
                        <m:ctrlPr>
                          <a:rPr lang="en-US" sz="1800" b="1" i="1">
                            <a:latin typeface="Cambria Math"/>
                          </a:rPr>
                        </m:ctrlPr>
                      </m:sSubPr>
                      <m:e>
                        <m:r>
                          <a:rPr lang="ro-RO" sz="1800" b="1" i="1">
                            <a:latin typeface="Cambria Math"/>
                          </a:rPr>
                          <m:t>𝒚</m:t>
                        </m:r>
                      </m:e>
                      <m:sub>
                        <m:r>
                          <a:rPr lang="ro-RO" sz="1800" b="1" i="1">
                            <a:latin typeface="Cambria Math"/>
                          </a:rPr>
                          <m:t>𝟏</m:t>
                        </m:r>
                      </m:sub>
                    </m:sSub>
                    <m:r>
                      <a:rPr lang="ro-RO" sz="1800" b="1" i="1">
                        <a:latin typeface="Cambria Math"/>
                      </a:rPr>
                      <m:t>,</m:t>
                    </m:r>
                    <m:sSub>
                      <m:sSubPr>
                        <m:ctrlPr>
                          <a:rPr lang="en-US" sz="1800" b="1" i="1">
                            <a:latin typeface="Cambria Math"/>
                          </a:rPr>
                        </m:ctrlPr>
                      </m:sSubPr>
                      <m:e>
                        <m:r>
                          <a:rPr lang="ro-RO" sz="1800" b="1" i="1">
                            <a:latin typeface="Cambria Math"/>
                          </a:rPr>
                          <m:t>𝒚</m:t>
                        </m:r>
                      </m:e>
                      <m:sub>
                        <m:r>
                          <a:rPr lang="ro-RO" sz="1800" b="1" i="1">
                            <a:latin typeface="Cambria Math"/>
                          </a:rPr>
                          <m:t>𝟐</m:t>
                        </m:r>
                      </m:sub>
                    </m:sSub>
                    <m:r>
                      <a:rPr lang="ro-RO" sz="1800" b="1" i="1">
                        <a:latin typeface="Cambria Math"/>
                      </a:rPr>
                      <m:t>,…,</m:t>
                    </m:r>
                    <m:sSub>
                      <m:sSubPr>
                        <m:ctrlPr>
                          <a:rPr lang="en-US" sz="1800" b="1" i="1">
                            <a:latin typeface="Cambria Math"/>
                          </a:rPr>
                        </m:ctrlPr>
                      </m:sSubPr>
                      <m:e>
                        <m:r>
                          <a:rPr lang="ro-RO" sz="1800" b="1" i="1">
                            <a:latin typeface="Cambria Math"/>
                          </a:rPr>
                          <m:t>𝒚</m:t>
                        </m:r>
                      </m:e>
                      <m:sub>
                        <m:r>
                          <a:rPr lang="ro-RO" sz="1800" b="1" i="1">
                            <a:latin typeface="Cambria Math"/>
                          </a:rPr>
                          <m:t>𝒏</m:t>
                        </m:r>
                      </m:sub>
                    </m:sSub>
                  </m:oMath>
                </a14:m>
                <a:r>
                  <a:rPr lang="ro-RO" sz="1800" b="1" dirty="0"/>
                  <a:t>.</a:t>
                </a:r>
                <a:endParaRPr lang="en-US" sz="1800" b="1" dirty="0"/>
              </a:p>
              <a:p>
                <a:pPr>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460500"/>
                <a:ext cx="8229600" cy="4724400"/>
              </a:xfrm>
              <a:blipFill rotWithShape="1">
                <a:blip r:embed="rId2"/>
                <a:stretch>
                  <a:fillRect t="-645" r="-74" b="-1290"/>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759873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81000"/>
            <a:ext cx="8458200" cy="858838"/>
          </a:xfrm>
        </p:spPr>
        <p:txBody>
          <a:bodyPr/>
          <a:lstStyle/>
          <a:p>
            <a:pPr eaLnBrk="1" hangingPunct="1"/>
            <a:r>
              <a:rPr lang="ro-RO" sz="2800" b="1" dirty="0">
                <a:solidFill>
                  <a:schemeClr val="bg2"/>
                </a:solidFill>
              </a:rPr>
              <a:t>Randamentul / riscul unui </a:t>
            </a:r>
            <a:r>
              <a:rPr lang="ro-RO" sz="2800" b="1" dirty="0" smtClean="0">
                <a:solidFill>
                  <a:schemeClr val="bg2"/>
                </a:solidFill>
              </a:rPr>
              <a:t>portofoliu</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219200"/>
                <a:ext cx="8229600" cy="5105400"/>
              </a:xfrm>
            </p:spPr>
            <p:txBody>
              <a:bodyPr/>
              <a:lstStyle/>
              <a:p>
                <a:pPr>
                  <a:buFont typeface="Wingdings" panose="05000000000000000000" pitchFamily="2" charset="2"/>
                  <a:buChar char="q"/>
                </a:pPr>
                <a:r>
                  <a:rPr lang="ro-RO" sz="1800" dirty="0" smtClean="0"/>
                  <a:t>Varianţa </a:t>
                </a:r>
                <a:r>
                  <a:rPr lang="ro-RO" sz="1800" dirty="0"/>
                  <a:t>portofoliului este definită </a:t>
                </a:r>
                <a:r>
                  <a:rPr lang="ro-RO" sz="1800" dirty="0" smtClean="0"/>
                  <a:t>prin</a:t>
                </a:r>
                <a:endParaRPr lang="ro-RO" sz="1800" dirty="0"/>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𝑉</m:t>
                      </m:r>
                      <m:d>
                        <m:dPr>
                          <m:ctrlPr>
                            <a:rPr lang="ro-RO" sz="1800" i="1" smtClean="0">
                              <a:latin typeface="Cambria Math"/>
                            </a:rPr>
                          </m:ctrlPr>
                        </m:dPr>
                        <m:e>
                          <m:r>
                            <a:rPr lang="ro-RO" sz="1800" b="0" i="1" smtClean="0">
                              <a:latin typeface="Cambria Math"/>
                            </a:rPr>
                            <m:t>𝑦</m:t>
                          </m:r>
                        </m:e>
                      </m:d>
                      <m:r>
                        <a:rPr lang="ro-RO" sz="1800" i="1">
                          <a:latin typeface="Cambria Math"/>
                        </a:rPr>
                        <m:t>=</m:t>
                      </m:r>
                      <m:nary>
                        <m:naryPr>
                          <m:chr m:val="∑"/>
                          <m:limLoc m:val="undOvr"/>
                          <m:ctrlPr>
                            <a:rPr lang="en-US" sz="1800" i="1">
                              <a:latin typeface="Cambria Math"/>
                            </a:rPr>
                          </m:ctrlPr>
                        </m:naryPr>
                        <m:sub>
                          <m:r>
                            <a:rPr lang="ro-RO" sz="1800" i="1">
                              <a:latin typeface="Cambria Math"/>
                            </a:rPr>
                            <m:t>𝑖</m:t>
                          </m:r>
                          <m:r>
                            <a:rPr lang="ro-RO" sz="1800" i="1">
                              <a:latin typeface="Cambria Math"/>
                            </a:rPr>
                            <m:t>=1</m:t>
                          </m:r>
                        </m:sub>
                        <m:sup>
                          <m:r>
                            <a:rPr lang="ro-RO" sz="1800" i="1">
                              <a:latin typeface="Cambria Math"/>
                            </a:rPr>
                            <m:t>𝑛</m:t>
                          </m:r>
                        </m:sup>
                        <m:e>
                          <m:sSubSup>
                            <m:sSubSupPr>
                              <m:ctrlPr>
                                <a:rPr lang="en-US" sz="1800" i="1">
                                  <a:latin typeface="Cambria Math"/>
                                </a:rPr>
                              </m:ctrlPr>
                            </m:sSubSupPr>
                            <m:e>
                              <m:r>
                                <a:rPr lang="ro-RO" sz="1800" i="1">
                                  <a:latin typeface="Cambria Math"/>
                                </a:rPr>
                                <m:t>𝜎</m:t>
                              </m:r>
                            </m:e>
                            <m:sub>
                              <m:r>
                                <a:rPr lang="ro-RO" sz="1800" i="1">
                                  <a:latin typeface="Cambria Math"/>
                                </a:rPr>
                                <m:t>𝑖</m:t>
                              </m:r>
                            </m:sub>
                            <m:sup>
                              <m:r>
                                <a:rPr lang="ro-RO" sz="1800" i="1">
                                  <a:latin typeface="Cambria Math"/>
                                </a:rPr>
                                <m:t>2</m:t>
                              </m:r>
                            </m:sup>
                          </m:sSubSup>
                          <m:sSup>
                            <m:sSupPr>
                              <m:ctrlPr>
                                <a:rPr lang="en-US" sz="1800" i="1">
                                  <a:latin typeface="Cambria Math"/>
                                </a:rPr>
                              </m:ctrlPr>
                            </m:sSupPr>
                            <m:e>
                              <m:sSub>
                                <m:sSubPr>
                                  <m:ctrlPr>
                                    <a:rPr lang="en-US" sz="1800" i="1">
                                      <a:latin typeface="Cambria Math"/>
                                    </a:rPr>
                                  </m:ctrlPr>
                                </m:sSubPr>
                                <m:e>
                                  <m:r>
                                    <a:rPr lang="it-IT" sz="1800" i="1">
                                      <a:latin typeface="Cambria Math"/>
                                    </a:rPr>
                                    <m:t>𝑦</m:t>
                                  </m:r>
                                </m:e>
                                <m:sub>
                                  <m:r>
                                    <a:rPr lang="it-IT" sz="1800" i="1">
                                      <a:latin typeface="Cambria Math"/>
                                    </a:rPr>
                                    <m:t>𝑖</m:t>
                                  </m:r>
                                </m:sub>
                              </m:sSub>
                            </m:e>
                            <m:sup>
                              <m:r>
                                <a:rPr lang="it-IT" sz="1800" i="1">
                                  <a:latin typeface="Cambria Math"/>
                                </a:rPr>
                                <m:t>2</m:t>
                              </m:r>
                            </m:sup>
                          </m:sSup>
                        </m:e>
                      </m:nary>
                      <m:r>
                        <a:rPr lang="ro-RO" sz="1800" i="1">
                          <a:latin typeface="Cambria Math"/>
                        </a:rPr>
                        <m:t>+2</m:t>
                      </m:r>
                      <m:nary>
                        <m:naryPr>
                          <m:chr m:val="∑"/>
                          <m:limLoc m:val="undOvr"/>
                          <m:ctrlPr>
                            <a:rPr lang="en-US" sz="1800" i="1">
                              <a:latin typeface="Cambria Math"/>
                            </a:rPr>
                          </m:ctrlPr>
                        </m:naryPr>
                        <m:sub>
                          <m:r>
                            <a:rPr lang="ro-RO" sz="1800" i="1">
                              <a:latin typeface="Cambria Math"/>
                            </a:rPr>
                            <m:t>𝑖</m:t>
                          </m:r>
                          <m:r>
                            <a:rPr lang="ro-RO" sz="1800" i="1">
                              <a:latin typeface="Cambria Math"/>
                            </a:rPr>
                            <m:t>=1</m:t>
                          </m:r>
                        </m:sub>
                        <m:sup>
                          <m:r>
                            <a:rPr lang="ro-RO" sz="1800" i="1">
                              <a:latin typeface="Cambria Math"/>
                            </a:rPr>
                            <m:t>𝑛</m:t>
                          </m:r>
                          <m:r>
                            <a:rPr lang="ro-RO" sz="1800" i="1">
                              <a:latin typeface="Cambria Math"/>
                            </a:rPr>
                            <m:t>−1</m:t>
                          </m:r>
                        </m:sup>
                        <m:e>
                          <m:nary>
                            <m:naryPr>
                              <m:chr m:val="∑"/>
                              <m:limLoc m:val="undOvr"/>
                              <m:ctrlPr>
                                <a:rPr lang="en-US" sz="1800" i="1">
                                  <a:latin typeface="Cambria Math"/>
                                </a:rPr>
                              </m:ctrlPr>
                            </m:naryPr>
                            <m:sub>
                              <m:r>
                                <a:rPr lang="ro-RO" sz="1800" i="1">
                                  <a:latin typeface="Cambria Math"/>
                                </a:rPr>
                                <m:t>𝑗</m:t>
                              </m:r>
                              <m:r>
                                <a:rPr lang="ro-RO" sz="1800" i="1">
                                  <a:latin typeface="Cambria Math"/>
                                </a:rPr>
                                <m:t>=</m:t>
                              </m:r>
                              <m:r>
                                <a:rPr lang="ro-RO" sz="1800" i="1">
                                  <a:latin typeface="Cambria Math"/>
                                </a:rPr>
                                <m:t>𝑖</m:t>
                              </m:r>
                              <m:r>
                                <a:rPr lang="ro-RO" sz="1800" i="1">
                                  <a:latin typeface="Cambria Math"/>
                                </a:rPr>
                                <m:t>+1</m:t>
                              </m:r>
                            </m:sub>
                            <m:sup>
                              <m:r>
                                <a:rPr lang="ro-RO" sz="1800" i="1">
                                  <a:latin typeface="Cambria Math"/>
                                </a:rPr>
                                <m:t>𝑛</m:t>
                              </m:r>
                            </m:sup>
                            <m:e>
                              <m:sSub>
                                <m:sSubPr>
                                  <m:ctrlPr>
                                    <a:rPr lang="en-US" sz="1800" i="1">
                                      <a:latin typeface="Cambria Math"/>
                                    </a:rPr>
                                  </m:ctrlPr>
                                </m:sSubPr>
                                <m:e>
                                  <m:r>
                                    <a:rPr lang="ro-RO" sz="1800" i="1">
                                      <a:latin typeface="Cambria Math"/>
                                    </a:rPr>
                                    <m:t>𝜎</m:t>
                                  </m:r>
                                </m:e>
                                <m:sub>
                                  <m:r>
                                    <a:rPr lang="ro-RO" sz="1800" i="1">
                                      <a:latin typeface="Cambria Math"/>
                                    </a:rPr>
                                    <m:t>𝑖𝑗</m:t>
                                  </m:r>
                                </m:sub>
                              </m:sSub>
                              <m:sSub>
                                <m:sSubPr>
                                  <m:ctrlPr>
                                    <a:rPr lang="en-US" sz="1800" i="1">
                                      <a:latin typeface="Cambria Math"/>
                                    </a:rPr>
                                  </m:ctrlPr>
                                </m:sSubPr>
                                <m:e>
                                  <m:r>
                                    <a:rPr lang="it-IT" sz="1800" i="1">
                                      <a:latin typeface="Cambria Math"/>
                                    </a:rPr>
                                    <m:t>𝑦</m:t>
                                  </m:r>
                                </m:e>
                                <m:sub>
                                  <m:r>
                                    <a:rPr lang="it-IT" sz="1800" i="1">
                                      <a:latin typeface="Cambria Math"/>
                                    </a:rPr>
                                    <m:t>𝑖</m:t>
                                  </m:r>
                                </m:sub>
                              </m:sSub>
                              <m:sSub>
                                <m:sSubPr>
                                  <m:ctrlPr>
                                    <a:rPr lang="en-US" sz="1800" i="1">
                                      <a:latin typeface="Cambria Math"/>
                                    </a:rPr>
                                  </m:ctrlPr>
                                </m:sSubPr>
                                <m:e>
                                  <m:r>
                                    <a:rPr lang="it-IT" sz="1800" i="1">
                                      <a:latin typeface="Cambria Math"/>
                                    </a:rPr>
                                    <m:t>𝑦</m:t>
                                  </m:r>
                                </m:e>
                                <m:sub>
                                  <m:r>
                                    <a:rPr lang="it-IT" sz="1800" i="1">
                                      <a:latin typeface="Cambria Math"/>
                                    </a:rPr>
                                    <m:t>𝑗</m:t>
                                  </m:r>
                                </m:sub>
                              </m:sSub>
                            </m:e>
                          </m:nary>
                        </m:e>
                      </m:nary>
                    </m:oMath>
                  </m:oMathPara>
                </a14:m>
                <a:endParaRPr lang="en-US" sz="1800" dirty="0"/>
              </a:p>
              <a:p>
                <a:pPr marL="0" indent="0">
                  <a:buNone/>
                </a:pPr>
                <a:endParaRPr lang="ro-RO" sz="1800" dirty="0" smtClean="0"/>
              </a:p>
              <a:p>
                <a:pPr marL="0" indent="0">
                  <a:buNone/>
                </a:pPr>
                <a:r>
                  <a:rPr lang="ro-RO" sz="1800" dirty="0" smtClean="0"/>
                  <a:t>sau, matriceal</a:t>
                </a:r>
                <a:r>
                  <a:rPr lang="ro-RO" sz="1800" i="1" dirty="0" smtClean="0"/>
                  <a:t> </a:t>
                </a:r>
              </a:p>
              <a:p>
                <a:pPr marL="0" indent="0">
                  <a:buNone/>
                </a:pPr>
                <a:endParaRPr lang="ro-RO" sz="1800" i="1" dirty="0" smtClean="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𝑉</m:t>
                      </m:r>
                      <m:d>
                        <m:dPr>
                          <m:ctrlPr>
                            <a:rPr lang="ro-RO" sz="1800" i="1" smtClean="0">
                              <a:latin typeface="Cambria Math"/>
                            </a:rPr>
                          </m:ctrlPr>
                        </m:dPr>
                        <m:e>
                          <m:r>
                            <a:rPr lang="ro-RO" sz="1800" b="0" i="1" smtClean="0">
                              <a:latin typeface="Cambria Math"/>
                            </a:rPr>
                            <m:t>𝑦</m:t>
                          </m:r>
                        </m:e>
                      </m:d>
                      <m:r>
                        <a:rPr lang="ro-RO" sz="1800" i="1">
                          <a:latin typeface="Cambria Math"/>
                        </a:rPr>
                        <m:t>=</m:t>
                      </m:r>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b="0" i="1" smtClean="0">
                          <a:latin typeface="Cambria Math"/>
                        </a:rPr>
                        <m:t>, </m:t>
                      </m:r>
                    </m:oMath>
                  </m:oMathPara>
                </a14:m>
                <a:endParaRPr lang="ro-RO" sz="1800" b="0" dirty="0" smtClean="0"/>
              </a:p>
              <a:p>
                <a:pPr marL="0" indent="0">
                  <a:buNone/>
                </a:pPr>
                <a:endParaRPr lang="ro-RO" sz="1800" dirty="0" smtClean="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𝑦</m:t>
                      </m:r>
                      <m:r>
                        <a:rPr lang="ro-RO" sz="1800" i="1">
                          <a:latin typeface="Cambria Math"/>
                        </a:rPr>
                        <m:t>=</m:t>
                      </m:r>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ro-RO" sz="1800" i="1">
                                      <a:latin typeface="Cambria Math"/>
                                    </a:rPr>
                                    <m:t>𝑦</m:t>
                                  </m:r>
                                </m:e>
                                <m:sub>
                                  <m:r>
                                    <a:rPr lang="ro-RO" sz="1800" i="1">
                                      <a:latin typeface="Cambria Math"/>
                                    </a:rPr>
                                    <m:t>1</m:t>
                                  </m:r>
                                </m:sub>
                              </m:sSub>
                              <m:r>
                                <a:rPr lang="ro-RO" sz="1800" i="1">
                                  <a:latin typeface="Cambria Math"/>
                                </a:rPr>
                                <m:t>,</m:t>
                              </m:r>
                              <m:sSub>
                                <m:sSubPr>
                                  <m:ctrlPr>
                                    <a:rPr lang="en-US" sz="1800" i="1">
                                      <a:latin typeface="Cambria Math"/>
                                    </a:rPr>
                                  </m:ctrlPr>
                                </m:sSubPr>
                                <m:e>
                                  <m:r>
                                    <a:rPr lang="ro-RO" sz="1800" i="1">
                                      <a:latin typeface="Cambria Math"/>
                                    </a:rPr>
                                    <m:t>𝑦</m:t>
                                  </m:r>
                                </m:e>
                                <m:sub>
                                  <m:r>
                                    <a:rPr lang="ro-RO" sz="1800" i="1">
                                      <a:latin typeface="Cambria Math"/>
                                    </a:rPr>
                                    <m:t>2</m:t>
                                  </m:r>
                                </m:sub>
                              </m:sSub>
                              <m:r>
                                <a:rPr lang="ro-RO" sz="1800" i="1">
                                  <a:latin typeface="Cambria Math"/>
                                </a:rPr>
                                <m:t>,…,</m:t>
                              </m:r>
                              <m:sSub>
                                <m:sSubPr>
                                  <m:ctrlPr>
                                    <a:rPr lang="en-US" sz="1800" i="1">
                                      <a:latin typeface="Cambria Math"/>
                                    </a:rPr>
                                  </m:ctrlPr>
                                </m:sSubPr>
                                <m:e>
                                  <m:r>
                                    <a:rPr lang="ro-RO" sz="1800" i="1">
                                      <a:latin typeface="Cambria Math"/>
                                    </a:rPr>
                                    <m:t>𝑦</m:t>
                                  </m:r>
                                </m:e>
                                <m:sub>
                                  <m:r>
                                    <a:rPr lang="ro-RO" sz="1800" i="1">
                                      <a:latin typeface="Cambria Math"/>
                                    </a:rPr>
                                    <m:t>𝑛</m:t>
                                  </m:r>
                                </m:sub>
                              </m:sSub>
                            </m:e>
                          </m:d>
                        </m:e>
                        <m:sup>
                          <m:r>
                            <a:rPr lang="ro-RO" sz="1800" i="1">
                              <a:latin typeface="Cambria Math"/>
                            </a:rPr>
                            <m:t>𝑇</m:t>
                          </m:r>
                        </m:sup>
                      </m:sSup>
                    </m:oMath>
                  </m:oMathPara>
                </a14:m>
                <a:endParaRPr lang="ro-RO" sz="1800" dirty="0" smtClean="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𝑄</m:t>
                      </m:r>
                      <m:r>
                        <a:rPr lang="ro-RO" sz="1800" i="1">
                          <a:latin typeface="Cambria Math"/>
                        </a:rPr>
                        <m:t>=</m:t>
                      </m:r>
                      <m:sSub>
                        <m:sSubPr>
                          <m:ctrlPr>
                            <a:rPr lang="en-US" sz="1800" i="1">
                              <a:latin typeface="Cambria Math"/>
                            </a:rPr>
                          </m:ctrlPr>
                        </m:sSubPr>
                        <m:e>
                          <m:d>
                            <m:dPr>
                              <m:ctrlPr>
                                <a:rPr lang="en-US" sz="1800" i="1">
                                  <a:latin typeface="Cambria Math"/>
                                </a:rPr>
                              </m:ctrlPr>
                            </m:dPr>
                            <m:e>
                              <m:sSub>
                                <m:sSubPr>
                                  <m:ctrlPr>
                                    <a:rPr lang="en-US" sz="1800" i="1">
                                      <a:latin typeface="Cambria Math"/>
                                    </a:rPr>
                                  </m:ctrlPr>
                                </m:sSubPr>
                                <m:e>
                                  <m:r>
                                    <a:rPr lang="ro-RO" sz="1800" i="1">
                                      <a:latin typeface="Cambria Math"/>
                                    </a:rPr>
                                    <m:t>𝜎</m:t>
                                  </m:r>
                                </m:e>
                                <m:sub>
                                  <m:r>
                                    <a:rPr lang="ro-RO" sz="1800" i="1">
                                      <a:latin typeface="Cambria Math"/>
                                    </a:rPr>
                                    <m:t>𝑖𝑗</m:t>
                                  </m:r>
                                </m:sub>
                              </m:sSub>
                            </m:e>
                          </m:d>
                        </m:e>
                        <m:sub>
                          <m:eqArr>
                            <m:eqArrPr>
                              <m:ctrlPr>
                                <a:rPr lang="en-US" sz="1800" i="1">
                                  <a:latin typeface="Cambria Math"/>
                                </a:rPr>
                              </m:ctrlPr>
                            </m:eqArrPr>
                            <m:e>
                              <m:r>
                                <a:rPr lang="ro-RO" sz="1800" i="1">
                                  <a:latin typeface="Cambria Math"/>
                                </a:rPr>
                                <m:t>1≤</m:t>
                              </m:r>
                              <m:r>
                                <a:rPr lang="ro-RO" sz="1800" i="1">
                                  <a:latin typeface="Cambria Math"/>
                                </a:rPr>
                                <m:t>𝑖</m:t>
                              </m:r>
                              <m:r>
                                <a:rPr lang="ro-RO" sz="1800" i="1">
                                  <a:latin typeface="Cambria Math"/>
                                </a:rPr>
                                <m:t>≤</m:t>
                              </m:r>
                              <m:r>
                                <a:rPr lang="ro-RO" sz="1800" i="1">
                                  <a:latin typeface="Cambria Math"/>
                                </a:rPr>
                                <m:t>𝑛</m:t>
                              </m:r>
                            </m:e>
                            <m:e>
                              <m:r>
                                <a:rPr lang="ro-RO" sz="1800" i="1">
                                  <a:latin typeface="Cambria Math"/>
                                </a:rPr>
                                <m:t>1≤</m:t>
                              </m:r>
                              <m:r>
                                <a:rPr lang="ro-RO" sz="1800" i="1">
                                  <a:latin typeface="Cambria Math"/>
                                </a:rPr>
                                <m:t>𝑗</m:t>
                              </m:r>
                              <m:r>
                                <a:rPr lang="ro-RO" sz="1800" i="1">
                                  <a:latin typeface="Cambria Math"/>
                                </a:rPr>
                                <m:t>≤</m:t>
                              </m:r>
                              <m:r>
                                <a:rPr lang="ro-RO" sz="1800" i="1">
                                  <a:latin typeface="Cambria Math"/>
                                </a:rPr>
                                <m:t>𝑛</m:t>
                              </m:r>
                            </m:e>
                          </m:eqArr>
                        </m:sub>
                      </m:sSub>
                      <m:r>
                        <a:rPr lang="ro-RO" sz="1800" i="1">
                          <a:latin typeface="Cambria Math"/>
                        </a:rPr>
                        <m:t>, </m:t>
                      </m:r>
                      <m:sSub>
                        <m:sSubPr>
                          <m:ctrlPr>
                            <a:rPr lang="en-US" sz="1800" i="1">
                              <a:latin typeface="Cambria Math"/>
                            </a:rPr>
                          </m:ctrlPr>
                        </m:sSubPr>
                        <m:e>
                          <m:r>
                            <a:rPr lang="ro-RO" sz="1800" i="1">
                              <a:latin typeface="Cambria Math"/>
                            </a:rPr>
                            <m:t>  </m:t>
                          </m:r>
                          <m:r>
                            <a:rPr lang="ro-RO" sz="1800" i="1">
                              <a:latin typeface="Cambria Math"/>
                            </a:rPr>
                            <m:t>𝜎</m:t>
                          </m:r>
                        </m:e>
                        <m:sub>
                          <m:r>
                            <a:rPr lang="ro-RO" sz="1800" i="1">
                              <a:latin typeface="Cambria Math"/>
                            </a:rPr>
                            <m:t>𝑖𝑖</m:t>
                          </m:r>
                        </m:sub>
                      </m:sSub>
                      <m:r>
                        <a:rPr lang="ro-RO" sz="1800" i="1">
                          <a:latin typeface="Cambria Math"/>
                        </a:rPr>
                        <m:t>=</m:t>
                      </m:r>
                      <m:sSubSup>
                        <m:sSubSupPr>
                          <m:ctrlPr>
                            <a:rPr lang="en-US" sz="1800" i="1">
                              <a:latin typeface="Cambria Math"/>
                            </a:rPr>
                          </m:ctrlPr>
                        </m:sSubSupPr>
                        <m:e>
                          <m:r>
                            <a:rPr lang="ro-RO" sz="1800" i="1">
                              <a:latin typeface="Cambria Math"/>
                            </a:rPr>
                            <m:t>𝜎</m:t>
                          </m:r>
                        </m:e>
                        <m:sub>
                          <m:r>
                            <a:rPr lang="ro-RO" sz="1800" i="1">
                              <a:latin typeface="Cambria Math"/>
                            </a:rPr>
                            <m:t>𝑖</m:t>
                          </m:r>
                        </m:sub>
                        <m:sup>
                          <m:r>
                            <a:rPr lang="ro-RO" sz="1800" i="1">
                              <a:latin typeface="Cambria Math"/>
                            </a:rPr>
                            <m:t>2</m:t>
                          </m:r>
                        </m:sup>
                      </m:sSubSup>
                      <m:r>
                        <a:rPr lang="ro-RO" sz="1800" i="1">
                          <a:latin typeface="Cambria Math"/>
                        </a:rPr>
                        <m:t>, 1≤</m:t>
                      </m:r>
                      <m:r>
                        <a:rPr lang="ro-RO" sz="1800" i="1">
                          <a:latin typeface="Cambria Math"/>
                        </a:rPr>
                        <m:t>𝑖</m:t>
                      </m:r>
                      <m:r>
                        <a:rPr lang="ro-RO" sz="1800" i="1">
                          <a:latin typeface="Cambria Math"/>
                        </a:rPr>
                        <m:t>≤</m:t>
                      </m:r>
                      <m:r>
                        <a:rPr lang="ro-RO" sz="1800" i="1">
                          <a:latin typeface="Cambria Math"/>
                        </a:rPr>
                        <m:t>𝑛</m:t>
                      </m:r>
                    </m:oMath>
                  </m:oMathPara>
                </a14:m>
                <a:endParaRPr lang="en-US" sz="1800" dirty="0"/>
              </a:p>
              <a:p>
                <a:pPr marL="0" indent="0">
                  <a:buNone/>
                </a:pPr>
                <a:endParaRPr lang="ro-RO" sz="1800" dirty="0" smtClean="0"/>
              </a:p>
              <a:p>
                <a:pPr marL="0" indent="0">
                  <a:buNone/>
                </a:pPr>
                <a:r>
                  <a:rPr lang="ro-RO" sz="1800" dirty="0" smtClean="0"/>
                  <a:t>şi </a:t>
                </a:r>
                <a:r>
                  <a:rPr lang="ro-RO" sz="1800" dirty="0"/>
                  <a:t>este utilizată ca </a:t>
                </a:r>
                <a:r>
                  <a:rPr lang="ro-RO" sz="1800" i="1" dirty="0"/>
                  <a:t>măsură a </a:t>
                </a:r>
                <a:r>
                  <a:rPr lang="ro-RO" sz="1800" b="1" i="1" dirty="0"/>
                  <a:t>riscului portofoliului</a:t>
                </a:r>
                <a:r>
                  <a:rPr lang="ro-RO" sz="1800" dirty="0"/>
                  <a:t>.</a:t>
                </a:r>
                <a:endParaRPr lang="en-US" sz="1800" dirty="0"/>
              </a:p>
              <a:p>
                <a:pPr marL="0" indent="0">
                  <a:buNone/>
                </a:pPr>
                <a:r>
                  <a:rPr lang="ro-RO" sz="1800" dirty="0"/>
                  <a:t> </a:t>
                </a: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219200"/>
                <a:ext cx="8229600" cy="5105400"/>
              </a:xfrm>
              <a:blipFill rotWithShape="1">
                <a:blip r:embed="rId2"/>
                <a:stretch>
                  <a:fillRect l="-593" t="-597"/>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473063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81000"/>
            <a:ext cx="8458200" cy="858838"/>
          </a:xfrm>
        </p:spPr>
        <p:txBody>
          <a:bodyPr/>
          <a:lstStyle/>
          <a:p>
            <a:pPr eaLnBrk="1" hangingPunct="1"/>
            <a:r>
              <a:rPr lang="ro-RO" sz="2800" b="1" dirty="0">
                <a:solidFill>
                  <a:schemeClr val="bg2"/>
                </a:solidFill>
              </a:rPr>
              <a:t>Randamentul / riscul unui </a:t>
            </a:r>
            <a:r>
              <a:rPr lang="ro-RO" sz="2800" b="1" dirty="0" smtClean="0">
                <a:solidFill>
                  <a:schemeClr val="bg2"/>
                </a:solidFill>
              </a:rPr>
              <a:t>portofoliu</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219200"/>
                <a:ext cx="8229600" cy="5105400"/>
              </a:xfrm>
            </p:spPr>
            <p:txBody>
              <a:bodyPr/>
              <a:lstStyle/>
              <a:p>
                <a:pPr>
                  <a:buFont typeface="Wingdings" panose="05000000000000000000" pitchFamily="2" charset="2"/>
                  <a:buChar char="q"/>
                </a:pPr>
                <a:r>
                  <a:rPr lang="ro-RO" sz="1800" b="1" i="1" dirty="0" smtClean="0"/>
                  <a:t>Randamentul aşteptat al portofoliului</a:t>
                </a:r>
                <a:r>
                  <a:rPr lang="ro-RO" sz="1800" dirty="0"/>
                  <a:t> este dat prin</a:t>
                </a:r>
                <a:endParaRPr lang="en-US"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𝑅</m:t>
                      </m:r>
                      <m:r>
                        <a:rPr lang="ro-RO" sz="1800" i="1">
                          <a:latin typeface="Cambria Math"/>
                        </a:rPr>
                        <m:t>=</m:t>
                      </m:r>
                      <m:nary>
                        <m:naryPr>
                          <m:chr m:val="∑"/>
                          <m:limLoc m:val="undOvr"/>
                          <m:ctrlPr>
                            <a:rPr lang="en-US" sz="1800" i="1">
                              <a:latin typeface="Cambria Math"/>
                            </a:rPr>
                          </m:ctrlPr>
                        </m:naryPr>
                        <m:sub>
                          <m:r>
                            <a:rPr lang="ro-RO" sz="1800" i="1">
                              <a:latin typeface="Cambria Math"/>
                            </a:rPr>
                            <m:t>𝑖</m:t>
                          </m:r>
                          <m:r>
                            <a:rPr lang="ro-RO" sz="1800" i="1">
                              <a:latin typeface="Cambria Math"/>
                            </a:rPr>
                            <m:t>=1</m:t>
                          </m:r>
                        </m:sub>
                        <m:sup>
                          <m:r>
                            <a:rPr lang="ro-RO" sz="1800" i="1">
                              <a:latin typeface="Cambria Math"/>
                            </a:rPr>
                            <m:t>𝑛</m:t>
                          </m:r>
                        </m:sup>
                        <m:e>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𝑖</m:t>
                              </m:r>
                            </m:sub>
                          </m:sSub>
                          <m:sSub>
                            <m:sSubPr>
                              <m:ctrlPr>
                                <a:rPr lang="en-US" sz="1800" i="1">
                                  <a:latin typeface="Cambria Math"/>
                                </a:rPr>
                              </m:ctrlPr>
                            </m:sSubPr>
                            <m:e>
                              <m:r>
                                <a:rPr lang="it-IT" sz="1800" i="1">
                                  <a:latin typeface="Cambria Math"/>
                                </a:rPr>
                                <m:t>𝑦</m:t>
                              </m:r>
                            </m:e>
                            <m:sub>
                              <m:r>
                                <a:rPr lang="it-IT" sz="1800" i="1">
                                  <a:latin typeface="Cambria Math"/>
                                </a:rPr>
                                <m:t>𝑖</m:t>
                              </m:r>
                            </m:sub>
                          </m:sSub>
                        </m:e>
                      </m:nary>
                    </m:oMath>
                  </m:oMathPara>
                </a14:m>
                <a:endParaRPr lang="en-US" sz="1800" dirty="0"/>
              </a:p>
              <a:p>
                <a:pPr marL="0" indent="0">
                  <a:buNone/>
                </a:pPr>
                <a:r>
                  <a:rPr lang="ro-RO" sz="1800" dirty="0"/>
                  <a:t>sau, matriceal</a:t>
                </a:r>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𝑅</m:t>
                      </m:r>
                      <m:r>
                        <a:rPr lang="ro-RO" sz="1800" i="1">
                          <a:latin typeface="Cambria Math"/>
                        </a:rPr>
                        <m:t>=</m:t>
                      </m:r>
                      <m:sSup>
                        <m:sSupPr>
                          <m:ctrlPr>
                            <a:rPr lang="en-US" sz="1800" i="1">
                              <a:latin typeface="Cambria Math"/>
                            </a:rPr>
                          </m:ctrlPr>
                        </m:sSupPr>
                        <m:e>
                          <m:acc>
                            <m:accPr>
                              <m:chr m:val="̅"/>
                              <m:ctrlPr>
                                <a:rPr lang="en-US" sz="1800" i="1">
                                  <a:latin typeface="Cambria Math"/>
                                </a:rPr>
                              </m:ctrlPr>
                            </m:accPr>
                            <m:e>
                              <m:r>
                                <a:rPr lang="ro-RO" sz="1800" i="1">
                                  <a:latin typeface="Cambria Math"/>
                                </a:rPr>
                                <m:t>𝑟</m:t>
                              </m:r>
                            </m:e>
                          </m:acc>
                        </m:e>
                        <m:sup>
                          <m:r>
                            <a:rPr lang="ro-RO" sz="1800" i="1">
                              <a:latin typeface="Cambria Math"/>
                            </a:rPr>
                            <m:t>𝑇</m:t>
                          </m:r>
                        </m:sup>
                      </m:sSup>
                      <m:r>
                        <a:rPr lang="ro-RO" sz="1800" i="1">
                          <a:latin typeface="Cambria Math"/>
                        </a:rPr>
                        <m:t>𝑦</m:t>
                      </m:r>
                      <m:r>
                        <a:rPr lang="ro-RO" sz="1800" i="1">
                          <a:latin typeface="Cambria Math"/>
                        </a:rPr>
                        <m:t> </m:t>
                      </m:r>
                      <m:r>
                        <a:rPr lang="ro-RO" sz="1800">
                          <a:latin typeface="Cambria Math"/>
                        </a:rPr>
                        <m:t>,</m:t>
                      </m:r>
                    </m:oMath>
                  </m:oMathPara>
                </a14:m>
                <a:endParaRPr lang="ro-RO" sz="1800" dirty="0" smtClean="0">
                  <a:latin typeface="Cambria Math"/>
                </a:endParaRPr>
              </a:p>
              <a:p>
                <a:pPr marL="0" indent="0">
                  <a:buNone/>
                </a:pPr>
                <a:endParaRPr lang="ro-RO" sz="1800" dirty="0">
                  <a:latin typeface="Cambria Math"/>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𝑟</m:t>
                          </m:r>
                        </m:e>
                      </m:acc>
                      <m:r>
                        <a:rPr lang="ro-RO" sz="1800" i="1">
                          <a:latin typeface="Cambria Math"/>
                        </a:rPr>
                        <m:t>=</m:t>
                      </m:r>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1</m:t>
                                  </m:r>
                                </m:sub>
                              </m:sSub>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2</m:t>
                                  </m:r>
                                </m:sub>
                              </m:sSub>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𝑛</m:t>
                                  </m:r>
                                </m:sub>
                              </m:sSub>
                            </m:e>
                          </m:d>
                        </m:e>
                        <m:sup>
                          <m:r>
                            <a:rPr lang="ro-RO" sz="1800" i="1">
                              <a:latin typeface="Cambria Math"/>
                            </a:rPr>
                            <m:t>𝑇</m:t>
                          </m:r>
                        </m:sup>
                      </m:sSup>
                    </m:oMath>
                  </m:oMathPara>
                </a14:m>
                <a:endParaRPr lang="ro-RO" sz="1800" dirty="0" smtClean="0"/>
              </a:p>
              <a:p>
                <a:pPr marL="0" indent="0">
                  <a:buNone/>
                </a:pPr>
                <a:endParaRPr lang="ro-RO" sz="1800" dirty="0" smtClean="0"/>
              </a:p>
              <a:p>
                <a:pPr>
                  <a:buFont typeface="Wingdings" panose="05000000000000000000" pitchFamily="2" charset="2"/>
                  <a:buChar char="q"/>
                </a:pPr>
                <a:r>
                  <a:rPr lang="ro-RO" sz="1800" dirty="0" smtClean="0"/>
                  <a:t>În </a:t>
                </a:r>
                <a:r>
                  <a:rPr lang="ro-RO" sz="1800" dirty="0"/>
                  <a:t>reprezentare matriceală relaţia</a:t>
                </a:r>
                <a:endParaRPr lang="en-US" sz="1800" dirty="0"/>
              </a:p>
              <a:p>
                <a:pPr marL="0" indent="0">
                  <a:buNone/>
                </a:pPr>
                <a14:m>
                  <m:oMathPara xmlns:m="http://schemas.openxmlformats.org/officeDocument/2006/math">
                    <m:oMathParaPr>
                      <m:jc m:val="centerGroup"/>
                    </m:oMathParaPr>
                    <m:oMath xmlns:m="http://schemas.openxmlformats.org/officeDocument/2006/math">
                      <m:r>
                        <a:rPr lang="it-IT" sz="1800" i="1">
                          <a:latin typeface="Cambria Math"/>
                        </a:rPr>
                        <m:t>𝑆</m:t>
                      </m:r>
                      <m:r>
                        <a:rPr lang="it-IT" sz="1800" i="1">
                          <a:latin typeface="Cambria Math"/>
                        </a:rPr>
                        <m:t>=</m:t>
                      </m:r>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m:oMathPara>
                </a14:m>
                <a:endParaRPr lang="en-US" sz="1800" dirty="0" smtClean="0"/>
              </a:p>
              <a:p>
                <a:pPr marL="0" indent="0">
                  <a:buNone/>
                </a:pPr>
                <a:r>
                  <a:rPr lang="fr-FR" sz="1800" dirty="0" smtClean="0"/>
                  <a:t>devine</a:t>
                </a:r>
                <a:endParaRPr lang="en-US" sz="1800" dirty="0"/>
              </a:p>
              <a:p>
                <a:pPr marL="0" indent="0">
                  <a:buNone/>
                </a:pPr>
                <a14:m>
                  <m:oMathPara xmlns:m="http://schemas.openxmlformats.org/officeDocument/2006/math">
                    <m:oMathParaPr>
                      <m:jc m:val="centerGroup"/>
                    </m:oMathParaPr>
                    <m:oMath xmlns:m="http://schemas.openxmlformats.org/officeDocument/2006/math">
                      <m:r>
                        <a:rPr lang="it-IT" sz="1800" i="1">
                          <a:latin typeface="Cambria Math"/>
                        </a:rPr>
                        <m:t>𝑆</m:t>
                      </m:r>
                      <m:r>
                        <a:rPr lang="it-IT" sz="1800" i="1">
                          <a:latin typeface="Cambria Math"/>
                        </a:rPr>
                        <m:t>=</m:t>
                      </m:r>
                      <m:sSup>
                        <m:sSupPr>
                          <m:ctrlPr>
                            <a:rPr lang="en-US" sz="1800" i="1">
                              <a:latin typeface="Cambria Math"/>
                            </a:rPr>
                          </m:ctrlPr>
                        </m:sSupPr>
                        <m:e>
                          <m:r>
                            <a:rPr lang="it-IT" sz="1800" i="1">
                              <a:latin typeface="Cambria Math"/>
                            </a:rPr>
                            <m:t>𝑒</m:t>
                          </m:r>
                        </m:e>
                        <m:sup>
                          <m:r>
                            <a:rPr lang="it-IT" sz="1800" i="1">
                              <a:latin typeface="Cambria Math"/>
                            </a:rPr>
                            <m:t>𝑇</m:t>
                          </m:r>
                        </m:sup>
                      </m:sSup>
                      <m:r>
                        <a:rPr lang="it-IT" sz="1800" i="1">
                          <a:latin typeface="Cambria Math"/>
                        </a:rPr>
                        <m:t>𝑦</m:t>
                      </m:r>
                      <m:r>
                        <a:rPr lang="en-US" sz="1800" b="0" i="1" smtClean="0">
                          <a:latin typeface="Cambria Math"/>
                        </a:rPr>
                        <m:t>=1</m:t>
                      </m:r>
                      <m:r>
                        <a:rPr lang="it-IT" sz="1800" i="1">
                          <a:latin typeface="Cambria Math"/>
                        </a:rPr>
                        <m:t>     </m:t>
                      </m:r>
                    </m:oMath>
                  </m:oMathPara>
                </a14:m>
                <a:endParaRPr lang="ro-RO" sz="1800" dirty="0" smtClean="0"/>
              </a:p>
              <a:p>
                <a:pPr marL="0" indent="0">
                  <a:buNone/>
                </a:pPr>
                <a:r>
                  <a:rPr lang="it-IT" sz="1800" dirty="0"/>
                  <a:t> </a:t>
                </a:r>
                <a:endParaRPr lang="ro-RO" sz="1800" i="1" dirty="0" smtClean="0"/>
              </a:p>
              <a:p>
                <a:pPr marL="0" indent="0">
                  <a:buNone/>
                </a:pPr>
                <a:r>
                  <a:rPr lang="ro-RO" sz="1800" dirty="0" smtClean="0"/>
                  <a:t>                             </a:t>
                </a:r>
                <a14:m>
                  <m:oMath xmlns:m="http://schemas.openxmlformats.org/officeDocument/2006/math">
                    <m:r>
                      <a:rPr lang="it-IT" sz="1800" i="1">
                        <a:latin typeface="Cambria Math"/>
                      </a:rPr>
                      <m:t> </m:t>
                    </m:r>
                    <m:r>
                      <a:rPr lang="ro-RO" sz="1800" i="1">
                        <a:latin typeface="Cambria Math"/>
                      </a:rPr>
                      <m:t>𝑒</m:t>
                    </m:r>
                    <m:r>
                      <a:rPr lang="ro-RO" sz="1800" i="1">
                        <a:latin typeface="Cambria Math"/>
                      </a:rPr>
                      <m:t>=</m:t>
                    </m:r>
                    <m:sSup>
                      <m:sSupPr>
                        <m:ctrlPr>
                          <a:rPr lang="en-US" sz="1800" i="1">
                            <a:latin typeface="Cambria Math"/>
                          </a:rPr>
                        </m:ctrlPr>
                      </m:sSupPr>
                      <m:e>
                        <m:d>
                          <m:dPr>
                            <m:ctrlPr>
                              <a:rPr lang="en-US" sz="1800" i="1">
                                <a:latin typeface="Cambria Math"/>
                              </a:rPr>
                            </m:ctrlPr>
                          </m:dPr>
                          <m:e>
                            <m:r>
                              <a:rPr lang="ro-RO" sz="1800" i="1">
                                <a:latin typeface="Cambria Math"/>
                              </a:rPr>
                              <m:t>1,1,…,1</m:t>
                            </m:r>
                          </m:e>
                        </m:d>
                      </m:e>
                      <m:sup>
                        <m:r>
                          <a:rPr lang="ro-RO" sz="1800" i="1">
                            <a:latin typeface="Cambria Math"/>
                          </a:rPr>
                          <m:t>𝑇</m:t>
                        </m:r>
                      </m:sup>
                    </m:sSup>
                  </m:oMath>
                </a14:m>
                <a:r>
                  <a:rPr lang="it-IT" sz="1800" dirty="0"/>
                  <a:t> vectorul unitar </a:t>
                </a:r>
                <a:r>
                  <a:rPr lang="it-IT" sz="1800" i="1" dirty="0"/>
                  <a:t>n</a:t>
                </a:r>
                <a:r>
                  <a:rPr lang="it-IT" sz="1800" dirty="0"/>
                  <a:t>-</a:t>
                </a:r>
                <a:r>
                  <a:rPr lang="ro-RO" sz="1800" dirty="0"/>
                  <a:t>dimensional.</a:t>
                </a:r>
                <a:r>
                  <a:rPr lang="it-IT" sz="1800" dirty="0"/>
                  <a:t> </a:t>
                </a:r>
                <a:endParaRPr lang="en-US" sz="1800" dirty="0"/>
              </a:p>
              <a:p>
                <a:pPr marL="0" indent="0">
                  <a:buNone/>
                </a:pPr>
                <a:r>
                  <a:rPr lang="it-IT" sz="1800" dirty="0"/>
                  <a:t> </a:t>
                </a:r>
                <a:endParaRPr lang="en-US" sz="1800" dirty="0"/>
              </a:p>
              <a:p>
                <a:pPr marL="0" indent="0">
                  <a:buNone/>
                </a:pPr>
                <a:endParaRPr lang="en-US" sz="1800" dirty="0"/>
              </a:p>
              <a:p>
                <a:pPr marL="0" indent="0">
                  <a:buNone/>
                </a:pPr>
                <a:r>
                  <a:rPr lang="ro-RO" sz="1800" dirty="0"/>
                  <a:t> </a:t>
                </a: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219200"/>
                <a:ext cx="8229600" cy="5105400"/>
              </a:xfrm>
              <a:blipFill rotWithShape="1">
                <a:blip r:embed="rId2"/>
                <a:stretch>
                  <a:fillRect l="-593" t="-597"/>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133069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04800"/>
            <a:ext cx="8458200" cy="858838"/>
          </a:xfrm>
        </p:spPr>
        <p:txBody>
          <a:bodyPr/>
          <a:lstStyle/>
          <a:p>
            <a:pPr eaLnBrk="1" hangingPunct="1"/>
            <a:r>
              <a:rPr lang="ro-RO" sz="2800" b="1" dirty="0">
                <a:solidFill>
                  <a:schemeClr val="bg2"/>
                </a:solidFill>
              </a:rPr>
              <a:t>Definirea problemelor de </a:t>
            </a:r>
            <a:r>
              <a:rPr lang="ro-RO" sz="2800" b="1" dirty="0" smtClean="0">
                <a:solidFill>
                  <a:schemeClr val="bg2"/>
                </a:solidFill>
              </a:rPr>
              <a:t>tip risc minim</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990600"/>
                <a:ext cx="8229600" cy="5211763"/>
              </a:xfrm>
            </p:spPr>
            <p:txBody>
              <a:bodyPr/>
              <a:lstStyle/>
              <a:p>
                <a:pPr>
                  <a:buFont typeface="Wingdings" panose="05000000000000000000" pitchFamily="2" charset="2"/>
                  <a:buChar char="q"/>
                </a:pPr>
                <a:r>
                  <a:rPr lang="it-IT" sz="1800" dirty="0" smtClean="0"/>
                  <a:t>Problema primară de minimizare a riscului, RISCMIN0</a:t>
                </a:r>
                <a:r>
                  <a:rPr lang="ro-RO" sz="1800" dirty="0"/>
                  <a:t>:</a:t>
                </a:r>
                <a:endParaRPr lang="en-US" sz="1800" dirty="0"/>
              </a:p>
              <a:p>
                <a:pPr marL="0" indent="0">
                  <a:buNone/>
                </a:pPr>
                <a:endParaRPr lang="ro-RO" sz="1800" dirty="0" smtClean="0"/>
              </a:p>
              <a:p>
                <a:pPr marL="0" indent="0">
                  <a:buNone/>
                </a:pPr>
                <a:r>
                  <a:rPr lang="ro-RO" sz="1800" dirty="0"/>
                  <a:t>	</a:t>
                </a:r>
                <a:r>
                  <a:rPr lang="it-IT" sz="1800" dirty="0" smtClean="0"/>
                  <a:t>RISCMIN0</a:t>
                </a:r>
                <a:r>
                  <a:rPr lang="it-IT" sz="1800" dirty="0"/>
                  <a:t>:</a:t>
                </a:r>
                <a:endParaRPr lang="en-US" sz="1800" dirty="0"/>
              </a:p>
              <a:p>
                <a:pPr marL="0" indent="0">
                  <a:buNone/>
                </a:pPr>
                <a:r>
                  <a:rPr lang="ro-RO" sz="1800" dirty="0" smtClean="0"/>
                  <a:t>	</a:t>
                </a:r>
                <a:r>
                  <a:rPr lang="it-IT" sz="1800" dirty="0" smtClean="0"/>
                  <a:t>Minimizează  </a:t>
                </a:r>
                <a14:m>
                  <m:oMath xmlns:m="http://schemas.openxmlformats.org/officeDocument/2006/math">
                    <m:r>
                      <a:rPr lang="ro-RO" sz="1800" i="1">
                        <a:latin typeface="Cambria Math"/>
                      </a:rPr>
                      <m:t>𝑉</m:t>
                    </m:r>
                    <m:r>
                      <a:rPr lang="ro-RO" sz="1800" i="1">
                        <a:latin typeface="Cambria Math"/>
                      </a:rPr>
                      <m:t>=</m:t>
                    </m:r>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i="1">
                        <a:latin typeface="Cambria Math"/>
                      </a:rPr>
                      <m:t>    </m:t>
                    </m:r>
                  </m:oMath>
                </a14:m>
                <a:endParaRPr lang="en-US" sz="1800" dirty="0"/>
              </a:p>
              <a:p>
                <a:pPr marL="0" indent="0">
                  <a:buNone/>
                </a:pPr>
                <a:r>
                  <a:rPr lang="ro-RO" sz="1800" dirty="0" smtClean="0"/>
                  <a:t>	</a:t>
                </a:r>
                <a:r>
                  <a:rPr lang="it-IT" sz="1800" dirty="0" smtClean="0"/>
                  <a:t>cu </a:t>
                </a:r>
                <a:r>
                  <a:rPr lang="it-IT" sz="1800" dirty="0"/>
                  <a:t>restricţia</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smtClean="0"/>
                  <a:t>.</a:t>
                </a:r>
              </a:p>
              <a:p>
                <a:pPr marL="0" indent="0" algn="just">
                  <a:buNone/>
                </a:pPr>
                <a:endParaRPr lang="ro-RO" sz="1800" i="1" dirty="0"/>
              </a:p>
              <a:p>
                <a:pPr algn="just">
                  <a:buFont typeface="Wingdings" panose="05000000000000000000" pitchFamily="2" charset="2"/>
                  <a:buChar char="q"/>
                </a:pPr>
                <a:r>
                  <a:rPr lang="it-IT" sz="1800" i="1" dirty="0" smtClean="0"/>
                  <a:t>În </a:t>
                </a:r>
                <a:r>
                  <a:rPr lang="it-IT" sz="1800" i="1" dirty="0"/>
                  <a:t>general, un portofoliu este considerat optim dacă el furnizează cel mai mare randament cu cel mai mic risc.</a:t>
                </a:r>
                <a:r>
                  <a:rPr lang="it-IT" sz="1800" dirty="0"/>
                  <a:t> </a:t>
                </a:r>
                <a:r>
                  <a:rPr lang="ro-RO" sz="1800" dirty="0" smtClean="0"/>
                  <a:t>Poate fi utilizată ca funcţie obiectiv funcţia compozit </a:t>
                </a:r>
                <a:r>
                  <a:rPr lang="ro-RO" sz="1800" i="1" dirty="0" smtClean="0"/>
                  <a:t>F</a:t>
                </a:r>
                <a:r>
                  <a:rPr lang="ro-RO" sz="1800" dirty="0" smtClean="0"/>
                  <a:t> şi este obţinută </a:t>
                </a:r>
                <a:r>
                  <a:rPr lang="it-IT" sz="1800" dirty="0" smtClean="0"/>
                  <a:t>RISC-RANDAME</a:t>
                </a:r>
                <a:r>
                  <a:rPr lang="ro-RO" sz="1800" dirty="0" smtClean="0"/>
                  <a:t>NT1:</a:t>
                </a:r>
              </a:p>
              <a:p>
                <a:pPr algn="just">
                  <a:buFont typeface="Wingdings" panose="05000000000000000000" pitchFamily="2" charset="2"/>
                  <a:buChar char="q"/>
                </a:pPr>
                <a:endParaRPr lang="ro-RO" sz="1800" dirty="0"/>
              </a:p>
              <a:p>
                <a:pPr marL="0" indent="0">
                  <a:buNone/>
                </a:pPr>
                <a:r>
                  <a:rPr lang="ro-RO" sz="1800" dirty="0" smtClean="0"/>
                  <a:t>	</a:t>
                </a:r>
                <a:r>
                  <a:rPr lang="it-IT" sz="1800" dirty="0" smtClean="0"/>
                  <a:t>RISC-RANDAMENT1</a:t>
                </a:r>
                <a:r>
                  <a:rPr lang="it-IT" sz="1800" dirty="0"/>
                  <a:t>:</a:t>
                </a:r>
                <a:endParaRPr lang="en-US" sz="1800" dirty="0"/>
              </a:p>
              <a:p>
                <a:pPr marL="0" indent="0">
                  <a:buNone/>
                </a:pPr>
                <a:r>
                  <a:rPr lang="ro-RO" sz="1800" dirty="0" smtClean="0"/>
                  <a:t>	</a:t>
                </a:r>
                <a:r>
                  <a:rPr lang="it-IT" sz="1800" dirty="0" smtClean="0"/>
                  <a:t>Minimizeaz</a:t>
                </a:r>
                <a:r>
                  <a:rPr lang="ro-RO" sz="1800" dirty="0"/>
                  <a:t>ă </a:t>
                </a:r>
                <a14:m>
                  <m:oMath xmlns:m="http://schemas.openxmlformats.org/officeDocument/2006/math">
                    <m:r>
                      <a:rPr lang="it-IT" sz="1800" i="1">
                        <a:latin typeface="Cambria Math"/>
                      </a:rPr>
                      <m:t>𝐹</m:t>
                    </m:r>
                    <m:r>
                      <a:rPr lang="it-IT" sz="1800" i="1">
                        <a:latin typeface="Cambria Math"/>
                      </a:rPr>
                      <m:t>=−</m:t>
                    </m:r>
                    <m:sSup>
                      <m:sSupPr>
                        <m:ctrlPr>
                          <a:rPr lang="en-US" sz="1800" i="1">
                            <a:latin typeface="Cambria Math"/>
                          </a:rPr>
                        </m:ctrlPr>
                      </m:sSupPr>
                      <m:e>
                        <m:acc>
                          <m:accPr>
                            <m:chr m:val="̅"/>
                            <m:ctrlPr>
                              <a:rPr lang="en-US" sz="1800" i="1">
                                <a:latin typeface="Cambria Math"/>
                              </a:rPr>
                            </m:ctrlPr>
                          </m:accPr>
                          <m:e>
                            <m:r>
                              <a:rPr lang="ro-RO" sz="1800" i="1">
                                <a:latin typeface="Cambria Math"/>
                              </a:rPr>
                              <m:t>𝑟</m:t>
                            </m:r>
                          </m:e>
                        </m:acc>
                      </m:e>
                      <m:sup>
                        <m:r>
                          <a:rPr lang="ro-RO" sz="1800" i="1">
                            <a:latin typeface="Cambria Math"/>
                          </a:rPr>
                          <m:t>𝑇</m:t>
                        </m:r>
                      </m:sup>
                    </m:sSup>
                    <m:r>
                      <a:rPr lang="ro-RO" sz="1800" i="1">
                        <a:latin typeface="Cambria Math"/>
                      </a:rPr>
                      <m:t>𝑦</m:t>
                    </m:r>
                    <m:r>
                      <a:rPr lang="it-IT" sz="1800" i="1">
                        <a:latin typeface="Cambria Math"/>
                      </a:rPr>
                      <m:t>+</m:t>
                    </m:r>
                    <m:r>
                      <a:rPr lang="it-IT" sz="1800" i="1">
                        <a:latin typeface="Cambria Math"/>
                      </a:rPr>
                      <m:t>𝜌</m:t>
                    </m:r>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i="1">
                        <a:latin typeface="Cambria Math"/>
                      </a:rPr>
                      <m:t>  </m:t>
                    </m:r>
                  </m:oMath>
                </a14:m>
                <a:endParaRPr lang="en-US" sz="1800" dirty="0"/>
              </a:p>
              <a:p>
                <a:pPr marL="0" indent="0">
                  <a:buNone/>
                </a:pPr>
                <a:r>
                  <a:rPr lang="ro-RO" sz="1800" dirty="0" smtClean="0"/>
                  <a:t>	</a:t>
                </a:r>
                <a:r>
                  <a:rPr lang="it-IT" sz="1800" dirty="0" smtClean="0"/>
                  <a:t>cu </a:t>
                </a:r>
                <a:r>
                  <a:rPr lang="it-IT" sz="1800" dirty="0"/>
                  <a:t>restricţia</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a:t>.</a:t>
                </a:r>
                <a:endParaRPr lang="en-US" sz="1800" dirty="0"/>
              </a:p>
              <a:p>
                <a:pPr algn="just">
                  <a:buFont typeface="Wingdings" panose="05000000000000000000" pitchFamily="2" charset="2"/>
                  <a:buChar char="q"/>
                </a:pPr>
                <a:endParaRPr lang="en-US" sz="1800" dirty="0"/>
              </a:p>
              <a:p>
                <a:pPr marL="0" indent="0">
                  <a:buNone/>
                </a:pPr>
                <a14:m>
                  <m:oMath xmlns:m="http://schemas.openxmlformats.org/officeDocument/2006/math">
                    <m:r>
                      <a:rPr lang="ro-RO" sz="1800" b="0" i="1" smtClean="0">
                        <a:latin typeface="Cambria Math"/>
                      </a:rPr>
                      <m:t>                 </m:t>
                    </m:r>
                    <m:r>
                      <a:rPr lang="it-IT" sz="1800" i="1">
                        <a:latin typeface="Cambria Math"/>
                      </a:rPr>
                      <m:t>𝜌</m:t>
                    </m:r>
                  </m:oMath>
                </a14:m>
                <a:r>
                  <a:rPr lang="it-IT" sz="1800" dirty="0"/>
                  <a:t> controlează raportul dintre randament şi risc</a:t>
                </a: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990600"/>
                <a:ext cx="8229600" cy="5211763"/>
              </a:xfrm>
              <a:blipFill rotWithShape="1">
                <a:blip r:embed="rId2"/>
                <a:stretch>
                  <a:fillRect t="-585"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640053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04800"/>
            <a:ext cx="8458200" cy="858838"/>
          </a:xfrm>
        </p:spPr>
        <p:txBody>
          <a:bodyPr/>
          <a:lstStyle/>
          <a:p>
            <a:pPr eaLnBrk="1" hangingPunct="1"/>
            <a:r>
              <a:rPr lang="ro-RO" sz="2800" b="1" dirty="0">
                <a:solidFill>
                  <a:schemeClr val="bg2"/>
                </a:solidFill>
              </a:rPr>
              <a:t>Definirea problemelor de tip risc minim</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990600"/>
                <a:ext cx="8229600" cy="5211763"/>
              </a:xfrm>
            </p:spPr>
            <p:txBody>
              <a:bodyPr/>
              <a:lstStyle/>
              <a:p>
                <a:pPr algn="just">
                  <a:buFont typeface="Wingdings" panose="05000000000000000000" pitchFamily="2" charset="2"/>
                  <a:buChar char="q"/>
                </a:pPr>
                <a:r>
                  <a:rPr lang="it-IT" sz="1800" dirty="0"/>
                  <a:t>O variantă </a:t>
                </a:r>
                <a:r>
                  <a:rPr lang="it-IT" sz="1800" dirty="0" smtClean="0"/>
                  <a:t>alternativă</a:t>
                </a:r>
                <a:r>
                  <a:rPr lang="ro-RO" sz="1800" dirty="0" smtClean="0"/>
                  <a:t>:</a:t>
                </a:r>
                <a:r>
                  <a:rPr lang="it-IT" sz="1800" dirty="0" smtClean="0"/>
                  <a:t> fixa</a:t>
                </a:r>
                <a:r>
                  <a:rPr lang="ro-RO" sz="1800" dirty="0" smtClean="0"/>
                  <a:t>rea</a:t>
                </a:r>
                <a:r>
                  <a:rPr lang="it-IT" sz="1800" dirty="0" smtClean="0"/>
                  <a:t> </a:t>
                </a:r>
                <a:r>
                  <a:rPr lang="ro-RO" sz="1800" dirty="0" smtClean="0"/>
                  <a:t>unei</a:t>
                </a:r>
                <a:r>
                  <a:rPr lang="it-IT" sz="1800" dirty="0" smtClean="0"/>
                  <a:t> valo</a:t>
                </a:r>
                <a:r>
                  <a:rPr lang="ro-RO" sz="1800" dirty="0" smtClean="0"/>
                  <a:t>ri</a:t>
                </a:r>
                <a:r>
                  <a:rPr lang="it-IT" sz="1800" dirty="0" smtClean="0"/>
                  <a:t> </a:t>
                </a:r>
                <a:r>
                  <a:rPr lang="it-IT" sz="1800" dirty="0"/>
                  <a:t>ţintă pentru </a:t>
                </a:r>
                <a:r>
                  <a:rPr lang="it-IT" sz="1800" dirty="0" smtClean="0"/>
                  <a:t>randament</a:t>
                </a:r>
                <a:r>
                  <a:rPr lang="ro-RO" sz="1800" dirty="0"/>
                  <a:t>:</a:t>
                </a:r>
                <a:r>
                  <a:rPr lang="it-IT" sz="1800" dirty="0" smtClean="0"/>
                  <a:t> </a:t>
                </a:r>
                <a:r>
                  <a:rPr lang="it-IT" sz="1800" i="1" dirty="0" smtClean="0"/>
                  <a:t>Rp</a:t>
                </a:r>
                <a:r>
                  <a:rPr lang="it-IT" sz="1800" dirty="0" smtClean="0"/>
                  <a:t> </a:t>
                </a:r>
                <a:r>
                  <a:rPr lang="it-IT" sz="1800" dirty="0"/>
                  <a:t>procente, şi </a:t>
                </a:r>
                <a:r>
                  <a:rPr lang="it-IT" sz="1800" dirty="0" smtClean="0"/>
                  <a:t>considera</a:t>
                </a:r>
                <a:r>
                  <a:rPr lang="ro-RO" sz="1800" dirty="0" smtClean="0"/>
                  <a:t>rea</a:t>
                </a:r>
                <a:r>
                  <a:rPr lang="it-IT" sz="1800" dirty="0" smtClean="0"/>
                  <a:t> problem</a:t>
                </a:r>
                <a:r>
                  <a:rPr lang="ro-RO" sz="1800" dirty="0" smtClean="0"/>
                  <a:t>ei</a:t>
                </a:r>
                <a:r>
                  <a:rPr lang="it-IT" sz="1800" dirty="0" smtClean="0"/>
                  <a:t> </a:t>
                </a:r>
                <a:r>
                  <a:rPr lang="it-IT" sz="1800" dirty="0"/>
                  <a:t>de optimizare RISCMIN1, </a:t>
                </a:r>
                <a:endParaRPr lang="en-US" sz="1800" dirty="0"/>
              </a:p>
              <a:p>
                <a:pPr marL="0" indent="0">
                  <a:buNone/>
                </a:pPr>
                <a:r>
                  <a:rPr lang="ro-RO" sz="1800" dirty="0" smtClean="0"/>
                  <a:t>	</a:t>
                </a:r>
              </a:p>
              <a:p>
                <a:pPr marL="0" indent="0">
                  <a:buNone/>
                </a:pPr>
                <a:r>
                  <a:rPr lang="ro-RO" sz="1800" dirty="0"/>
                  <a:t>	</a:t>
                </a:r>
                <a:r>
                  <a:rPr lang="it-IT" sz="1800" dirty="0" smtClean="0"/>
                  <a:t>RISCMIN1</a:t>
                </a:r>
                <a:r>
                  <a:rPr lang="it-IT" sz="1800" dirty="0"/>
                  <a:t>:</a:t>
                </a:r>
                <a:endParaRPr lang="en-US" sz="1800" dirty="0"/>
              </a:p>
              <a:p>
                <a:pPr marL="0" indent="0">
                  <a:buNone/>
                </a:pPr>
                <a:r>
                  <a:rPr lang="ro-RO" sz="1800" dirty="0" smtClean="0"/>
                  <a:t>	</a:t>
                </a:r>
                <a:r>
                  <a:rPr lang="it-IT" sz="1800" dirty="0" smtClean="0"/>
                  <a:t>Minimizeaz</a:t>
                </a:r>
                <a:r>
                  <a:rPr lang="ro-RO" sz="1800" dirty="0"/>
                  <a:t>ă </a:t>
                </a:r>
                <a14:m>
                  <m:oMath xmlns:m="http://schemas.openxmlformats.org/officeDocument/2006/math">
                    <m:r>
                      <a:rPr lang="it-IT" sz="1800" i="1">
                        <a:latin typeface="Cambria Math"/>
                      </a:rPr>
                      <m:t>𝑉</m:t>
                    </m:r>
                    <m:r>
                      <a:rPr lang="it-IT" sz="1800" i="1">
                        <a:latin typeface="Cambria Math"/>
                      </a:rPr>
                      <m:t>=</m:t>
                    </m:r>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i="1">
                        <a:latin typeface="Cambria Math"/>
                      </a:rPr>
                      <m:t>  </m:t>
                    </m:r>
                  </m:oMath>
                </a14:m>
                <a:endParaRPr lang="en-US" sz="1800" dirty="0"/>
              </a:p>
              <a:p>
                <a:pPr marL="0" indent="0">
                  <a:buNone/>
                </a:pPr>
                <a:r>
                  <a:rPr lang="ro-RO" sz="1800" dirty="0" smtClean="0"/>
                  <a:t>	</a:t>
                </a:r>
                <a:r>
                  <a:rPr lang="it-IT" sz="1800" dirty="0" smtClean="0"/>
                  <a:t>cu </a:t>
                </a:r>
                <a:r>
                  <a:rPr lang="it-IT" sz="1800" dirty="0"/>
                  <a:t>restricţiile</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en-US" sz="1800" i="1">
                            <a:latin typeface="Cambria Math"/>
                          </a:rPr>
                          <m:t>=1</m:t>
                        </m:r>
                      </m:sub>
                      <m:sup>
                        <m:r>
                          <a:rPr lang="it-IT" sz="1800" i="1">
                            <a:latin typeface="Cambria Math"/>
                          </a:rPr>
                          <m:t>𝑛</m:t>
                        </m:r>
                      </m:sup>
                      <m:e>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𝑖</m:t>
                            </m:r>
                          </m:sub>
                        </m:sSub>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m:t>
                    </m:r>
                    <m:sSub>
                      <m:sSubPr>
                        <m:ctrlPr>
                          <a:rPr lang="en-US" sz="1800" i="1">
                            <a:latin typeface="Cambria Math"/>
                          </a:rPr>
                        </m:ctrlPr>
                      </m:sSubPr>
                      <m:e>
                        <m:r>
                          <a:rPr lang="it-IT" sz="1800" i="1">
                            <a:latin typeface="Cambria Math"/>
                          </a:rPr>
                          <m:t>𝑅</m:t>
                        </m:r>
                      </m:e>
                      <m:sub>
                        <m:r>
                          <a:rPr lang="it-IT" sz="1800" i="1">
                            <a:latin typeface="Cambria Math"/>
                          </a:rPr>
                          <m:t>𝑝</m:t>
                        </m:r>
                      </m:sub>
                    </m:sSub>
                  </m:oMath>
                </a14:m>
                <a:r>
                  <a:rPr lang="ro-RO" sz="1800" dirty="0" smtClean="0"/>
                  <a:t>   şi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a:t>.</a:t>
                </a:r>
                <a:endParaRPr lang="en-US" sz="1800" dirty="0"/>
              </a:p>
              <a:p>
                <a:pPr marL="0" indent="0">
                  <a:buNone/>
                </a:pPr>
                <a:r>
                  <a:rPr lang="it-IT" sz="1800" dirty="0"/>
                  <a:t> </a:t>
                </a:r>
                <a:endParaRPr lang="ro-RO" sz="1800" dirty="0"/>
              </a:p>
              <a:p>
                <a:pPr>
                  <a:buFont typeface="Wingdings" panose="05000000000000000000" pitchFamily="2" charset="2"/>
                  <a:buChar char="q"/>
                </a:pPr>
                <a:r>
                  <a:rPr lang="it-IT" sz="1800" dirty="0" smtClean="0"/>
                  <a:t>sau</a:t>
                </a:r>
                <a:r>
                  <a:rPr lang="it-IT" sz="1800" dirty="0"/>
                  <a:t>, alternativ, problema modificată RISCMIN1M,</a:t>
                </a:r>
                <a:endParaRPr lang="en-US" sz="1800" dirty="0"/>
              </a:p>
              <a:p>
                <a:pPr marL="0" indent="0">
                  <a:buNone/>
                </a:pPr>
                <a:endParaRPr lang="ro-RO" sz="1800" dirty="0" smtClean="0"/>
              </a:p>
              <a:p>
                <a:pPr marL="0" indent="0">
                  <a:buNone/>
                </a:pPr>
                <a:r>
                  <a:rPr lang="ro-RO" sz="1800" dirty="0"/>
                  <a:t>	</a:t>
                </a:r>
                <a:r>
                  <a:rPr lang="it-IT" sz="1800" dirty="0" smtClean="0"/>
                  <a:t>RISCMIN1M</a:t>
                </a:r>
                <a:r>
                  <a:rPr lang="it-IT" sz="1800" dirty="0"/>
                  <a:t>:</a:t>
                </a:r>
                <a:endParaRPr lang="en-US" sz="1800" dirty="0"/>
              </a:p>
              <a:p>
                <a:pPr marL="0" indent="0">
                  <a:buNone/>
                </a:pPr>
                <a:r>
                  <a:rPr lang="ro-RO" sz="1800" dirty="0" smtClean="0"/>
                  <a:t>	</a:t>
                </a:r>
                <a:r>
                  <a:rPr lang="it-IT" sz="1800" dirty="0" smtClean="0"/>
                  <a:t>Minimizează</a:t>
                </a:r>
                <a:r>
                  <a:rPr lang="it-IT" sz="1800" dirty="0"/>
                  <a:t/>
                </a:r>
                <a:br>
                  <a:rPr lang="it-IT" sz="1800" dirty="0"/>
                </a:br>
                <a14:m>
                  <m:oMathPara xmlns:m="http://schemas.openxmlformats.org/officeDocument/2006/math">
                    <m:oMathParaPr>
                      <m:jc m:val="centerGroup"/>
                    </m:oMathParaPr>
                    <m:oMath xmlns:m="http://schemas.openxmlformats.org/officeDocument/2006/math">
                      <m:r>
                        <a:rPr lang="it-IT" sz="1800" i="1">
                          <a:latin typeface="Cambria Math"/>
                        </a:rPr>
                        <m:t>𝐹</m:t>
                      </m:r>
                      <m:r>
                        <a:rPr lang="it-IT" sz="1800" i="1">
                          <a:latin typeface="Cambria Math"/>
                        </a:rPr>
                        <m:t>=</m:t>
                      </m:r>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i="1">
                          <a:latin typeface="Cambria Math"/>
                        </a:rPr>
                        <m:t>+</m:t>
                      </m:r>
                      <m:f>
                        <m:fPr>
                          <m:ctrlPr>
                            <a:rPr lang="en-US" sz="1800" i="1">
                              <a:latin typeface="Cambria Math"/>
                            </a:rPr>
                          </m:ctrlPr>
                        </m:fPr>
                        <m:num>
                          <m:r>
                            <a:rPr lang="ro-RO" sz="1800" i="1">
                              <a:latin typeface="Cambria Math"/>
                            </a:rPr>
                            <m:t>𝜌</m:t>
                          </m:r>
                        </m:num>
                        <m:den>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ro-RO" sz="1800" i="1">
                                          <a:latin typeface="Cambria Math"/>
                                        </a:rPr>
                                        <m:t>𝑅</m:t>
                                      </m:r>
                                    </m:e>
                                    <m:sub>
                                      <m:r>
                                        <a:rPr lang="ro-RO" sz="1800" i="1">
                                          <a:latin typeface="Cambria Math"/>
                                        </a:rPr>
                                        <m:t>𝑝</m:t>
                                      </m:r>
                                    </m:sub>
                                  </m:sSub>
                                </m:e>
                              </m:d>
                            </m:e>
                            <m:sup>
                              <m:r>
                                <a:rPr lang="ro-RO" sz="1800" i="1">
                                  <a:latin typeface="Cambria Math"/>
                                </a:rPr>
                                <m:t>2</m:t>
                              </m:r>
                            </m:sup>
                          </m:sSup>
                        </m:den>
                      </m:f>
                      <m:sSup>
                        <m:sSupPr>
                          <m:ctrlPr>
                            <a:rPr lang="en-US" sz="1800" i="1">
                              <a:latin typeface="Cambria Math"/>
                            </a:rPr>
                          </m:ctrlPr>
                        </m:sSupPr>
                        <m:e>
                          <m:d>
                            <m:dPr>
                              <m:ctrlPr>
                                <a:rPr lang="en-US" sz="1800" i="1">
                                  <a:latin typeface="Cambria Math"/>
                                </a:rPr>
                              </m:ctrlPr>
                            </m:dPr>
                            <m:e>
                              <m:nary>
                                <m:naryPr>
                                  <m:chr m:val="∑"/>
                                  <m:limLoc m:val="undOvr"/>
                                  <m:ctrlPr>
                                    <a:rPr lang="en-US" sz="1800" i="1">
                                      <a:latin typeface="Cambria Math"/>
                                    </a:rPr>
                                  </m:ctrlPr>
                                </m:naryPr>
                                <m:sub>
                                  <m:r>
                                    <a:rPr lang="it-IT" sz="1800" i="1">
                                      <a:latin typeface="Cambria Math"/>
                                    </a:rPr>
                                    <m:t>𝑖</m:t>
                                  </m:r>
                                  <m:r>
                                    <a:rPr lang="en-US" sz="1800" i="1">
                                      <a:latin typeface="Cambria Math"/>
                                    </a:rPr>
                                    <m:t>=1</m:t>
                                  </m:r>
                                </m:sub>
                                <m:sup>
                                  <m:r>
                                    <a:rPr lang="it-IT" sz="1800" i="1">
                                      <a:latin typeface="Cambria Math"/>
                                    </a:rPr>
                                    <m:t>𝑛</m:t>
                                  </m:r>
                                </m:sup>
                                <m:e>
                                  <m:sSub>
                                    <m:sSubPr>
                                      <m:ctrlPr>
                                        <a:rPr lang="en-US" sz="1800" i="1">
                                          <a:latin typeface="Cambria Math"/>
                                        </a:rPr>
                                      </m:ctrlPr>
                                    </m:sSubPr>
                                    <m:e>
                                      <m:acc>
                                        <m:accPr>
                                          <m:chr m:val="̅"/>
                                          <m:ctrlPr>
                                            <a:rPr lang="en-US" sz="1800" i="1">
                                              <a:latin typeface="Cambria Math"/>
                                            </a:rPr>
                                          </m:ctrlPr>
                                        </m:accPr>
                                        <m:e>
                                          <m:r>
                                            <a:rPr lang="ro-RO" sz="1800" i="1">
                                              <a:latin typeface="Cambria Math"/>
                                            </a:rPr>
                                            <m:t>𝑟</m:t>
                                          </m:r>
                                        </m:e>
                                      </m:acc>
                                    </m:e>
                                    <m:sub>
                                      <m:r>
                                        <a:rPr lang="ro-RO" sz="1800" i="1">
                                          <a:latin typeface="Cambria Math"/>
                                        </a:rPr>
                                        <m:t>𝑖</m:t>
                                      </m:r>
                                    </m:sub>
                                  </m:sSub>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m:t>
                              </m:r>
                              <m:sSub>
                                <m:sSubPr>
                                  <m:ctrlPr>
                                    <a:rPr lang="en-US" sz="1800" i="1">
                                      <a:latin typeface="Cambria Math"/>
                                    </a:rPr>
                                  </m:ctrlPr>
                                </m:sSubPr>
                                <m:e>
                                  <m:r>
                                    <a:rPr lang="it-IT" sz="1800" i="1">
                                      <a:latin typeface="Cambria Math"/>
                                    </a:rPr>
                                    <m:t>𝑅</m:t>
                                  </m:r>
                                </m:e>
                                <m:sub>
                                  <m:r>
                                    <a:rPr lang="it-IT" sz="1800" i="1">
                                      <a:latin typeface="Cambria Math"/>
                                    </a:rPr>
                                    <m:t>𝑝</m:t>
                                  </m:r>
                                </m:sub>
                              </m:sSub>
                            </m:e>
                          </m:d>
                        </m:e>
                        <m:sup>
                          <m:r>
                            <a:rPr lang="ro-RO" sz="1800" i="1">
                              <a:latin typeface="Cambria Math"/>
                            </a:rPr>
                            <m:t>2</m:t>
                          </m:r>
                        </m:sup>
                      </m:sSup>
                      <m:r>
                        <a:rPr lang="ro-RO" sz="1800" i="1">
                          <a:latin typeface="Cambria Math"/>
                        </a:rPr>
                        <m:t>  </m:t>
                      </m:r>
                    </m:oMath>
                  </m:oMathPara>
                </a14:m>
                <a:endParaRPr lang="en-US" sz="1800" dirty="0"/>
              </a:p>
              <a:p>
                <a:pPr marL="0" indent="0">
                  <a:buNone/>
                </a:pPr>
                <a:r>
                  <a:rPr lang="ro-RO" sz="1800" dirty="0" smtClean="0"/>
                  <a:t>	</a:t>
                </a:r>
                <a:r>
                  <a:rPr lang="it-IT" sz="1800" dirty="0" smtClean="0"/>
                  <a:t>cu </a:t>
                </a:r>
                <a:r>
                  <a:rPr lang="it-IT" sz="1800" dirty="0"/>
                  <a:t>restricţia</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a:t>.</a:t>
                </a:r>
                <a:endParaRPr lang="en-US" sz="1800" dirty="0"/>
              </a:p>
              <a:p>
                <a:pPr marL="0" indent="0">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990600"/>
                <a:ext cx="8229600" cy="5211763"/>
              </a:xfrm>
              <a:blipFill rotWithShape="1">
                <a:blip r:embed="rId2"/>
                <a:stretch>
                  <a:fillRect t="-585" r="-593" b="-5621"/>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934193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2900" y="304800"/>
            <a:ext cx="8458200" cy="858838"/>
          </a:xfrm>
        </p:spPr>
        <p:txBody>
          <a:bodyPr/>
          <a:lstStyle/>
          <a:p>
            <a:pPr eaLnBrk="1" hangingPunct="1"/>
            <a:r>
              <a:rPr lang="ro-RO" sz="2800" b="1" dirty="0">
                <a:solidFill>
                  <a:schemeClr val="bg2"/>
                </a:solidFill>
              </a:rPr>
              <a:t>Definirea problemelor de tip </a:t>
            </a:r>
            <a:r>
              <a:rPr lang="ro-RO" sz="2800" b="1" dirty="0" smtClean="0">
                <a:solidFill>
                  <a:schemeClr val="bg2"/>
                </a:solidFill>
              </a:rPr>
              <a:t>randament maxim</a:t>
            </a:r>
            <a:endParaRPr lang="en-US" altLang="en-US" sz="2600" b="1" dirty="0" smtClean="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990600"/>
                <a:ext cx="8229600" cy="5211763"/>
              </a:xfrm>
            </p:spPr>
            <p:txBody>
              <a:bodyPr/>
              <a:lstStyle/>
              <a:p>
                <a:pPr>
                  <a:buFont typeface="Wingdings" panose="05000000000000000000" pitchFamily="2" charset="2"/>
                  <a:buChar char="q"/>
                </a:pPr>
                <a:r>
                  <a:rPr lang="it-IT" sz="1800" dirty="0"/>
                  <a:t>Problema primară de </a:t>
                </a:r>
                <a:r>
                  <a:rPr lang="ro-RO" sz="1800" dirty="0" smtClean="0"/>
                  <a:t>maximizarea randamentului</a:t>
                </a:r>
                <a:r>
                  <a:rPr lang="it-IT" sz="1800" dirty="0" smtClean="0"/>
                  <a:t>, </a:t>
                </a:r>
                <a:r>
                  <a:rPr lang="it-IT" sz="1800" dirty="0"/>
                  <a:t>RANDAMENTMAX</a:t>
                </a:r>
                <a:r>
                  <a:rPr lang="ro-RO" sz="1800" dirty="0"/>
                  <a:t>0 </a:t>
                </a:r>
                <a:r>
                  <a:rPr lang="ro-RO" sz="1800" dirty="0" smtClean="0"/>
                  <a:t>:</a:t>
                </a:r>
              </a:p>
              <a:p>
                <a:pPr marL="0" indent="0">
                  <a:buNone/>
                </a:pPr>
                <a:r>
                  <a:rPr lang="ro-RO" sz="1800" dirty="0" smtClean="0"/>
                  <a:t>	</a:t>
                </a:r>
              </a:p>
              <a:p>
                <a:pPr marL="0" indent="0">
                  <a:buNone/>
                </a:pPr>
                <a:r>
                  <a:rPr lang="ro-RO" sz="1800" dirty="0"/>
                  <a:t>	</a:t>
                </a:r>
                <a:r>
                  <a:rPr lang="it-IT" sz="1800" dirty="0" smtClean="0"/>
                  <a:t>RANDAMENTMAX</a:t>
                </a:r>
                <a:r>
                  <a:rPr lang="ro-RO" sz="1800" dirty="0" smtClean="0"/>
                  <a:t>0</a:t>
                </a:r>
                <a:r>
                  <a:rPr lang="it-IT" sz="1800" dirty="0" smtClean="0"/>
                  <a:t>:</a:t>
                </a:r>
                <a:endParaRPr lang="en-US" sz="1800" dirty="0"/>
              </a:p>
              <a:p>
                <a:pPr marL="0" indent="0">
                  <a:buNone/>
                </a:pPr>
                <a:r>
                  <a:rPr lang="ro-RO" sz="1800" dirty="0" smtClean="0"/>
                  <a:t>	</a:t>
                </a:r>
                <a:r>
                  <a:rPr lang="it-IT" sz="1800" dirty="0" smtClean="0"/>
                  <a:t>Minimizează </a:t>
                </a:r>
                <a14:m>
                  <m:oMath xmlns:m="http://schemas.openxmlformats.org/officeDocument/2006/math">
                    <m:r>
                      <a:rPr lang="ro-RO" sz="1800" i="1">
                        <a:latin typeface="Cambria Math"/>
                      </a:rPr>
                      <m:t>𝑅</m:t>
                    </m:r>
                    <m:r>
                      <a:rPr lang="ro-RO" sz="1800" i="1">
                        <a:latin typeface="Cambria Math"/>
                      </a:rPr>
                      <m:t>=−</m:t>
                    </m:r>
                    <m:sSup>
                      <m:sSupPr>
                        <m:ctrlPr>
                          <a:rPr lang="en-US" sz="1800" i="1">
                            <a:latin typeface="Cambria Math"/>
                          </a:rPr>
                        </m:ctrlPr>
                      </m:sSupPr>
                      <m:e>
                        <m:acc>
                          <m:accPr>
                            <m:chr m:val="̅"/>
                            <m:ctrlPr>
                              <a:rPr lang="en-US" sz="1800" i="1">
                                <a:latin typeface="Cambria Math"/>
                              </a:rPr>
                            </m:ctrlPr>
                          </m:accPr>
                          <m:e>
                            <m:r>
                              <a:rPr lang="ro-RO" sz="1800" i="1">
                                <a:latin typeface="Cambria Math"/>
                              </a:rPr>
                              <m:t>𝑟</m:t>
                            </m:r>
                          </m:e>
                        </m:acc>
                      </m:e>
                      <m:sup>
                        <m:r>
                          <a:rPr lang="ro-RO" sz="1800" i="1">
                            <a:latin typeface="Cambria Math"/>
                          </a:rPr>
                          <m:t>𝑇</m:t>
                        </m:r>
                      </m:sup>
                    </m:sSup>
                    <m:r>
                      <a:rPr lang="ro-RO" sz="1800" i="1">
                        <a:latin typeface="Cambria Math"/>
                      </a:rPr>
                      <m:t>𝑦</m:t>
                    </m:r>
                    <m:r>
                      <a:rPr lang="ro-RO" sz="1800" i="1">
                        <a:latin typeface="Cambria Math"/>
                      </a:rPr>
                      <m:t>    </m:t>
                    </m:r>
                  </m:oMath>
                </a14:m>
                <a:endParaRPr lang="en-US" sz="1800" dirty="0"/>
              </a:p>
              <a:p>
                <a:pPr marL="0" indent="0">
                  <a:buNone/>
                </a:pPr>
                <a:r>
                  <a:rPr lang="ro-RO" sz="1800" dirty="0" smtClean="0"/>
                  <a:t>	</a:t>
                </a:r>
                <a:r>
                  <a:rPr lang="it-IT" sz="1800" dirty="0" smtClean="0"/>
                  <a:t>cu restricţi</a:t>
                </a:r>
                <a:r>
                  <a:rPr lang="ro-RO" sz="1800" dirty="0" smtClean="0"/>
                  <a:t>a</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a:t>.</a:t>
                </a:r>
                <a:endParaRPr lang="en-US" sz="1800" dirty="0"/>
              </a:p>
              <a:p>
                <a:pPr>
                  <a:buFont typeface="Wingdings" panose="05000000000000000000" pitchFamily="2" charset="2"/>
                  <a:buChar char="q"/>
                </a:pPr>
                <a:endParaRPr lang="en-US" sz="1800" dirty="0"/>
              </a:p>
              <a:p>
                <a:pPr algn="just">
                  <a:buFont typeface="Wingdings" panose="05000000000000000000" pitchFamily="2" charset="2"/>
                  <a:buChar char="q"/>
                </a:pPr>
                <a:r>
                  <a:rPr lang="ro-RO" sz="1800" dirty="0"/>
                  <a:t>O </a:t>
                </a:r>
                <a:r>
                  <a:rPr lang="ro-RO" sz="1800" dirty="0" smtClean="0"/>
                  <a:t>alternativă realistă: selectarea unui </a:t>
                </a:r>
                <a:r>
                  <a:rPr lang="ro-RO" sz="1800" dirty="0"/>
                  <a:t>nivel acceptabil de risc, </a:t>
                </a:r>
                <a14:m>
                  <m:oMath xmlns:m="http://schemas.openxmlformats.org/officeDocument/2006/math">
                    <m:sSub>
                      <m:sSubPr>
                        <m:ctrlPr>
                          <a:rPr lang="en-US" sz="1800" i="1">
                            <a:latin typeface="Cambria Math"/>
                          </a:rPr>
                        </m:ctrlPr>
                      </m:sSubPr>
                      <m:e>
                        <m:r>
                          <a:rPr lang="ro-RO" sz="1800" i="1">
                            <a:latin typeface="Cambria Math"/>
                          </a:rPr>
                          <m:t>𝑉</m:t>
                        </m:r>
                      </m:e>
                      <m:sub>
                        <m:r>
                          <a:rPr lang="ro-RO" sz="1800" i="1">
                            <a:latin typeface="Cambria Math"/>
                          </a:rPr>
                          <m:t>𝑎𝑐</m:t>
                        </m:r>
                      </m:sub>
                    </m:sSub>
                  </m:oMath>
                </a14:m>
                <a:r>
                  <a:rPr lang="ro-RO" sz="1800" dirty="0"/>
                  <a:t>, şi </a:t>
                </a:r>
                <a:r>
                  <a:rPr lang="ro-RO" sz="1800" dirty="0" smtClean="0"/>
                  <a:t>maximizarea </a:t>
                </a:r>
                <a:r>
                  <a:rPr lang="ro-RO" sz="1800" dirty="0"/>
                  <a:t>randamentul aşteptat. </a:t>
                </a:r>
                <a:r>
                  <a:rPr lang="ro-RO" sz="1800" dirty="0" smtClean="0"/>
                  <a:t>Problema RANDAMENTMAX1:</a:t>
                </a:r>
              </a:p>
              <a:p>
                <a:pPr algn="just">
                  <a:buFont typeface="Wingdings" panose="05000000000000000000" pitchFamily="2" charset="2"/>
                  <a:buChar char="q"/>
                </a:pPr>
                <a:endParaRPr lang="en-US" sz="1800" dirty="0"/>
              </a:p>
              <a:p>
                <a:pPr marL="0" indent="0">
                  <a:buNone/>
                </a:pPr>
                <a:r>
                  <a:rPr lang="ro-RO" sz="1800" dirty="0" smtClean="0"/>
                  <a:t>	</a:t>
                </a:r>
                <a:r>
                  <a:rPr lang="it-IT" sz="1800" dirty="0" smtClean="0"/>
                  <a:t>RANDAMENTMAX1</a:t>
                </a:r>
                <a:r>
                  <a:rPr lang="it-IT" sz="1800" dirty="0"/>
                  <a:t>:</a:t>
                </a:r>
                <a:endParaRPr lang="en-US" sz="1800" dirty="0"/>
              </a:p>
              <a:p>
                <a:pPr marL="0" indent="0">
                  <a:buNone/>
                </a:pPr>
                <a:r>
                  <a:rPr lang="ro-RO" sz="1800" dirty="0" smtClean="0"/>
                  <a:t>	</a:t>
                </a:r>
                <a:r>
                  <a:rPr lang="it-IT" sz="1800" dirty="0" smtClean="0"/>
                  <a:t>Minimizează </a:t>
                </a:r>
                <a14:m>
                  <m:oMath xmlns:m="http://schemas.openxmlformats.org/officeDocument/2006/math">
                    <m:r>
                      <a:rPr lang="ro-RO" sz="1800" i="1">
                        <a:latin typeface="Cambria Math"/>
                      </a:rPr>
                      <m:t>𝑅</m:t>
                    </m:r>
                    <m:r>
                      <a:rPr lang="ro-RO" sz="1800" i="1">
                        <a:latin typeface="Cambria Math"/>
                      </a:rPr>
                      <m:t>=−</m:t>
                    </m:r>
                    <m:sSup>
                      <m:sSupPr>
                        <m:ctrlPr>
                          <a:rPr lang="en-US" sz="1800" i="1">
                            <a:latin typeface="Cambria Math"/>
                          </a:rPr>
                        </m:ctrlPr>
                      </m:sSupPr>
                      <m:e>
                        <m:acc>
                          <m:accPr>
                            <m:chr m:val="̅"/>
                            <m:ctrlPr>
                              <a:rPr lang="en-US" sz="1800" i="1">
                                <a:latin typeface="Cambria Math"/>
                              </a:rPr>
                            </m:ctrlPr>
                          </m:accPr>
                          <m:e>
                            <m:r>
                              <a:rPr lang="ro-RO" sz="1800" i="1">
                                <a:latin typeface="Cambria Math"/>
                              </a:rPr>
                              <m:t>𝑟</m:t>
                            </m:r>
                          </m:e>
                        </m:acc>
                      </m:e>
                      <m:sup>
                        <m:r>
                          <a:rPr lang="ro-RO" sz="1800" i="1">
                            <a:latin typeface="Cambria Math"/>
                          </a:rPr>
                          <m:t>𝑇</m:t>
                        </m:r>
                      </m:sup>
                    </m:sSup>
                    <m:r>
                      <a:rPr lang="ro-RO" sz="1800" i="1">
                        <a:latin typeface="Cambria Math"/>
                      </a:rPr>
                      <m:t>𝑦</m:t>
                    </m:r>
                    <m:r>
                      <a:rPr lang="ro-RO" sz="1800" i="1">
                        <a:latin typeface="Cambria Math"/>
                      </a:rPr>
                      <m:t>    </m:t>
                    </m:r>
                  </m:oMath>
                </a14:m>
                <a:endParaRPr lang="en-US" sz="1800" dirty="0"/>
              </a:p>
              <a:p>
                <a:pPr marL="0" indent="0">
                  <a:buNone/>
                </a:pPr>
                <a:r>
                  <a:rPr lang="ro-RO" sz="1800" dirty="0" smtClean="0"/>
                  <a:t>	</a:t>
                </a:r>
                <a:r>
                  <a:rPr lang="it-IT" sz="1800" dirty="0" smtClean="0"/>
                  <a:t>cu </a:t>
                </a:r>
                <a:r>
                  <a:rPr lang="it-IT" sz="1800" dirty="0"/>
                  <a:t>restricţiile</a:t>
                </a:r>
                <a:r>
                  <a:rPr lang="ro-RO" sz="1800" dirty="0"/>
                  <a:t> </a:t>
                </a:r>
                <a:r>
                  <a:rPr lang="ro-RO" sz="1800" dirty="0" smtClean="0"/>
                  <a:t>  </a:t>
                </a:r>
                <a14:m>
                  <m:oMath xmlns:m="http://schemas.openxmlformats.org/officeDocument/2006/math">
                    <m:r>
                      <a:rPr lang="it-IT" sz="1800" i="1">
                        <a:latin typeface="Cambria Math"/>
                      </a:rPr>
                      <m:t>𝑉</m:t>
                    </m:r>
                    <m:r>
                      <a:rPr lang="it-IT" sz="1800" i="1">
                        <a:latin typeface="Cambria Math"/>
                      </a:rPr>
                      <m:t>=</m:t>
                    </m:r>
                    <m:sSup>
                      <m:sSupPr>
                        <m:ctrlPr>
                          <a:rPr lang="en-US" sz="1800" i="1">
                            <a:latin typeface="Cambria Math"/>
                          </a:rPr>
                        </m:ctrlPr>
                      </m:sSupPr>
                      <m:e>
                        <m:r>
                          <a:rPr lang="ro-RO" sz="1800" i="1">
                            <a:latin typeface="Cambria Math"/>
                          </a:rPr>
                          <m:t>𝑦</m:t>
                        </m:r>
                      </m:e>
                      <m:sup>
                        <m:r>
                          <a:rPr lang="ro-RO" sz="1800" i="1">
                            <a:latin typeface="Cambria Math"/>
                          </a:rPr>
                          <m:t>𝑇</m:t>
                        </m:r>
                      </m:sup>
                    </m:sSup>
                    <m:r>
                      <a:rPr lang="ro-RO" sz="1800" i="1">
                        <a:latin typeface="Cambria Math"/>
                      </a:rPr>
                      <m:t>𝑄𝑦</m:t>
                    </m:r>
                    <m:r>
                      <a:rPr lang="ro-RO" sz="1800" i="1">
                        <a:latin typeface="Cambria Math"/>
                      </a:rPr>
                      <m:t>=</m:t>
                    </m:r>
                    <m:sSub>
                      <m:sSubPr>
                        <m:ctrlPr>
                          <a:rPr lang="en-US" sz="1800" i="1">
                            <a:latin typeface="Cambria Math"/>
                          </a:rPr>
                        </m:ctrlPr>
                      </m:sSubPr>
                      <m:e>
                        <m:r>
                          <a:rPr lang="ro-RO" sz="1800" i="1">
                            <a:latin typeface="Cambria Math"/>
                          </a:rPr>
                          <m:t>𝑉</m:t>
                        </m:r>
                      </m:e>
                      <m:sub>
                        <m:r>
                          <a:rPr lang="ro-RO" sz="1800" i="1">
                            <a:latin typeface="Cambria Math"/>
                          </a:rPr>
                          <m:t>𝑎𝑐</m:t>
                        </m:r>
                      </m:sub>
                    </m:sSub>
                  </m:oMath>
                </a14:m>
                <a:r>
                  <a:rPr lang="ro-RO" sz="1800" dirty="0"/>
                  <a:t> </a:t>
                </a:r>
                <a:r>
                  <a:rPr lang="ro-RO" sz="1800" dirty="0" smtClean="0"/>
                  <a:t>şi</a:t>
                </a:r>
                <a:r>
                  <a:rPr lang="ro-RO" sz="1800" dirty="0"/>
                  <a:t> </a:t>
                </a:r>
                <a:r>
                  <a:rPr lang="ro-RO" sz="1800" dirty="0" smtClean="0"/>
                  <a:t>    </a:t>
                </a:r>
                <a14:m>
                  <m:oMath xmlns:m="http://schemas.openxmlformats.org/officeDocument/2006/math">
                    <m:nary>
                      <m:naryPr>
                        <m:chr m:val="∑"/>
                        <m:limLoc m:val="undOvr"/>
                        <m:ctrlPr>
                          <a:rPr lang="en-US" sz="1800" i="1">
                            <a:latin typeface="Cambria Math"/>
                          </a:rPr>
                        </m:ctrlPr>
                      </m:naryPr>
                      <m:sub>
                        <m:r>
                          <a:rPr lang="it-IT" sz="1800" i="1">
                            <a:latin typeface="Cambria Math"/>
                          </a:rPr>
                          <m:t>𝑖</m:t>
                        </m:r>
                        <m:r>
                          <a:rPr lang="it-IT" sz="1800" i="1">
                            <a:latin typeface="Cambria Math"/>
                          </a:rPr>
                          <m:t>=1</m:t>
                        </m:r>
                      </m:sub>
                      <m:sup>
                        <m:r>
                          <a:rPr lang="it-IT" sz="1800" i="1">
                            <a:latin typeface="Cambria Math"/>
                          </a:rPr>
                          <m:t>𝑛</m:t>
                        </m:r>
                      </m:sup>
                      <m:e>
                        <m:sSub>
                          <m:sSubPr>
                            <m:ctrlPr>
                              <a:rPr lang="en-US" sz="1800" i="1">
                                <a:latin typeface="Cambria Math"/>
                              </a:rPr>
                            </m:ctrlPr>
                          </m:sSubPr>
                          <m:e>
                            <m:r>
                              <a:rPr lang="it-IT" sz="1800" i="1">
                                <a:latin typeface="Cambria Math"/>
                              </a:rPr>
                              <m:t>𝑦</m:t>
                            </m:r>
                          </m:e>
                          <m:sub>
                            <m:r>
                              <a:rPr lang="it-IT" sz="1800" i="1">
                                <a:latin typeface="Cambria Math"/>
                              </a:rPr>
                              <m:t>𝑖</m:t>
                            </m:r>
                          </m:sub>
                        </m:sSub>
                      </m:e>
                    </m:nary>
                    <m:r>
                      <a:rPr lang="it-IT" sz="1800" i="1">
                        <a:latin typeface="Cambria Math"/>
                      </a:rPr>
                      <m:t>=1</m:t>
                    </m:r>
                  </m:oMath>
                </a14:m>
                <a:r>
                  <a:rPr lang="it-IT" sz="1800" dirty="0"/>
                  <a:t> </a:t>
                </a:r>
                <a:r>
                  <a:rPr lang="ro-RO" sz="1800" dirty="0"/>
                  <a:t>.</a:t>
                </a:r>
                <a:endParaRPr lang="en-US" sz="1800" dirty="0"/>
              </a:p>
              <a:p>
                <a:pPr marL="0" indent="0">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990600"/>
                <a:ext cx="8229600" cy="5211763"/>
              </a:xfrm>
              <a:blipFill rotWithShape="1">
                <a:blip r:embed="rId2"/>
                <a:stretch>
                  <a:fillRect t="-585"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757926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3401</TotalTime>
  <Words>1617</Words>
  <Application>Microsoft Office PowerPoint</Application>
  <PresentationFormat>On-screen Show (4:3)</PresentationFormat>
  <Paragraphs>234</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Stream</vt:lpstr>
      <vt:lpstr>Pixel</vt:lpstr>
      <vt:lpstr> Mecanisme de selecţie. Selecția generației următoare  Exemple de aplicare a GA. Problema optimizarii portofoliilor - Partea I -  </vt:lpstr>
      <vt:lpstr>Schimbul de generaţii bazat pe vârstă</vt:lpstr>
      <vt:lpstr>Schimbul de generaţii bazat pe calitatea indivizilor</vt:lpstr>
      <vt:lpstr>Problema optimizării portofoliilor Randamentul / riscul unui portofoliu</vt:lpstr>
      <vt:lpstr>Randamentul / riscul unui portofoliu</vt:lpstr>
      <vt:lpstr>Randamentul / riscul unui portofoliu</vt:lpstr>
      <vt:lpstr>Definirea problemelor de tip risc minim</vt:lpstr>
      <vt:lpstr>Definirea problemelor de tip risc minim</vt:lpstr>
      <vt:lpstr>Definirea problemelor de tip randament maxim</vt:lpstr>
      <vt:lpstr>Definirea problemelor de tip randament maxim</vt:lpstr>
      <vt:lpstr>Transformarea în probleme de optimizare fără constrângeri</vt:lpstr>
      <vt:lpstr>Transformarea în probleme de optimizare fără constrângeri</vt:lpstr>
      <vt:lpstr>Rezolvarea RISCMIN1M prin tehnica celei mai rapide descreşteri</vt:lpstr>
      <vt:lpstr>Rezolvarea RISCMIN1M prin tehnica celei mai rapide descreşteri</vt:lpstr>
      <vt:lpstr>Rezolvarea RISCMIN1M prin tehnica celei mai rapide descreşteri</vt:lpstr>
      <vt:lpstr>Rezolvarea RISCMIN1M prin tehnica celei mai rapide descreşteri. Exemplu</vt:lpstr>
      <vt:lpstr>Rezolvarea RISCMIN1M prin tehnica celei mai rapide descreşteri. Exemplu</vt:lpstr>
    </vt:vector>
  </TitlesOfParts>
  <Company>ASE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Catalina</dc:creator>
  <cp:lastModifiedBy>Catalina</cp:lastModifiedBy>
  <cp:revision>379</cp:revision>
  <dcterms:created xsi:type="dcterms:W3CDTF">2007-06-04T09:28:42Z</dcterms:created>
  <dcterms:modified xsi:type="dcterms:W3CDTF">2018-03-26T09:15:07Z</dcterms:modified>
</cp:coreProperties>
</file>