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22"/>
  </p:notesMasterIdLst>
  <p:sldIdLst>
    <p:sldId id="256" r:id="rId3"/>
    <p:sldId id="310" r:id="rId4"/>
    <p:sldId id="416" r:id="rId5"/>
    <p:sldId id="437" r:id="rId6"/>
    <p:sldId id="443" r:id="rId7"/>
    <p:sldId id="417" r:id="rId8"/>
    <p:sldId id="438" r:id="rId9"/>
    <p:sldId id="471" r:id="rId10"/>
    <p:sldId id="473" r:id="rId11"/>
    <p:sldId id="474" r:id="rId12"/>
    <p:sldId id="475" r:id="rId13"/>
    <p:sldId id="470" r:id="rId14"/>
    <p:sldId id="459" r:id="rId15"/>
    <p:sldId id="461" r:id="rId16"/>
    <p:sldId id="460" r:id="rId17"/>
    <p:sldId id="462" r:id="rId18"/>
    <p:sldId id="463" r:id="rId19"/>
    <p:sldId id="465" r:id="rId20"/>
    <p:sldId id="464" r:id="rId2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29FF2-BC44-4658-AC2D-BAE8AD18E1D6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EB9E-043C-45E6-9F5B-E49AAD5C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Strategii</a:t>
            </a:r>
            <a:r>
              <a:rPr lang="en-US" sz="4000" dirty="0" smtClean="0"/>
              <a:t> </a:t>
            </a:r>
            <a:r>
              <a:rPr lang="en-US" sz="4000" dirty="0" err="1" smtClean="0"/>
              <a:t>evolutive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ES (Evolution Strategies)</a:t>
            </a:r>
            <a:r>
              <a:rPr lang="ro-RO" sz="4000" dirty="0" smtClean="0">
                <a:effectLst/>
              </a:rPr>
              <a:t> </a:t>
            </a:r>
            <a:br>
              <a:rPr lang="ro-RO" sz="4000" dirty="0" smtClean="0">
                <a:effectLst/>
              </a:rPr>
            </a:br>
            <a:r>
              <a:rPr lang="en-US" sz="4000" dirty="0" smtClean="0">
                <a:effectLst/>
              </a:rPr>
              <a:t>Auto-</a:t>
            </a:r>
            <a:r>
              <a:rPr lang="en-US" sz="4000" dirty="0" err="1" smtClean="0">
                <a:effectLst/>
              </a:rPr>
              <a:t>adaptarea</a:t>
            </a:r>
            <a:r>
              <a:rPr lang="ro-RO" sz="4000" dirty="0" smtClean="0">
                <a:effectLst/>
              </a:rPr>
              <a:t/>
            </a:r>
            <a:br>
              <a:rPr lang="ro-RO" sz="4000" dirty="0" smtClean="0">
                <a:effectLst/>
              </a:rPr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7249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 similar primului exemplu, dar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𝟐𝟎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𝟐𝟎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Exemplu de execuție – minim local </a:t>
                </a:r>
                <a:r>
                  <a:rPr lang="en-US" sz="1800" dirty="0" smtClean="0"/>
                  <a:t>18.4378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în punctul 17.9967   -0.9950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57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7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6487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ro-RO" sz="1800" b="1" dirty="0" smtClean="0"/>
                  <a:t>0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generarea aleatoare a punctului inițial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ro-RO" sz="1800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−20,20</m:t>
                        </m:r>
                      </m:e>
                    </m:d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en-US" sz="1800" dirty="0">
                  <a:latin typeface="Cambria Math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ro-RO" sz="1800" b="1" dirty="0"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b="1" dirty="0">
                    <a:cs typeface="Times New Roman" panose="02020603050405020304" pitchFamily="18" charset="0"/>
                  </a:rPr>
                  <a:t>În general calculeaza un optim </a:t>
                </a:r>
                <a:r>
                  <a:rPr lang="ro-RO" sz="1800" b="1" dirty="0" smtClean="0">
                    <a:cs typeface="Times New Roman" panose="02020603050405020304" pitchFamily="18" charset="0"/>
                  </a:rPr>
                  <a:t>local</a:t>
                </a:r>
                <a:r>
                  <a:rPr lang="en-US" sz="1800" b="1" dirty="0" smtClean="0">
                    <a:cs typeface="Times New Roman" panose="02020603050405020304" pitchFamily="18" charset="0"/>
                  </a:rPr>
                  <a:t> cu </a:t>
                </a:r>
                <a:r>
                  <a:rPr lang="en-US" sz="1800" b="1" dirty="0" err="1" smtClean="0">
                    <a:cs typeface="Times New Roman" panose="02020603050405020304" pitchFamily="18" charset="0"/>
                  </a:rPr>
                  <a:t>precizie</a:t>
                </a:r>
                <a:r>
                  <a:rPr lang="en-US" sz="1800" b="1" dirty="0" smtClean="0"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b="1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o-RO" sz="1800" b="1" dirty="0"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ro-RO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	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0" dirty="0" smtClean="0"/>
                  <a:t>	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latin typeface="Cambria Math"/>
                      </a:rPr>
                      <m:t>=30</m:t>
                    </m:r>
                    <m:r>
                      <a:rPr lang="ro-RO" sz="18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c</m:t>
                    </m:r>
                    <m:r>
                      <a:rPr lang="ro-RO" sz="1800" b="0" i="0" smtClean="0">
                        <a:latin typeface="Cambria Math"/>
                      </a:rPr>
                      <m:t>=0.83</m:t>
                    </m:r>
                  </m:oMath>
                </a14:m>
                <a:endParaRPr lang="ro-RO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</a:t>
                </a:r>
                <a:r>
                  <a:rPr lang="en-US" sz="1800" dirty="0" smtClean="0"/>
                  <a:t>250000</a:t>
                </a:r>
                <a:r>
                  <a:rPr lang="ro-RO" sz="1800" dirty="0" smtClean="0"/>
                  <a:t> iterații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   dimensiunea pasului la momentul inițial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0.2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Exemple de execuție</a:t>
                </a:r>
              </a:p>
              <a:p>
                <a:pPr marL="0" indent="0" algn="just">
                  <a:buNone/>
                </a:pPr>
                <a:r>
                  <a:rPr lang="en-US" sz="1800" b="1" dirty="0" smtClean="0"/>
                  <a:t>In general superior </a:t>
                </a:r>
                <a:r>
                  <a:rPr lang="en-US" sz="1800" b="1" dirty="0" err="1" smtClean="0"/>
                  <a:t>algoritmului</a:t>
                </a:r>
                <a:r>
                  <a:rPr lang="en-US" sz="1800" b="1" dirty="0" smtClean="0"/>
                  <a:t> Hill Climbing</a:t>
                </a:r>
                <a:endParaRPr lang="ro-RO" sz="1800" b="1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29839"/>
              </p:ext>
            </p:extLst>
          </p:nvPr>
        </p:nvGraphicFramePr>
        <p:xfrm>
          <a:off x="838200" y="4114800"/>
          <a:ext cx="7467600" cy="183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a. Minim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b. Minim global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Valoarea minimă calculată 6.882</a:t>
                      </a:r>
                    </a:p>
                    <a:p>
                      <a:endParaRPr lang="ro-RO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x=( 0.0000   -2.9646)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Valoarea minimă calculată 4.4409e-015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x=( 1.0e-015 *-0.4444    1.0e-015 *0.4345)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93818"/>
            <a:ext cx="412623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38600" cy="3276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94441"/>
              </p:ext>
            </p:extLst>
          </p:nvPr>
        </p:nvGraphicFramePr>
        <p:xfrm>
          <a:off x="1002031" y="1600201"/>
          <a:ext cx="7467600" cy="414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3733800"/>
              </a:tblGrid>
              <a:tr h="414020">
                <a:tc>
                  <a:txBody>
                    <a:bodyPr/>
                    <a:lstStyle/>
                    <a:p>
                      <a:r>
                        <a:rPr lang="ro-RO" dirty="0" smtClean="0"/>
                        <a:t>a. Minim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b. Minim global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 similar primului exemplu, dar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1" dirty="0" smtClean="0"/>
                  <a:t>generarea 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𝟐𝟎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 i="0" smtClean="0">
                        <a:latin typeface="Cambria Math"/>
                      </a:rPr>
                      <m:t>𝟐𝟎</m:t>
                    </m:r>
                  </m:oMath>
                </a14:m>
                <a:endParaRPr lang="ro-RO" sz="1800" b="1" i="0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Exemplu de execuție – minim local </a:t>
                </a:r>
                <a:r>
                  <a:rPr lang="en-US" sz="1800" dirty="0" smtClean="0"/>
                  <a:t>19.</a:t>
                </a:r>
                <a:r>
                  <a:rPr lang="ro-RO" sz="1800" dirty="0" smtClean="0"/>
                  <a:t>7637 </a:t>
                </a:r>
                <a:r>
                  <a:rPr lang="ro-RO" sz="1800" dirty="0"/>
                  <a:t>în punctul -28.9994  -</a:t>
                </a:r>
                <a:r>
                  <a:rPr lang="ro-RO" sz="1800" dirty="0" smtClean="0"/>
                  <a:t>11.9998</a:t>
                </a: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In general superior </a:t>
                </a:r>
                <a:r>
                  <a:rPr lang="en-US" sz="1800" b="1" dirty="0" err="1"/>
                  <a:t>algoritmului</a:t>
                </a:r>
                <a:r>
                  <a:rPr lang="en-US" sz="1800" b="1" dirty="0"/>
                  <a:t> Hill Climbing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3048000"/>
            <a:ext cx="5105400" cy="36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ES2M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ro-RO" sz="1800" b="1" dirty="0" smtClean="0"/>
                  <a:t>0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 Setări: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generarea aleatoare a punctului inițial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ro-RO" sz="1800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−20,20</m:t>
                        </m:r>
                      </m:e>
                    </m:d>
                  </m:oMath>
                </a14:m>
                <a:endParaRPr lang="ro-RO" sz="1800" b="0" i="0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b="0" dirty="0" smtClean="0"/>
                  <a:t>	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latin typeface="Cambria Math"/>
                      </a:rPr>
                      <m:t>=50</m:t>
                    </m:r>
                    <m:r>
                      <a:rPr lang="ro-RO" sz="18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c</m:t>
                    </m:r>
                    <m:r>
                      <a:rPr lang="ro-RO" sz="1800" b="0" i="0" smtClean="0">
                        <a:latin typeface="Cambria Math"/>
                      </a:rPr>
                      <m:t>=0.83</m:t>
                    </m:r>
                  </m:oMath>
                </a14:m>
                <a:endParaRPr lang="ro-RO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	</a:t>
                </a:r>
                <a:r>
                  <a:rPr lang="en-US" sz="1800" dirty="0" smtClean="0"/>
                  <a:t>250000</a:t>
                </a:r>
                <a:r>
                  <a:rPr lang="ro-RO" sz="1800" dirty="0" smtClean="0"/>
                  <a:t> iterații</a:t>
                </a: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   dimensiunea pasului la momentul inițial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0.5</m:t>
                    </m:r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Exemplu de execuție – minim local </a:t>
                </a:r>
                <a:r>
                  <a:rPr lang="en-US" sz="1800" dirty="0" smtClean="0"/>
                  <a:t>19.9480</a:t>
                </a:r>
                <a:r>
                  <a:rPr lang="ro-RO" sz="1800" dirty="0" smtClean="0"/>
                  <a:t> în punctul 20-dimensional cu următoarele deplasări față de soluția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0,…,0</m:t>
                        </m:r>
                      </m:e>
                    </m:d>
                  </m:oMath>
                </a14:m>
                <a:r>
                  <a:rPr lang="ro-RO" sz="1800" dirty="0"/>
                  <a:t>.</a:t>
                </a: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In general superior </a:t>
                </a:r>
                <a:r>
                  <a:rPr lang="en-US" sz="1800" b="1" dirty="0" err="1"/>
                  <a:t>algoritmului</a:t>
                </a:r>
                <a:r>
                  <a:rPr lang="en-US" sz="1800" b="1" dirty="0"/>
                  <a:t> Hill Climbing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307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8" y="3810000"/>
            <a:ext cx="6748371" cy="2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153400" cy="5486400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Abordare GA:</a:t>
            </a:r>
          </a:p>
          <a:p>
            <a:pPr marL="0" lvl="0" indent="0" algn="just">
              <a:buNone/>
            </a:pPr>
            <a:endParaRPr lang="ro-RO" sz="1800" dirty="0" smtClean="0"/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	generarea populației inițiale – aleator, utilizând repartiția uniformă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	selecția părinților – SUS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   crossover – recombinare aritmetică totată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/>
              <a:t> </a:t>
            </a:r>
            <a:r>
              <a:rPr lang="ro-RO" sz="1800" dirty="0" smtClean="0"/>
              <a:t>  mutație – neuniformă (fluaj)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 smtClean="0"/>
              <a:t>   selecția generației următoare - elitism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800" b="1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ro-RO" sz="1800" b="1" dirty="0"/>
                      <m:t>fiecare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individ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din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popula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ini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ial</m:t>
                    </m:r>
                    <m:r>
                      <m:rPr>
                        <m:nor/>
                      </m:rPr>
                      <a:rPr lang="ro-RO" sz="1800" b="1" dirty="0"/>
                      <m:t>ă </m:t>
                    </m:r>
                    <m:r>
                      <m:rPr>
                        <m:nor/>
                      </m:rPr>
                      <a:rPr lang="ro-RO" sz="1800" b="1" dirty="0"/>
                      <m:t>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componente</m:t>
                    </m:r>
                    <m:r>
                      <m:rPr>
                        <m:nor/>
                      </m:rPr>
                      <a:rPr lang="ro-RO" sz="1800" b="1" dirty="0"/>
                      <m:t> î</m:t>
                    </m:r>
                    <m:r>
                      <m:rPr>
                        <m:nor/>
                      </m:rPr>
                      <a:rPr lang="ro-RO" sz="1800" b="1" dirty="0"/>
                      <m:t>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intervalul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[−2, 2</m:t>
                    </m:r>
                    <m:r>
                      <m:rPr>
                        <m:nor/>
                      </m:rPr>
                      <a:rPr lang="en-US" sz="1800" b="1" i="0" dirty="0" smtClean="0"/>
                      <m:t>]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Exemplu – minim global </a:t>
                </a:r>
                <a:r>
                  <a:rPr lang="en-US" sz="1800" dirty="0" smtClean="0"/>
                  <a:t>0.00010237</a:t>
                </a:r>
                <a:r>
                  <a:rPr lang="ro-RO" sz="1800" dirty="0" smtClean="0"/>
                  <a:t> în </a:t>
                </a:r>
                <a:r>
                  <a:rPr lang="ro-RO" sz="1800" b="1" dirty="0"/>
                  <a:t>1.0e-004 *(-0.2185   -0.2883</a:t>
                </a:r>
                <a:r>
                  <a:rPr lang="ro-RO" sz="1800" b="1" dirty="0" smtClean="0"/>
                  <a:t>) – posibil mai slab decât ES2M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Implementarea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800" b="1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ro-RO" sz="1800" b="1" dirty="0"/>
                      <m:t>fiecare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individ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din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popula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ini</m:t>
                    </m:r>
                    <m:r>
                      <m:rPr>
                        <m:nor/>
                      </m:rPr>
                      <a:rPr lang="ro-RO" sz="1800" b="1" dirty="0"/>
                      <m:t>ț</m:t>
                    </m:r>
                    <m:r>
                      <m:rPr>
                        <m:nor/>
                      </m:rPr>
                      <a:rPr lang="ro-RO" sz="1800" b="1" dirty="0"/>
                      <m:t>ial</m:t>
                    </m:r>
                    <m:r>
                      <m:rPr>
                        <m:nor/>
                      </m:rPr>
                      <a:rPr lang="ro-RO" sz="1800" b="1" dirty="0"/>
                      <m:t>ă </m:t>
                    </m:r>
                    <m:r>
                      <m:rPr>
                        <m:nor/>
                      </m:rPr>
                      <a:rPr lang="ro-RO" sz="1800" b="1" dirty="0"/>
                      <m:t>are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componente</m:t>
                    </m:r>
                    <m:r>
                      <m:rPr>
                        <m:nor/>
                      </m:rPr>
                      <a:rPr lang="ro-RO" sz="1800" b="1" dirty="0"/>
                      <m:t> î</m:t>
                    </m:r>
                    <m:r>
                      <m:rPr>
                        <m:nor/>
                      </m:rPr>
                      <a:rPr lang="ro-RO" sz="1800" b="1" dirty="0"/>
                      <m:t>n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ro-RO" sz="1800" b="1" dirty="0"/>
                      <m:t>intervalul</m:t>
                    </m:r>
                    <m:r>
                      <m:rPr>
                        <m:nor/>
                      </m:rPr>
                      <a:rPr lang="ro-RO" sz="1800" b="1" dirty="0"/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[−20, 20]</m:t>
                    </m:r>
                  </m:oMath>
                </a14:m>
                <a:endParaRPr lang="ro-RO" sz="1800" b="1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Exemplu – minim global </a:t>
                </a:r>
                <a:r>
                  <a:rPr lang="en-US" sz="1800" dirty="0" smtClean="0"/>
                  <a:t>6.0454e-005</a:t>
                </a:r>
                <a:r>
                  <a:rPr lang="ro-RO" sz="1800" dirty="0" smtClean="0"/>
                  <a:t> în 1.0e-004 *(0.1467   </a:t>
                </a:r>
                <a:r>
                  <a:rPr lang="ro-RO" sz="1800" dirty="0"/>
                  <a:t>-</a:t>
                </a:r>
                <a:r>
                  <a:rPr lang="ro-RO" sz="1800" dirty="0" smtClean="0"/>
                  <a:t>0.1554)</a:t>
                </a:r>
                <a:r>
                  <a:rPr lang="ro-RO" sz="1800" b="1" dirty="0" smtClean="0"/>
                  <a:t> – superior ES2M</a:t>
                </a:r>
                <a:endParaRPr lang="ro-RO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00300"/>
            <a:ext cx="527165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GA 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</p:spPr>
            <p:txBody>
              <a:bodyPr/>
              <a:lstStyle/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  <a:ea typeface="Cambria Math"/>
                      </a:rPr>
                      <m:t>𝟐𝟎</m:t>
                    </m:r>
                  </m:oMath>
                </a14:m>
                <a:r>
                  <a:rPr lang="ro-RO" sz="1800" b="1" dirty="0" smtClean="0"/>
                  <a:t> – superior ES2M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990600"/>
                <a:ext cx="8153400" cy="5486400"/>
              </a:xfrm>
              <a:blipFill rotWithShape="1">
                <a:blip r:embed="rId2"/>
                <a:stretch>
                  <a:fillRect l="-7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5900"/>
            <a:ext cx="6476999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858838"/>
          </a:xfrm>
        </p:spPr>
        <p:txBody>
          <a:bodyPr/>
          <a:lstStyle/>
          <a:p>
            <a:pPr lvl="2"/>
            <a:r>
              <a:rPr lang="en-US" sz="2800" b="1" dirty="0" err="1" smtClean="0">
                <a:solidFill>
                  <a:schemeClr val="bg2"/>
                </a:solidFill>
              </a:rPr>
              <a:t>Introducere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/>
              <a:t>Strategiile evolutive (ES) </a:t>
            </a:r>
            <a:r>
              <a:rPr lang="en-US" sz="1800" dirty="0" smtClean="0"/>
              <a:t>- </a:t>
            </a:r>
            <a:r>
              <a:rPr lang="ro-RO" sz="1800" dirty="0" smtClean="0"/>
              <a:t>clasa </a:t>
            </a:r>
            <a:r>
              <a:rPr lang="ro-RO" sz="1800" dirty="0"/>
              <a:t>algoritmilor evolutivi (EA) în care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implementat</a:t>
            </a:r>
            <a:r>
              <a:rPr lang="ro-RO" sz="1800" dirty="0" smtClean="0"/>
              <a:t>ă auto-adaptarea </a:t>
            </a:r>
            <a:r>
              <a:rPr lang="ro-RO" sz="1800" dirty="0"/>
              <a:t>strategiei de selectare a parametrilor. </a:t>
            </a: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ro-RO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Spațiul fenotipurilor – continuu (în general produse carteziene de domenii din mulțimea numerelor reale)</a:t>
            </a:r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Auto-adaptarea - o </a:t>
            </a:r>
            <a:r>
              <a:rPr lang="ro-RO" sz="1800" dirty="0"/>
              <a:t>serie de parametri ai EA variază într-o manieră specifică pe parcursul evoluției EA. </a:t>
            </a: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Parametri </a:t>
            </a:r>
            <a:r>
              <a:rPr lang="ro-RO" sz="1800" dirty="0"/>
              <a:t>ai căror valori variază sunt incluși în cromozomi ca atribute ale acestora și evoluează împreună cu indivizii populației respective. </a:t>
            </a:r>
            <a:endParaRPr lang="ro-RO" sz="1800" dirty="0" smtClean="0"/>
          </a:p>
          <a:p>
            <a:pPr marL="0" indent="0" algn="just">
              <a:buNone/>
            </a:pPr>
            <a:endParaRPr lang="ro-RO" sz="1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1800" dirty="0" smtClean="0"/>
              <a:t>Caracteristica </a:t>
            </a:r>
            <a:r>
              <a:rPr lang="ro-RO" sz="1800" dirty="0"/>
              <a:t>de auto-adaptabilitate este moștenită de majoritatea procedurilor ES și, pe parcursul ultimilor ani, o serie de alți algoritmi EA au adoptat-o. 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b="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Caracteristici ES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</p:spPr>
            <p:txBody>
              <a:bodyPr/>
              <a:lstStyle/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Reprezentarea </a:t>
                </a:r>
                <a:r>
                  <a:rPr lang="ro-RO" sz="1800" dirty="0"/>
                  <a:t>cromozomială </a:t>
                </a:r>
                <a:r>
                  <a:rPr lang="ro-RO" sz="1800" dirty="0" smtClean="0"/>
                  <a:t>- </a:t>
                </a:r>
                <a:r>
                  <a:rPr lang="ro-RO" sz="1800" dirty="0"/>
                  <a:t>vectori cu numere din mulțimea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ℝ</m:t>
                    </m:r>
                  </m:oMath>
                </a14:m>
                <a:endParaRPr lang="ro-RO" sz="1800" dirty="0" smtClean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M</a:t>
                </a:r>
                <a:r>
                  <a:rPr lang="ro-RO" sz="1800" dirty="0" smtClean="0"/>
                  <a:t>utația </a:t>
                </a:r>
                <a:r>
                  <a:rPr lang="ro-RO" sz="1800" dirty="0"/>
                  <a:t>este principalul operator de variație care produce indivizi </a:t>
                </a:r>
                <a:r>
                  <a:rPr lang="ro-RO" sz="1800" dirty="0" smtClean="0"/>
                  <a:t>noi</a:t>
                </a:r>
                <a:endParaRPr lang="ro-RO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M</a:t>
                </a:r>
                <a:r>
                  <a:rPr lang="ro-RO" sz="1800" dirty="0" smtClean="0"/>
                  <a:t>utația - zgomot </a:t>
                </a:r>
                <a:r>
                  <a:rPr lang="ro-RO" sz="1800" dirty="0"/>
                  <a:t>gaussian, de obicei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 (mutație neuniformă sau fluaj)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este modificat pe parcursul evoluției algoritmului.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  <a:blipFill rotWithShape="1">
                <a:blip r:embed="rId2"/>
                <a:stretch>
                  <a:fillRect t="-56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46020"/>
                  </p:ext>
                </p:extLst>
              </p:nvPr>
            </p:nvGraphicFramePr>
            <p:xfrm>
              <a:off x="571500" y="3048000"/>
              <a:ext cx="8001000" cy="3313162"/>
            </p:xfrm>
            <a:graphic>
              <a:graphicData uri="http://schemas.openxmlformats.org/drawingml/2006/table">
                <a:tbl>
                  <a:tblPr firstRow="1" firstCol="1" bandRow="1">
                    <a:tableStyleId>{E269D01E-BC32-4049-B463-5C60D7B0CCD2}</a:tableStyleId>
                  </a:tblPr>
                  <a:tblGrid>
                    <a:gridCol w="2545773"/>
                    <a:gridCol w="5455227"/>
                  </a:tblGrid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Reprezentarea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Vectori cu componente numere reale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Recombinarea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Discretă sau intermediară (aritmetică)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Mutația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Perturbare gaussiană (mutație neuniformă)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părinților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Aleatoare, conform distribuției uniforme de probabilitate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1432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supraviețuitorilor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De tipul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ro-RO" sz="1800">
                              <a:effectLst/>
                            </a:rPr>
                            <a:t> sau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o-RO" sz="1800">
                                      <a:effectLst/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Caracteristică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Auto-adaptarea dimensiunii (pragului) mutației </a:t>
                          </a:r>
                          <a14:m>
                            <m:oMath xmlns:m="http://schemas.openxmlformats.org/officeDocument/2006/math">
                              <m:r>
                                <a:rPr lang="ro-RO" sz="1800"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46020"/>
                  </p:ext>
                </p:extLst>
              </p:nvPr>
            </p:nvGraphicFramePr>
            <p:xfrm>
              <a:off x="571500" y="3048000"/>
              <a:ext cx="8001000" cy="3292842"/>
            </p:xfrm>
            <a:graphic>
              <a:graphicData uri="http://schemas.openxmlformats.org/drawingml/2006/table">
                <a:tbl>
                  <a:tblPr firstRow="1" firstCol="1" bandRow="1">
                    <a:tableStyleId>{E269D01E-BC32-4049-B463-5C60D7B0CCD2}</a:tableStyleId>
                  </a:tblPr>
                  <a:tblGrid>
                    <a:gridCol w="2545773"/>
                    <a:gridCol w="5455227"/>
                  </a:tblGrid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Reprezentarea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Vectori cu componente numere reale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Recombinarea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Discretă sau intermediară (aritmetică)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Mutația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Perturbare gaussiană (mutație neuniformă)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1061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părinților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</a:rPr>
                            <a:t>Aleatoare, conform distribuției uniforme de probabilitate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1432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Selecția supraviețuitorilor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7374" t="-218000" r="-782" b="-55333"/>
                          </a:stretch>
                        </a:blipFill>
                      </a:tcPr>
                    </a:tc>
                  </a:tr>
                  <a:tr h="4419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</a:rPr>
                            <a:t>Caracteristică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7374" t="-662500" r="-782" b="-152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99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Strategia evolutivă cu 2 membri – ES2M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36416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ES2M – printre primii algoritmi care implementează auto-adaptarea</a:t>
                </a:r>
                <a:r>
                  <a:rPr lang="en-US" sz="1800" i="1" dirty="0" smtClean="0"/>
                  <a:t>;</a:t>
                </a:r>
                <a:r>
                  <a:rPr lang="ro-RO" sz="1800" i="1" dirty="0" smtClean="0"/>
                  <a:t> considerat algoritmul primar ES</a:t>
                </a:r>
              </a:p>
              <a:p>
                <a:pPr marL="0" indent="0">
                  <a:buNone/>
                </a:pPr>
                <a:endParaRPr lang="ro-RO" sz="1800" i="1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→</m:t>
                    </m:r>
                    <m:r>
                      <a:rPr lang="en-US" sz="1800" i="1">
                        <a:latin typeface="Cambria Math"/>
                      </a:rPr>
                      <m:t>ℝ</m:t>
                    </m:r>
                  </m:oMath>
                </a14:m>
                <a:r>
                  <a:rPr lang="en-US" sz="1800" dirty="0"/>
                  <a:t>  </a:t>
                </a:r>
                <a:r>
                  <a:rPr lang="ro-RO" sz="1800" dirty="0" smtClean="0"/>
                  <a:t>- </a:t>
                </a:r>
                <a:r>
                  <a:rPr lang="en-US" sz="1800" dirty="0" err="1" smtClean="0"/>
                  <a:t>funcția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obiectiv</a:t>
                </a:r>
                <a:r>
                  <a:rPr lang="en-US" sz="1800" dirty="0" smtClean="0"/>
                  <a:t>;</a:t>
                </a:r>
                <a:r>
                  <a:rPr lang="ro-RO" sz="1800" dirty="0" smtClean="0"/>
                  <a:t> există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ro-RO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o-RO" sz="1800" dirty="0"/>
                  <a:t>.  </a:t>
                </a:r>
                <a:r>
                  <a:rPr lang="ro-RO" sz="1800" dirty="0" smtClean="0"/>
                  <a:t>Problema - determină </a:t>
                </a:r>
                <a:r>
                  <a:rPr lang="ro-RO" sz="1800" dirty="0"/>
                  <a:t>o aproximare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≅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  <m:r>
                            <a:rPr lang="ro-RO" sz="1800" i="1">
                              <a:latin typeface="Cambria Math"/>
                            </a:rPr>
                            <m:t>∈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Algoritmul </a:t>
                </a:r>
                <a:r>
                  <a:rPr lang="ro-RO" sz="1800" dirty="0"/>
                  <a:t>calculează o secvență de termeni, ultimul intre ei fiind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 smtClean="0"/>
                  <a:t>Pas1</a:t>
                </a:r>
                <a:r>
                  <a:rPr lang="ro-RO" sz="1800" dirty="0"/>
                  <a:t>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=0</m:t>
                    </m:r>
                  </m:oMath>
                </a14:m>
                <a:r>
                  <a:rPr lang="ro-RO" sz="1800" dirty="0"/>
                  <a:t>; determină (aleator) un punct inițial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  <m:r>
                          <a:rPr lang="ro-RO" sz="18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ro-RO" sz="1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Pas2. </a:t>
                </a:r>
                <a:r>
                  <a:rPr lang="en-US" sz="1800" dirty="0" err="1"/>
                  <a:t>Cât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timp</a:t>
                </a:r>
                <a:r>
                  <a:rPr lang="en-US" sz="1800" dirty="0"/>
                  <a:t> not(</a:t>
                </a:r>
                <a:r>
                  <a:rPr lang="en-US" sz="1800" dirty="0" err="1"/>
                  <a:t>Condiție_Terminală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execută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2.1. </a:t>
                </a:r>
                <a:r>
                  <a:rPr lang="en-US" sz="1800" dirty="0" err="1"/>
                  <a:t>generează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aleator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din </a:t>
                </a:r>
                <a:r>
                  <a:rPr lang="en-US" sz="1800" dirty="0" err="1"/>
                  <a:t>distribuția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normală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2.2. </a:t>
                </a:r>
                <a:r>
                  <a:rPr lang="en-US" sz="1800" dirty="0" err="1"/>
                  <a:t>calculează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2.3. </a:t>
                </a:r>
                <a:r>
                  <a:rPr lang="en-US" sz="1800" dirty="0" err="1"/>
                  <a:t>dacă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ro-RO" sz="1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  <m:r>
                          <a:rPr lang="ro-RO" sz="18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ro-RO" sz="1800" dirty="0"/>
                  <a:t>        altfel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  <m:r>
                          <a:rPr lang="ro-RO" sz="18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r>
                  <a:rPr lang="ro-RO" sz="1800" dirty="0"/>
                  <a:t>2.4.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𝑡</m:t>
                    </m:r>
                    <m:r>
                      <a:rPr lang="ro-RO" sz="1800" i="1">
                        <a:latin typeface="Cambria Math"/>
                      </a:rPr>
                      <m:t>+1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364163"/>
              </a:xfrm>
              <a:blipFill rotWithShape="1">
                <a:blip r:embed="rId2"/>
                <a:stretch>
                  <a:fillRect l="-593"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Auto-adaptarea în </a:t>
            </a:r>
            <a:r>
              <a:rPr lang="ro-RO" sz="2400" b="1" dirty="0">
                <a:solidFill>
                  <a:schemeClr val="bg2"/>
                </a:solidFill>
              </a:rPr>
              <a:t>ES2M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În ES2M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controlează magnitudinea cu care este modificată fiecare componentă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1800" dirty="0"/>
                  <a:t> prin aplicarea operatorului de mutație neuniformă (fluaj</a:t>
                </a:r>
                <a:r>
                  <a:rPr lang="ro-RO" sz="1800" dirty="0" smtClean="0"/>
                  <a:t>).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 smtClean="0"/>
                  <a:t> -  </a:t>
                </a:r>
                <a:r>
                  <a:rPr lang="ro-RO" sz="1800" i="1" dirty="0"/>
                  <a:t>dimensiunea pasului de mutație</a:t>
                </a:r>
                <a:r>
                  <a:rPr lang="ro-RO" sz="1800" dirty="0"/>
                  <a:t>.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i="1" dirty="0" smtClean="0"/>
                  <a:t>Actualizare </a:t>
                </a:r>
                <a:r>
                  <a:rPr lang="ro-RO" sz="1800" i="1" dirty="0"/>
                  <a:t>de tip auto-adaptare la</a:t>
                </a:r>
                <a:r>
                  <a:rPr lang="ro-RO" sz="1800" dirty="0"/>
                  <a:t> </a:t>
                </a:r>
                <a:r>
                  <a:rPr lang="ro-RO" sz="1800" i="1" dirty="0"/>
                  <a:t>rata de succes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/>
                  <a:t>: </a:t>
                </a:r>
                <a:r>
                  <a:rPr lang="en-US" sz="1800" dirty="0" err="1"/>
                  <a:t>dac</a:t>
                </a:r>
                <a:r>
                  <a:rPr lang="ro-RO" sz="1800" dirty="0"/>
                  <a:t>ă rata de succes este mai mare decât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ro-RO" sz="1800" dirty="0"/>
                  <a:t>, atunci valoarea lui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este mărită, </a:t>
                </a:r>
                <a:r>
                  <a:rPr lang="ro-RO" sz="1800" dirty="0" smtClean="0"/>
                  <a:t>altfel este </a:t>
                </a:r>
                <a:r>
                  <a:rPr lang="ro-RO" sz="1800" dirty="0"/>
                  <a:t>micșorată, căutarea fiind concentrată în jurul punctului curent. </a:t>
                </a: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Regula </a:t>
                </a:r>
                <a:r>
                  <a:rPr lang="ro-RO" sz="1800" dirty="0"/>
                  <a:t>este aplicată la intervale egale, de exemplu, după fiecare </a:t>
                </a:r>
                <a:r>
                  <a:rPr lang="ro-RO" sz="1800" i="1" dirty="0"/>
                  <a:t>k </a:t>
                </a:r>
                <a:r>
                  <a:rPr lang="ro-RO" sz="1800" dirty="0"/>
                  <a:t>iterații, astfel. 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o-RO" sz="1800" dirty="0"/>
                  <a:t> frecvența relativă a succesului efectuării mutației măsurată pe ultimele </a:t>
                </a:r>
                <a:r>
                  <a:rPr lang="ro-RO" sz="1800" i="1" dirty="0"/>
                  <a:t>k</a:t>
                </a:r>
                <a:r>
                  <a:rPr lang="ro-RO" sz="1800" dirty="0"/>
                  <a:t> perioade de timp și </a:t>
                </a:r>
                <a:r>
                  <a:rPr lang="ro-RO" sz="1800" i="1" dirty="0"/>
                  <a:t>c</a:t>
                </a:r>
                <a:r>
                  <a:rPr lang="ro-RO" sz="1800" dirty="0"/>
                  <a:t> un parametru dat, în general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𝑐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0.817,1</m:t>
                        </m:r>
                      </m:e>
                    </m:d>
                  </m:oMath>
                </a14:m>
                <a:r>
                  <a:rPr lang="ro-RO" sz="1800" dirty="0"/>
                  <a:t>. Regula de </a:t>
                </a:r>
                <a:r>
                  <a:rPr lang="ro-RO" sz="1800" dirty="0" smtClean="0"/>
                  <a:t>actualizare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𝜎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ro-RO" sz="1800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𝑑𝑎𝑐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ă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1800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Exemplu. Funcția Ackley</a:t>
            </a:r>
            <a:r>
              <a:rPr lang="en-US" sz="2800" b="1" dirty="0" smtClean="0">
                <a:solidFill>
                  <a:schemeClr val="bg2"/>
                </a:solidFill>
              </a:rPr>
              <a:t>. </a:t>
            </a:r>
            <a:r>
              <a:rPr lang="en-US" sz="2800" b="1" dirty="0" err="1" smtClean="0">
                <a:solidFill>
                  <a:schemeClr val="bg2"/>
                </a:solidFill>
              </a:rPr>
              <a:t>Studiu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err="1" smtClean="0">
                <a:solidFill>
                  <a:schemeClr val="bg2"/>
                </a:solidFill>
              </a:rPr>
              <a:t>comparativ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Funcția Ackley este definită </a:t>
                </a:r>
                <a:r>
                  <a:rPr lang="ro-RO" sz="1800" dirty="0" smtClean="0"/>
                  <a:t>prin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𝑓</m:t>
                      </m:r>
                      <m:r>
                        <a:rPr lang="en-US" sz="18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→</m:t>
                      </m:r>
                      <m:r>
                        <a:rPr lang="en-US" sz="1800" i="1">
                          <a:latin typeface="Cambria Math"/>
                        </a:rPr>
                        <m:t>ℝ</m:t>
                      </m:r>
                      <m:r>
                        <a:rPr lang="en-US" sz="1800" i="1">
                          <a:latin typeface="Cambria Math"/>
                        </a:rPr>
                        <m:t>,  </m:t>
                      </m:r>
                      <m:r>
                        <a:rPr lang="ro-RO" sz="1800" i="1">
                          <a:latin typeface="Cambria Math"/>
                        </a:rPr>
                        <m:t>𝑥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=−20∙</m:t>
                      </m:r>
                      <m:r>
                        <a:rPr lang="en-US" sz="1800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−0.2∙</m:t>
                          </m:r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2∙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/>
                        </a:rPr>
                        <m:t>+20+</m:t>
                      </m:r>
                      <m:r>
                        <a:rPr lang="en-US" sz="1800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Scopul - calculul </a:t>
                </a:r>
                <a:r>
                  <a:rPr lang="ro-RO" sz="1800" dirty="0"/>
                  <a:t>minimul funcției. 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Funcția </a:t>
                </a:r>
                <a:r>
                  <a:rPr lang="ro-RO" sz="1800" dirty="0" smtClean="0"/>
                  <a:t>Ackley </a:t>
                </a:r>
                <a:r>
                  <a:rPr lang="ro-RO" sz="1800" dirty="0"/>
                  <a:t>are valoarea minimă 0, atinsă în punctul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0,…,0</m:t>
                        </m:r>
                      </m:e>
                    </m:d>
                  </m:oMath>
                </a14:m>
                <a:r>
                  <a:rPr lang="ro-RO" sz="1800" dirty="0"/>
                  <a:t>.</a:t>
                </a: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</a:t>
            </a:r>
            <a:r>
              <a:rPr lang="en-US" sz="2800" b="1" dirty="0" smtClean="0">
                <a:solidFill>
                  <a:schemeClr val="bg2"/>
                </a:solidFill>
              </a:rPr>
              <a:t>Hill Climbing </a:t>
            </a:r>
            <a:r>
              <a:rPr lang="ro-RO" sz="2800" b="1" dirty="0" smtClean="0">
                <a:solidFill>
                  <a:schemeClr val="bg2"/>
                </a:solidFill>
              </a:rPr>
              <a:t>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altLang="en-US" sz="1800" dirty="0" smtClean="0"/>
              <a:t>Evoluţia </a:t>
            </a:r>
            <a:r>
              <a:rPr lang="ro-RO" altLang="en-US" sz="1800" dirty="0"/>
              <a:t>căutare directă-căutare stochastică: metodele de tip </a:t>
            </a:r>
            <a:r>
              <a:rPr lang="ro-RO" altLang="en-US" sz="1800" b="1" dirty="0"/>
              <a:t>“hill climbing” </a:t>
            </a:r>
            <a:r>
              <a:rPr lang="ro-RO" altLang="en-US" sz="1800" dirty="0"/>
              <a:t>şi “simulated annealing”. </a:t>
            </a:r>
          </a:p>
          <a:p>
            <a:pPr>
              <a:buFont typeface="Wingdings" pitchFamily="2" charset="2"/>
              <a:buChar char="q"/>
            </a:pPr>
            <a:endParaRPr lang="en-US" altLang="en-US" sz="1800" dirty="0"/>
          </a:p>
          <a:p>
            <a:pPr>
              <a:buFont typeface="Wingdings" pitchFamily="2" charset="2"/>
              <a:buChar char="q"/>
            </a:pPr>
            <a:r>
              <a:rPr lang="ro-RO" altLang="en-US" sz="1800" b="1" dirty="0"/>
              <a:t>Metodele de tip “hill climbing”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tehnică de iterativitate îmbunătăţită, aplicată unui singur punct din spaţiul de căutare.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la o iteraţie este selectat un nou punct aflat într-o vecinătate a punctului curent procesat.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dacă acest punct determină o valoare mai bună (din punct de vedere al criteriului de optim considerat) pentru funcţia obiectiv, el devine punct curent.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altfel, este selectată o altă vecinătate a punctului curent, procesul desfăşurându-se ulterior similar.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algoritmul se încheie când nici un punct vecin celui curent nu aduce îmbunătăţiri valorilor funcţiei obiectiv.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altLang="en-US" sz="1600" dirty="0"/>
              <a:t>sunt obţinute de obicei la valori de optim local, depinzând de punctul de start. Pentru a creşte performanţele unor astfel de modele, acestea se utilizează pentru un număr mare de punct de start.</a:t>
            </a:r>
            <a:endParaRPr lang="en-US" altLang="en-US" sz="1600" dirty="0"/>
          </a:p>
          <a:p>
            <a:pPr marL="0" indent="0" algn="just">
              <a:buNone/>
            </a:pPr>
            <a:endParaRPr lang="ro-RO" sz="1800" b="1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 smtClean="0">
                <a:solidFill>
                  <a:schemeClr val="bg2"/>
                </a:solidFill>
              </a:rPr>
              <a:t>Implementare </a:t>
            </a:r>
            <a:r>
              <a:rPr lang="en-US" sz="2800" b="1" dirty="0" smtClean="0">
                <a:solidFill>
                  <a:schemeClr val="bg2"/>
                </a:solidFill>
              </a:rPr>
              <a:t>Hill Climbing </a:t>
            </a:r>
            <a:r>
              <a:rPr lang="ro-RO" sz="2800" b="1" dirty="0" smtClean="0">
                <a:solidFill>
                  <a:schemeClr val="bg2"/>
                </a:solidFill>
              </a:rPr>
              <a:t>pentru funcția </a:t>
            </a:r>
            <a:r>
              <a:rPr lang="ro-RO" sz="2800" b="1" dirty="0">
                <a:solidFill>
                  <a:schemeClr val="bg2"/>
                </a:solidFill>
              </a:rPr>
              <a:t>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Alegerea </a:t>
                </a:r>
                <a:r>
                  <a:rPr lang="en-US" sz="1800" dirty="0" err="1" smtClean="0"/>
                  <a:t>vecinilor</a:t>
                </a:r>
                <a:r>
                  <a:rPr lang="en-US" sz="1800" dirty="0" smtClean="0"/>
                  <a:t>: </a:t>
                </a:r>
                <a:r>
                  <a:rPr lang="en-US" sz="1800" dirty="0" err="1" smtClean="0"/>
                  <a:t>esentiala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calitatea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algoritmului</a:t>
                </a:r>
                <a:r>
                  <a:rPr lang="en-US" sz="1800" dirty="0" smtClean="0"/>
                  <a:t>; </a:t>
                </a:r>
                <a:r>
                  <a:rPr lang="en-US" sz="1800" dirty="0" err="1" smtClean="0"/>
                  <a:t>sunt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variante</a:t>
                </a:r>
                <a:r>
                  <a:rPr lang="en-US" sz="1800" dirty="0" smtClean="0"/>
                  <a:t> multiple</a:t>
                </a:r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Varianta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aleasa</a:t>
                </a:r>
                <a:r>
                  <a:rPr lang="en-US" sz="1800" dirty="0" smtClean="0"/>
                  <a:t>: fie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fiecare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sunt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calcula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2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o-RO" sz="1800" dirty="0" smtClean="0"/>
                  <a:t> vecini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astfel</a:t>
                </a:r>
                <a:endParaRPr lang="en-US" sz="1800" dirty="0" smtClean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i=1,...,n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vecini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ro-RO" sz="1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Exemple</a:t>
                </a:r>
                <a:r>
                  <a:rPr lang="en-US" sz="1800" dirty="0" smtClean="0"/>
                  <a:t> de </a:t>
                </a:r>
                <a:r>
                  <a:rPr lang="en-US" sz="1800" dirty="0" err="1" smtClean="0"/>
                  <a:t>utilizare</a:t>
                </a:r>
                <a:endParaRPr lang="en-US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1800" b="1" dirty="0" smtClean="0"/>
                  <a:t>, </a:t>
                </a:r>
                <a:r>
                  <a:rPr lang="ro-RO" sz="1800" b="1" dirty="0" smtClean="0"/>
                  <a:t>generarea </a:t>
                </a:r>
                <a:r>
                  <a:rPr lang="ro-RO" sz="1800" b="1" dirty="0"/>
                  <a:t>aleatoare a punctului inițial -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,  −</m:t>
                    </m:r>
                    <m:r>
                      <a:rPr lang="ro-RO" sz="1800" b="1" i="1">
                        <a:latin typeface="Cambria Math"/>
                      </a:rPr>
                      <m:t>𝟐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it-IT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ro-RO" sz="1800" b="1" i="1">
                            <a:latin typeface="Cambria Math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ro-RO" sz="1800" b="1"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ro-RO" sz="1800" b="1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>
                    <a:latin typeface="+mj-lt"/>
                    <a:cs typeface="Times New Roman" panose="02020603050405020304" pitchFamily="18" charset="0"/>
                  </a:rPr>
                  <a:t>În general calculeaza un optim local</a:t>
                </a:r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 cu </a:t>
                </a:r>
                <a:r>
                  <a:rPr lang="en-US" sz="1800" b="1" dirty="0" err="1" smtClean="0">
                    <a:latin typeface="+mj-lt"/>
                    <a:cs typeface="Times New Roman" panose="02020603050405020304" pitchFamily="18" charset="0"/>
                  </a:rPr>
                  <a:t>precizie</a:t>
                </a:r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b="1" dirty="0" smtClean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o-RO" sz="1800" b="1" dirty="0">
                  <a:latin typeface="+mj-lt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725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Implementare </a:t>
            </a:r>
            <a:r>
              <a:rPr lang="en-US" sz="2800" b="1" dirty="0">
                <a:solidFill>
                  <a:schemeClr val="bg2"/>
                </a:solidFill>
              </a:rPr>
              <a:t>Hill Climbing </a:t>
            </a:r>
            <a:r>
              <a:rPr lang="ro-RO" sz="2800" b="1" dirty="0">
                <a:solidFill>
                  <a:schemeClr val="bg2"/>
                </a:solidFill>
              </a:rPr>
              <a:t>pentru funcția Ackley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 algn="just">
              <a:buNone/>
            </a:pPr>
            <a:endParaRPr lang="ro-RO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endParaRPr lang="en-US" sz="1800" b="1" i="1" dirty="0">
              <a:latin typeface="Cambria Math"/>
              <a:ea typeface="Cambria Math"/>
            </a:endParaRPr>
          </a:p>
          <a:p>
            <a:pPr algn="just">
              <a:buFont typeface="Wingdings" pitchFamily="2" charset="2"/>
              <a:buChar char="q"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953000" cy="411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11430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solidFill>
                  <a:schemeClr val="dk1"/>
                </a:solidFill>
                <a:latin typeface="+mj-lt"/>
              </a:rPr>
              <a:t>Exemplu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:</a:t>
            </a:r>
            <a:r>
              <a:rPr lang="ro-RO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+mj-lt"/>
              </a:rPr>
              <a:t>v</a:t>
            </a:r>
            <a:r>
              <a:rPr lang="ro-RO" dirty="0" smtClean="0">
                <a:solidFill>
                  <a:schemeClr val="dk1"/>
                </a:solidFill>
                <a:latin typeface="+mj-lt"/>
              </a:rPr>
              <a:t>aloarea 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minimă calculată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5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.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3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8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2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2</a:t>
            </a:r>
          </a:p>
          <a:p>
            <a:r>
              <a:rPr lang="ro-RO" dirty="0" smtClean="0">
                <a:solidFill>
                  <a:schemeClr val="dk1"/>
                </a:solidFill>
                <a:latin typeface="+mj-lt"/>
              </a:rPr>
              <a:t>x</a:t>
            </a:r>
            <a:r>
              <a:rPr lang="ro-RO" dirty="0">
                <a:solidFill>
                  <a:schemeClr val="dk1"/>
                </a:solidFill>
                <a:latin typeface="+mj-lt"/>
              </a:rPr>
              <a:t>=(0.9789    1.9632)</a:t>
            </a:r>
            <a:endParaRPr lang="en-US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4197</TotalTime>
  <Words>1398</Words>
  <Application>Microsoft Office PowerPoint</Application>
  <PresentationFormat>On-screen Show (4:3)</PresentationFormat>
  <Paragraphs>227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Stream</vt:lpstr>
      <vt:lpstr>Pixel</vt:lpstr>
      <vt:lpstr> Strategii evolutive ES (Evolution Strategies)  Auto-adaptarea </vt:lpstr>
      <vt:lpstr>Introducere</vt:lpstr>
      <vt:lpstr>Caracteristici ES</vt:lpstr>
      <vt:lpstr>Strategia evolutivă cu 2 membri – ES2M</vt:lpstr>
      <vt:lpstr>Auto-adaptarea în ES2M</vt:lpstr>
      <vt:lpstr>Exemplu. Funcția Ackley. Studiu comparativ</vt:lpstr>
      <vt:lpstr>Implementare Hill Climbing pentru funcția Ackley</vt:lpstr>
      <vt:lpstr>Implementare Hill Climbing pentru funcția Ackley</vt:lpstr>
      <vt:lpstr>Implementare Hill Climbing pentru funcția Ackley</vt:lpstr>
      <vt:lpstr>Implementare Hill Climbing pentru funcția Ackley</vt:lpstr>
      <vt:lpstr>Implementare Hill Climbing pentru funcția Ackley</vt:lpstr>
      <vt:lpstr>Implementarea ES2M pentru funcția Ackley</vt:lpstr>
      <vt:lpstr>Implementarea ES2M pentru funcția Ackley</vt:lpstr>
      <vt:lpstr>Implementarea ES2M pentru funcția Ackley</vt:lpstr>
      <vt:lpstr>Implementarea ES2M pentru funcția Ackley</vt:lpstr>
      <vt:lpstr>Implementarea GA pentru funcția Ackley</vt:lpstr>
      <vt:lpstr>Implementarea GA pentru funcția Ackley</vt:lpstr>
      <vt:lpstr>Implementarea GA pentru funcția Ackley</vt:lpstr>
      <vt:lpstr>Implementare GA pentru funcția Ackley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568</cp:revision>
  <dcterms:created xsi:type="dcterms:W3CDTF">2007-06-04T09:28:42Z</dcterms:created>
  <dcterms:modified xsi:type="dcterms:W3CDTF">2018-05-09T06:53:12Z</dcterms:modified>
</cp:coreProperties>
</file>