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3" r:id="rId2"/>
  </p:sldMasterIdLst>
  <p:notesMasterIdLst>
    <p:notesMasterId r:id="rId28"/>
  </p:notesMasterIdLst>
  <p:sldIdLst>
    <p:sldId id="256" r:id="rId3"/>
    <p:sldId id="310" r:id="rId4"/>
    <p:sldId id="357" r:id="rId5"/>
    <p:sldId id="416" r:id="rId6"/>
    <p:sldId id="437" r:id="rId7"/>
    <p:sldId id="443" r:id="rId8"/>
    <p:sldId id="417" r:id="rId9"/>
    <p:sldId id="438" r:id="rId10"/>
    <p:sldId id="447" r:id="rId11"/>
    <p:sldId id="425" r:id="rId12"/>
    <p:sldId id="430" r:id="rId13"/>
    <p:sldId id="431" r:id="rId14"/>
    <p:sldId id="439" r:id="rId15"/>
    <p:sldId id="432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29FF2-BC44-4658-AC2D-BAE8AD18E1D6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53062" cy="4473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AEB9E-043C-45E6-9F5B-E49AAD5C0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5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EB9E-043C-45E6-9F5B-E49AAD5C0A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6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891" y="3346"/>
                <a:ext cx="2858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084 h 1906"/>
                <a:gd name="T4" fmla="*/ 5884 w 5740"/>
                <a:gd name="T5" fmla="*/ 1084 h 1906"/>
                <a:gd name="T6" fmla="*/ 588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ABCA9-46AD-4FA0-9BD1-35953D8F0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4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6B05A-88BE-4D16-804B-BFCB7E7FC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8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6B155-4A3B-4FDC-87ED-90FB5932C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9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40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8A464-CBBD-46EF-916C-F94F91424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7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9D355-B647-491B-B98A-E87E712D8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3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C4549-F086-4B3D-85C6-A4C5C74A0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99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B9392-376C-42ED-B472-4CE3E609B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56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B58B8-7ABC-487C-8AFE-82F03791E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79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6519-5001-4FF9-848F-7305CF455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20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C2F85-2599-451F-B8B2-832600078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16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86940-F289-4763-843B-976885DDE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8355B-FA73-42D0-BCDE-4DC2F1DBE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91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EAE45-71CE-4085-82FF-11ACD501A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24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6AD17-FD54-4210-991F-E86B1B3F8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06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5EC44-6F90-461D-93F9-A499A2BDB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98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BD4C1-8F27-4073-BDC6-F3215BB65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4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C64D7-A370-40E0-BD06-6004A548D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7484D-F35A-4697-A442-464B87EA7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5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2A68B-40C1-4FF9-BD12-1E0E2B5D0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46F34-3198-4168-AD2A-EA0F22698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9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07FE9-B256-41FA-B64C-2CF00F272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1F954-50E2-4359-B334-6D15BA50D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03F89-01A2-4961-98B7-5700B78E0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5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6FCE4-30AB-4647-AEB6-26FDB0E7C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91C4248-1183-4D41-99D5-F6E8F9EFC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970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0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04" name="Freeform 8"/>
              <p:cNvSpPr>
                <a:spLocks/>
              </p:cNvSpPr>
              <p:nvPr/>
            </p:nvSpPr>
            <p:spPr bwMode="hidden">
              <a:xfrm>
                <a:off x="2891" y="3346"/>
                <a:ext cx="2858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70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084 h 1906"/>
                <a:gd name="T4" fmla="*/ 5884 w 5740"/>
                <a:gd name="T5" fmla="*/ 1084 h 1906"/>
                <a:gd name="T6" fmla="*/ 588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7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9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6EA8E899-540B-4134-8F83-C0647B0C3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99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1"/>
            <a:ext cx="77724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o-RO" sz="4000" dirty="0" smtClean="0">
                <a:effectLst/>
              </a:rPr>
              <a:t>Problema RISCMIN1M. </a:t>
            </a:r>
            <a:br>
              <a:rPr lang="ro-RO" sz="4000" dirty="0" smtClean="0">
                <a:effectLst/>
              </a:rPr>
            </a:br>
            <a:r>
              <a:rPr lang="ro-RO" sz="4000" dirty="0" smtClean="0">
                <a:effectLst/>
              </a:rPr>
              <a:t/>
            </a:r>
            <a:br>
              <a:rPr lang="ro-RO" sz="4000" dirty="0" smtClean="0">
                <a:effectLst/>
              </a:rPr>
            </a:br>
            <a:r>
              <a:rPr lang="en-US" sz="4000" dirty="0" err="1" smtClean="0">
                <a:effectLst/>
              </a:rPr>
              <a:t>Abordare</a:t>
            </a:r>
            <a:r>
              <a:rPr lang="en-US" sz="4000" dirty="0" smtClean="0">
                <a:effectLst/>
              </a:rPr>
              <a:t> GA</a:t>
            </a:r>
            <a:r>
              <a:rPr lang="ro-RO" sz="4000" dirty="0" smtClean="0">
                <a:effectLst/>
              </a:rPr>
              <a:t>.</a:t>
            </a:r>
            <a:br>
              <a:rPr lang="ro-RO" sz="4000" dirty="0" smtClean="0">
                <a:effectLst/>
              </a:rPr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it-IT" sz="2000" dirty="0" smtClean="0"/>
              <a:t/>
            </a:r>
            <a:br>
              <a:rPr lang="it-IT" sz="2000" dirty="0" smtClean="0"/>
            </a:b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chemeClr val="bg2"/>
                </a:solidFill>
              </a:rPr>
              <a:t>Abordarea</a:t>
            </a:r>
            <a:r>
              <a:rPr lang="en-US" sz="2800" b="1" dirty="0" smtClean="0">
                <a:solidFill>
                  <a:schemeClr val="bg2"/>
                </a:solidFill>
              </a:rPr>
              <a:t> genetic</a:t>
            </a:r>
            <a:r>
              <a:rPr lang="ro-RO" sz="2800" b="1" dirty="0" smtClean="0">
                <a:solidFill>
                  <a:schemeClr val="bg2"/>
                </a:solidFill>
              </a:rPr>
              <a:t>ă a problemei RISCMIN1M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o-RO" sz="1800" b="1" dirty="0" smtClean="0"/>
              <a:t>Generarea populaţiei inițiale: </a:t>
            </a:r>
            <a:r>
              <a:rPr lang="ro-RO" sz="1800" dirty="0" smtClean="0"/>
              <a:t>aleator, cu respectarea restricțiilor  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ro-RO" sz="1800" dirty="0" smtClean="0"/>
          </a:p>
          <a:p>
            <a:pPr lvl="0">
              <a:buFont typeface="Wingdings" pitchFamily="2" charset="2"/>
              <a:buChar char="q"/>
            </a:pPr>
            <a:r>
              <a:rPr lang="ro-RO" sz="1800" dirty="0" smtClean="0"/>
              <a:t>SHORT SELLING admis</a:t>
            </a:r>
            <a:endParaRPr lang="en-US" sz="1800" dirty="0"/>
          </a:p>
          <a:p>
            <a:pPr marL="0" indent="0">
              <a:buNone/>
            </a:pPr>
            <a:r>
              <a:rPr lang="en-US" sz="1700" dirty="0"/>
              <a:t>function [pop]=</a:t>
            </a:r>
            <a:r>
              <a:rPr lang="en-US" sz="1700" dirty="0" err="1"/>
              <a:t>gen_ini_short_selling</a:t>
            </a:r>
            <a:r>
              <a:rPr lang="en-US" sz="1700" dirty="0"/>
              <a:t>(</a:t>
            </a:r>
            <a:r>
              <a:rPr lang="en-US" sz="1700" dirty="0" err="1"/>
              <a:t>dim,n,Q,rmed,alpha,B,ro,Rp</a:t>
            </a:r>
            <a:r>
              <a:rPr lang="en-US" sz="1700" dirty="0" smtClean="0"/>
              <a:t>)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pop=</a:t>
            </a:r>
            <a:r>
              <a:rPr lang="en-US" sz="1700" dirty="0" err="1"/>
              <a:t>zeros</a:t>
            </a:r>
            <a:r>
              <a:rPr lang="en-US" sz="1700" dirty="0"/>
              <a:t>(</a:t>
            </a:r>
            <a:r>
              <a:rPr lang="en-US" sz="1700" dirty="0" err="1"/>
              <a:t>n,dim</a:t>
            </a:r>
            <a:r>
              <a:rPr lang="en-US" sz="1700" dirty="0"/>
              <a:t>);</a:t>
            </a:r>
          </a:p>
          <a:p>
            <a:pPr marL="0" indent="0">
              <a:buNone/>
            </a:pPr>
            <a:r>
              <a:rPr lang="en-US" sz="1700" dirty="0"/>
              <a:t>for </a:t>
            </a:r>
            <a:r>
              <a:rPr lang="en-US" sz="1700" dirty="0" err="1"/>
              <a:t>i</a:t>
            </a:r>
            <a:r>
              <a:rPr lang="en-US" sz="1700" dirty="0"/>
              <a:t>=1:dim</a:t>
            </a:r>
          </a:p>
          <a:p>
            <a:pPr marL="0" indent="0">
              <a:buNone/>
            </a:pPr>
            <a:r>
              <a:rPr lang="en-US" sz="1700"/>
              <a:t>    </a:t>
            </a:r>
            <a:r>
              <a:rPr lang="en-US" sz="1700" smtClean="0"/>
              <a:t>x=zeros(n-1,1</a:t>
            </a:r>
            <a:r>
              <a:rPr lang="en-US" sz="1700" dirty="0" smtClean="0"/>
              <a:t>); </a:t>
            </a:r>
            <a:r>
              <a:rPr lang="en-US" sz="1700" dirty="0" err="1" smtClean="0"/>
              <a:t>gata</a:t>
            </a:r>
            <a:r>
              <a:rPr lang="en-US" sz="1700" dirty="0" smtClean="0"/>
              <a:t>=0</a:t>
            </a:r>
            <a:r>
              <a:rPr lang="en-US" sz="1700" dirty="0"/>
              <a:t>;</a:t>
            </a:r>
          </a:p>
          <a:p>
            <a:pPr marL="0" indent="0">
              <a:buNone/>
            </a:pPr>
            <a:r>
              <a:rPr lang="en-US" sz="1700" dirty="0"/>
              <a:t>    while(~</a:t>
            </a:r>
            <a:r>
              <a:rPr lang="en-US" sz="1700" dirty="0" err="1"/>
              <a:t>gata</a:t>
            </a:r>
            <a:r>
              <a:rPr lang="en-US" sz="1700" dirty="0"/>
              <a:t>)</a:t>
            </a:r>
          </a:p>
          <a:p>
            <a:pPr marL="0" indent="0">
              <a:buNone/>
            </a:pPr>
            <a:r>
              <a:rPr lang="en-US" sz="1700" dirty="0" smtClean="0"/>
              <a:t>        x=</a:t>
            </a:r>
            <a:r>
              <a:rPr lang="en-US" sz="1700" dirty="0" err="1" smtClean="0"/>
              <a:t>unifrnd</a:t>
            </a:r>
            <a:r>
              <a:rPr lang="en-US" sz="1700" dirty="0" smtClean="0"/>
              <a:t>(-1,1,n-1);</a:t>
            </a:r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     </a:t>
            </a:r>
            <a:r>
              <a:rPr lang="en-US" sz="1700" dirty="0"/>
              <a:t>if((sum(x)&gt;=0)&amp;&amp;(sum(x)&lt;=2))</a:t>
            </a:r>
          </a:p>
          <a:p>
            <a:pPr marL="0" indent="0">
              <a:buNone/>
            </a:pPr>
            <a:r>
              <a:rPr lang="en-US" sz="1700" dirty="0"/>
              <a:t>            pop(1:n-1,i)=x(1:n-1);</a:t>
            </a:r>
          </a:p>
          <a:p>
            <a:pPr marL="0" indent="0">
              <a:buNone/>
            </a:pPr>
            <a:r>
              <a:rPr lang="en-US" sz="1700" dirty="0"/>
              <a:t>            [</a:t>
            </a:r>
            <a:r>
              <a:rPr lang="en-US" sz="1700" dirty="0" err="1"/>
              <a:t>val,V</a:t>
            </a:r>
            <a:r>
              <a:rPr lang="en-US" sz="1700" dirty="0"/>
              <a:t>]=</a:t>
            </a:r>
            <a:r>
              <a:rPr lang="en-US" sz="1700" dirty="0" err="1"/>
              <a:t>fobiectiv</a:t>
            </a:r>
            <a:r>
              <a:rPr lang="en-US" sz="1700" dirty="0"/>
              <a:t>(</a:t>
            </a:r>
            <a:r>
              <a:rPr lang="en-US" sz="1700" dirty="0" err="1"/>
              <a:t>Q,rmed,alpha,B,ro,Rp,x</a:t>
            </a:r>
            <a:r>
              <a:rPr lang="en-US" sz="1700" dirty="0"/>
              <a:t>(1:n-1));</a:t>
            </a:r>
          </a:p>
          <a:p>
            <a:pPr marL="0" indent="0">
              <a:buNone/>
            </a:pPr>
            <a:r>
              <a:rPr lang="en-US" sz="1700" dirty="0"/>
              <a:t>            pop(</a:t>
            </a:r>
            <a:r>
              <a:rPr lang="en-US" sz="1700" dirty="0" err="1"/>
              <a:t>n,i</a:t>
            </a:r>
            <a:r>
              <a:rPr lang="en-US" sz="1700" dirty="0"/>
              <a:t>)=-</a:t>
            </a:r>
            <a:r>
              <a:rPr lang="en-US" sz="1700" dirty="0" err="1" smtClean="0"/>
              <a:t>val</a:t>
            </a:r>
            <a:r>
              <a:rPr lang="en-US" sz="1700" dirty="0" smtClean="0"/>
              <a:t>; </a:t>
            </a:r>
            <a:r>
              <a:rPr lang="en-US" sz="1700" dirty="0" err="1" smtClean="0"/>
              <a:t>gata</a:t>
            </a:r>
            <a:r>
              <a:rPr lang="en-US" sz="1700" dirty="0" smtClean="0"/>
              <a:t>=1</a:t>
            </a:r>
            <a:r>
              <a:rPr lang="en-US" sz="1700" dirty="0"/>
              <a:t>;</a:t>
            </a:r>
          </a:p>
          <a:p>
            <a:pPr marL="0" indent="0">
              <a:buNone/>
            </a:pPr>
            <a:r>
              <a:rPr lang="en-US" sz="1700" dirty="0"/>
              <a:t>        </a:t>
            </a:r>
            <a:r>
              <a:rPr lang="en-US" sz="1700" dirty="0" smtClean="0"/>
              <a:t>end;</a:t>
            </a:r>
            <a:endParaRPr lang="ro-RO" sz="1700" dirty="0" smtClean="0"/>
          </a:p>
          <a:p>
            <a:pPr marL="0" indent="0">
              <a:buNone/>
            </a:pPr>
            <a:r>
              <a:rPr lang="en-US" sz="1700" dirty="0" smtClean="0"/>
              <a:t>end</a:t>
            </a:r>
            <a:r>
              <a:rPr lang="en-US" sz="1700" dirty="0"/>
              <a:t>;</a:t>
            </a:r>
          </a:p>
          <a:p>
            <a:pPr marL="0" indent="0">
              <a:buNone/>
            </a:pPr>
            <a:r>
              <a:rPr lang="en-US" sz="1700" dirty="0"/>
              <a:t>end;</a:t>
            </a:r>
          </a:p>
          <a:p>
            <a:pPr marL="0" indent="0">
              <a:buNone/>
            </a:pPr>
            <a:r>
              <a:rPr lang="en-US" sz="1700" dirty="0"/>
              <a:t>end</a:t>
            </a:r>
            <a:endParaRPr lang="ro-RO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64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chemeClr val="bg2"/>
                </a:solidFill>
              </a:rPr>
              <a:t>Abordarea</a:t>
            </a:r>
            <a:r>
              <a:rPr lang="en-US" sz="2800" b="1" dirty="0" smtClean="0">
                <a:solidFill>
                  <a:schemeClr val="bg2"/>
                </a:solidFill>
              </a:rPr>
              <a:t> genetic</a:t>
            </a:r>
            <a:r>
              <a:rPr lang="ro-RO" sz="2800" b="1" dirty="0" smtClean="0">
                <a:solidFill>
                  <a:schemeClr val="bg2"/>
                </a:solidFill>
              </a:rPr>
              <a:t>ă a problemei RISCMIN1M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21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o-RO" sz="1800" dirty="0" smtClean="0"/>
              <a:t>SHORT SELLING exclus</a:t>
            </a:r>
            <a:endParaRPr lang="en-US" sz="1800" dirty="0" smtClean="0"/>
          </a:p>
          <a:p>
            <a:pPr marL="0" indent="0">
              <a:buNone/>
            </a:pPr>
            <a:r>
              <a:rPr lang="ro-RO" sz="1700" dirty="0"/>
              <a:t>function [pop]=gen_ini(dim,n,Q,rmed,alpha,B,ro,Rp</a:t>
            </a:r>
            <a:r>
              <a:rPr lang="ro-RO" sz="1700" dirty="0" smtClean="0"/>
              <a:t>)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pop=zeros(n,dim);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for i=1:dim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x=zeros(n-1,1);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for </a:t>
            </a:r>
            <a:r>
              <a:rPr lang="ro-RO" sz="1700" dirty="0" smtClean="0"/>
              <a:t>j=1:n</a:t>
            </a:r>
            <a:r>
              <a:rPr lang="en-US" sz="1700" dirty="0" smtClean="0"/>
              <a:t>-1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gata=0;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while(~gata)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    r=unifrnd(0,1</a:t>
            </a:r>
            <a:r>
              <a:rPr lang="ro-RO" sz="1700" dirty="0" smtClean="0"/>
              <a:t>); </a:t>
            </a:r>
            <a:r>
              <a:rPr lang="ro-RO" sz="1700" dirty="0"/>
              <a:t>if(sum(x)+r&lt;=</a:t>
            </a:r>
            <a:r>
              <a:rPr lang="ro-RO" sz="1700" dirty="0" smtClean="0"/>
              <a:t>1)</a:t>
            </a:r>
            <a:r>
              <a:rPr lang="en-US" sz="1700" dirty="0" smtClean="0"/>
              <a:t> </a:t>
            </a:r>
            <a:r>
              <a:rPr lang="ro-RO" sz="1700" dirty="0" smtClean="0"/>
              <a:t>x(j</a:t>
            </a:r>
            <a:r>
              <a:rPr lang="ro-RO" sz="1700" dirty="0"/>
              <a:t>)=</a:t>
            </a:r>
            <a:r>
              <a:rPr lang="ro-RO" sz="1700" dirty="0" smtClean="0"/>
              <a:t>r;gata=1;end</a:t>
            </a:r>
            <a:r>
              <a:rPr lang="ro-RO" sz="1700" dirty="0"/>
              <a:t>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end;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if(sum(x)==</a:t>
            </a:r>
            <a:r>
              <a:rPr lang="ro-RO" sz="1700" dirty="0" smtClean="0"/>
              <a:t>1)</a:t>
            </a:r>
            <a:r>
              <a:rPr lang="en-US" sz="1700" dirty="0" smtClean="0"/>
              <a:t> </a:t>
            </a:r>
            <a:r>
              <a:rPr lang="ro-RO" sz="1700" dirty="0" smtClean="0"/>
              <a:t>break</a:t>
            </a:r>
            <a:r>
              <a:rPr lang="en-US" sz="1700" dirty="0" smtClean="0"/>
              <a:t>; </a:t>
            </a:r>
            <a:r>
              <a:rPr lang="ro-RO" sz="1700" dirty="0" smtClean="0"/>
              <a:t>end</a:t>
            </a:r>
            <a:r>
              <a:rPr lang="ro-RO" sz="1700" dirty="0"/>
              <a:t>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end;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pop(1:n-1,i)=x(1:n-1</a:t>
            </a:r>
            <a:r>
              <a:rPr lang="ro-RO" sz="1700" dirty="0" smtClean="0"/>
              <a:t>);</a:t>
            </a:r>
            <a:r>
              <a:rPr lang="en-US" sz="1700" dirty="0" smtClean="0"/>
              <a:t> </a:t>
            </a:r>
            <a:r>
              <a:rPr lang="ro-RO" sz="1700" dirty="0" smtClean="0"/>
              <a:t>[</a:t>
            </a:r>
            <a:r>
              <a:rPr lang="ro-RO" sz="1700" dirty="0"/>
              <a:t>val,V]=fobiectiv(Q,rmed,alpha,B,ro,Rp,x(1:n-1));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pop(n,i)=-val;</a:t>
            </a:r>
            <a:endParaRPr lang="en-US" sz="1700" dirty="0"/>
          </a:p>
          <a:p>
            <a:pPr marL="0" indent="0">
              <a:buNone/>
            </a:pPr>
            <a:r>
              <a:rPr lang="ro-RO" sz="1700" dirty="0" smtClean="0"/>
              <a:t>end;</a:t>
            </a:r>
          </a:p>
          <a:p>
            <a:pPr marL="0" indent="0">
              <a:buNone/>
            </a:pPr>
            <a:r>
              <a:rPr lang="ro-RO" sz="1700" dirty="0" smtClean="0"/>
              <a:t>end</a:t>
            </a:r>
            <a:endParaRPr lang="en-US" sz="1800" dirty="0"/>
          </a:p>
          <a:p>
            <a:pPr marL="0" indent="0">
              <a:buNone/>
            </a:pPr>
            <a:endParaRPr lang="ro-RO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chemeClr val="bg2"/>
                </a:solidFill>
              </a:rPr>
              <a:t>Abordarea</a:t>
            </a:r>
            <a:r>
              <a:rPr lang="en-US" sz="2800" b="1" dirty="0" smtClean="0">
                <a:solidFill>
                  <a:schemeClr val="bg2"/>
                </a:solidFill>
              </a:rPr>
              <a:t> genetic</a:t>
            </a:r>
            <a:r>
              <a:rPr lang="ro-RO" sz="2800" b="1" dirty="0" smtClean="0">
                <a:solidFill>
                  <a:schemeClr val="bg2"/>
                </a:solidFill>
              </a:rPr>
              <a:t>ă a problemei RISCMIN1M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ro-RO" sz="1800" b="1" dirty="0" smtClean="0"/>
              </a:p>
              <a:p>
                <a:pPr marL="0" indent="0" algn="just">
                  <a:buNone/>
                </a:pPr>
                <a:r>
                  <a:rPr lang="ro-RO" sz="1800" b="1" dirty="0" smtClean="0"/>
                  <a:t>Operația de recombinare</a:t>
                </a:r>
              </a:p>
              <a:p>
                <a:pPr marL="0" indent="0" algn="just">
                  <a:buNone/>
                </a:pPr>
                <a:endParaRPr lang="ro-RO" sz="1800" b="1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b="1" dirty="0" smtClean="0"/>
                  <a:t>Recombinarea</a:t>
                </a:r>
                <a:r>
                  <a:rPr lang="ro-RO" sz="1800" dirty="0" smtClean="0"/>
                  <a:t> </a:t>
                </a:r>
                <a:r>
                  <a:rPr lang="ro-RO" sz="1800" dirty="0"/>
                  <a:t>este aplicată cu o rată </a:t>
                </a:r>
                <a:r>
                  <a:rPr lang="ro-RO" sz="1800" i="1" dirty="0"/>
                  <a:t>pc</a:t>
                </a:r>
                <a:r>
                  <a:rPr lang="ro-RO" sz="1800" dirty="0"/>
                  <a:t> şi revine la aplicarea operatorului de </a:t>
                </a:r>
                <a:r>
                  <a:rPr lang="ro-RO" sz="1800" b="1" dirty="0"/>
                  <a:t>recombinare aritmetică totală</a:t>
                </a:r>
                <a:r>
                  <a:rPr lang="ro-RO" sz="1800" dirty="0"/>
                  <a:t>, cu ponderea </a:t>
                </a:r>
                <a:r>
                  <a:rPr lang="ro-RO" sz="1800" i="1" dirty="0"/>
                  <a:t>p</a:t>
                </a:r>
                <a:r>
                  <a:rPr lang="ro-RO" sz="1800" dirty="0"/>
                  <a:t>, celor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ro-RO" sz="1800" i="1">
                            <a:latin typeface="Cambria Math"/>
                          </a:rPr>
                          <m:t>𝑑𝑖𝑚</m:t>
                        </m:r>
                      </m:num>
                      <m:den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ro-RO" sz="1800" dirty="0"/>
                  <a:t> perechi de cromozomi  aleşi aleator din populaţia de </a:t>
                </a:r>
                <a:r>
                  <a:rPr lang="ro-RO" sz="1800" dirty="0" smtClean="0"/>
                  <a:t>părinţi.</a:t>
                </a:r>
                <a:r>
                  <a:rPr lang="en-US" sz="1800" dirty="0" smtClean="0"/>
                  <a:t> </a:t>
                </a: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Rezultatele recombinării corespund </a:t>
                </a:r>
                <a:r>
                  <a:rPr lang="ro-RO" sz="1800" b="1" dirty="0" smtClean="0"/>
                  <a:t>întotdeauna unor soluții fezabile</a:t>
                </a:r>
                <a:r>
                  <a:rPr lang="ro-RO" sz="1800" dirty="0" smtClean="0"/>
                  <a:t>.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Recombinarea </a:t>
                </a:r>
                <a:r>
                  <a:rPr lang="ro-RO" sz="1800" dirty="0"/>
                  <a:t>e</a:t>
                </a:r>
                <a:r>
                  <a:rPr lang="en-US" sz="1800" dirty="0" err="1" smtClean="0"/>
                  <a:t>ste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implementat</a:t>
                </a:r>
                <a:r>
                  <a:rPr lang="ro-RO" sz="1800" dirty="0" smtClean="0"/>
                  <a:t>ă şi în varianta asexuată. 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b="1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1800" b="1" dirty="0" smtClean="0"/>
                  <a:t>O</a:t>
                </a:r>
                <a:r>
                  <a:rPr lang="ro-RO" sz="1800" b="1" dirty="0" smtClean="0"/>
                  <a:t>rice </a:t>
                </a:r>
                <a:r>
                  <a:rPr lang="ro-RO" sz="1800" b="1" dirty="0"/>
                  <a:t>pereche de cromozomi aleşi ca părinţi este unică. 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ro-RO" sz="1700" dirty="0" smtClean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  <a:blipFill rotWithShape="1">
                <a:blip r:embed="rId3"/>
                <a:stretch>
                  <a:fillRect l="-593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chemeClr val="bg2"/>
                </a:solidFill>
              </a:rPr>
              <a:t>Abordarea</a:t>
            </a:r>
            <a:r>
              <a:rPr lang="en-US" sz="2800" b="1" dirty="0" smtClean="0">
                <a:solidFill>
                  <a:schemeClr val="bg2"/>
                </a:solidFill>
              </a:rPr>
              <a:t> genetic</a:t>
            </a:r>
            <a:r>
              <a:rPr lang="ro-RO" sz="2800" b="1" dirty="0" smtClean="0">
                <a:solidFill>
                  <a:schemeClr val="bg2"/>
                </a:solidFill>
              </a:rPr>
              <a:t>ă a problemei RISCMIN1M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ro-RO" sz="1700" dirty="0" smtClean="0"/>
              <a:t>function </a:t>
            </a:r>
            <a:r>
              <a:rPr lang="ro-RO" sz="1700" dirty="0"/>
              <a:t>[popN]=crossover1(pop,pc,p,Q,rmed,alpha,B,ro,Rp</a:t>
            </a:r>
            <a:r>
              <a:rPr lang="ro-RO" sz="1700" dirty="0" smtClean="0"/>
              <a:t>)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[n,dim]=size(pop);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poz</a:t>
            </a:r>
            <a:r>
              <a:rPr lang="ro-RO" sz="1700" dirty="0" smtClean="0"/>
              <a:t>=[];</a:t>
            </a:r>
            <a:r>
              <a:rPr lang="en-US" sz="1700" dirty="0"/>
              <a:t> </a:t>
            </a:r>
            <a:r>
              <a:rPr lang="ro-RO" sz="1700" dirty="0" smtClean="0"/>
              <a:t>popN=zeros(n,dim</a:t>
            </a:r>
            <a:r>
              <a:rPr lang="ro-RO" sz="1700" dirty="0"/>
              <a:t>);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for i=1:2:dim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ok=0;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while(~ok)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p1=unidrnd(dim-1</a:t>
            </a:r>
            <a:r>
              <a:rPr lang="ro-RO" sz="1700" dirty="0" smtClean="0"/>
              <a:t>);</a:t>
            </a:r>
            <a:r>
              <a:rPr lang="en-US" sz="1700" dirty="0"/>
              <a:t> </a:t>
            </a:r>
            <a:r>
              <a:rPr lang="ro-RO" sz="1700" dirty="0" smtClean="0"/>
              <a:t>p2=p1</a:t>
            </a:r>
            <a:r>
              <a:rPr lang="ro-RO" sz="1700" dirty="0"/>
              <a:t>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while(p1&gt;=</a:t>
            </a:r>
            <a:r>
              <a:rPr lang="ro-RO" sz="1700" dirty="0" smtClean="0"/>
              <a:t>p2)</a:t>
            </a:r>
            <a:r>
              <a:rPr lang="en-US" sz="1700" dirty="0"/>
              <a:t> </a:t>
            </a:r>
            <a:endParaRPr lang="ro-RO" sz="1700" dirty="0" smtClean="0"/>
          </a:p>
          <a:p>
            <a:pPr marL="0" indent="0">
              <a:buNone/>
            </a:pPr>
            <a:r>
              <a:rPr lang="ro-RO" sz="1700" dirty="0"/>
              <a:t> </a:t>
            </a:r>
            <a:r>
              <a:rPr lang="ro-RO" sz="1700" dirty="0" smtClean="0"/>
              <a:t>            p2=unidrnd(dim);</a:t>
            </a:r>
            <a:r>
              <a:rPr lang="en-US" sz="1700" dirty="0"/>
              <a:t> </a:t>
            </a:r>
            <a:endParaRPr lang="ro-RO" sz="1700" dirty="0" smtClean="0"/>
          </a:p>
          <a:p>
            <a:pPr marL="0" indent="0">
              <a:buNone/>
            </a:pPr>
            <a:r>
              <a:rPr lang="ro-RO" sz="1700" dirty="0"/>
              <a:t> </a:t>
            </a:r>
            <a:r>
              <a:rPr lang="ro-RO" sz="1700" dirty="0" smtClean="0"/>
              <a:t>       end</a:t>
            </a:r>
            <a:r>
              <a:rPr lang="ro-RO" sz="1700" dirty="0"/>
              <a:t>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if(~ismember([p1 p2],poz,'rows'))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    poz=[poz;[p1 p2</a:t>
            </a:r>
            <a:r>
              <a:rPr lang="ro-RO" sz="1700" dirty="0" smtClean="0"/>
              <a:t>]];</a:t>
            </a:r>
            <a:r>
              <a:rPr lang="en-US" sz="1700" dirty="0"/>
              <a:t> </a:t>
            </a:r>
            <a:r>
              <a:rPr lang="ro-RO" sz="1700" dirty="0" smtClean="0"/>
              <a:t>ok=1;</a:t>
            </a:r>
          </a:p>
          <a:p>
            <a:pPr marL="0" indent="0">
              <a:buNone/>
            </a:pPr>
            <a:r>
              <a:rPr lang="ro-RO" sz="1700" dirty="0"/>
              <a:t> </a:t>
            </a:r>
            <a:r>
              <a:rPr lang="ro-RO" sz="1700" dirty="0" smtClean="0"/>
              <a:t>       end</a:t>
            </a:r>
            <a:r>
              <a:rPr lang="ro-RO" sz="1700" dirty="0"/>
              <a:t>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end; </a:t>
            </a:r>
            <a:endParaRPr lang="ro-RO" sz="1700" dirty="0" smtClean="0"/>
          </a:p>
          <a:p>
            <a:pPr marL="0" indent="0">
              <a:buNone/>
            </a:pPr>
            <a:r>
              <a:rPr lang="ro-RO" sz="1700" dirty="0" smtClean="0"/>
              <a:t>   % </a:t>
            </a:r>
            <a:r>
              <a:rPr lang="ro-RO" sz="1700" dirty="0"/>
              <a:t>nu pot fi generate aceleasi perechi de parinti la treceri diferite</a:t>
            </a:r>
            <a:endParaRPr lang="en-US" sz="1700" dirty="0"/>
          </a:p>
          <a:p>
            <a:pPr marL="0" indent="0">
              <a:buNone/>
            </a:pPr>
            <a:endParaRPr lang="ro-RO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7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chemeClr val="bg2"/>
                </a:solidFill>
              </a:rPr>
              <a:t>Abordarea</a:t>
            </a:r>
            <a:r>
              <a:rPr lang="en-US" sz="2800" b="1" dirty="0" smtClean="0">
                <a:solidFill>
                  <a:schemeClr val="bg2"/>
                </a:solidFill>
              </a:rPr>
              <a:t> genetic</a:t>
            </a:r>
            <a:r>
              <a:rPr lang="ro-RO" sz="2800" b="1" dirty="0" smtClean="0">
                <a:solidFill>
                  <a:schemeClr val="bg2"/>
                </a:solidFill>
              </a:rPr>
              <a:t>ă a problemei RISCMIN1M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ro-RO" sz="1700" dirty="0" smtClean="0"/>
              <a:t>x=pop(1:n-1,p1); </a:t>
            </a:r>
            <a:r>
              <a:rPr lang="ro-RO" sz="1700" dirty="0"/>
              <a:t>y=pop(1:n-1,p2);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r=unifrnd(0,1);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if(r&lt;=pc)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x1=p*x+(1-p)*y</a:t>
            </a:r>
            <a:r>
              <a:rPr lang="ro-RO" sz="1700" dirty="0" smtClean="0"/>
              <a:t>; </a:t>
            </a:r>
          </a:p>
          <a:p>
            <a:pPr marL="0" indent="0">
              <a:buNone/>
            </a:pPr>
            <a:r>
              <a:rPr lang="ro-RO" sz="1700" dirty="0"/>
              <a:t> </a:t>
            </a:r>
            <a:r>
              <a:rPr lang="ro-RO" sz="1700" dirty="0" smtClean="0"/>
              <a:t>       popN(1:n-1,i</a:t>
            </a:r>
            <a:r>
              <a:rPr lang="ro-RO" sz="1700" dirty="0"/>
              <a:t>)=x1(1:n-1);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[val,V]=fobiectiv(Q,rmed,alpha,B,ro,Rp,x1(1:n-1</a:t>
            </a:r>
            <a:r>
              <a:rPr lang="ro-RO" sz="1700" dirty="0" smtClean="0"/>
              <a:t>));</a:t>
            </a:r>
          </a:p>
          <a:p>
            <a:pPr marL="0" indent="0">
              <a:buNone/>
            </a:pPr>
            <a:r>
              <a:rPr lang="ro-RO" sz="1700" dirty="0"/>
              <a:t> </a:t>
            </a:r>
            <a:r>
              <a:rPr lang="ro-RO" sz="1700" dirty="0" smtClean="0"/>
              <a:t>       popN(n,i</a:t>
            </a:r>
            <a:r>
              <a:rPr lang="ro-RO" sz="1700" dirty="0"/>
              <a:t>)=-val;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y1=p*y+(1-p)*</a:t>
            </a:r>
            <a:r>
              <a:rPr lang="ro-RO" sz="1700" dirty="0" smtClean="0"/>
              <a:t>x;</a:t>
            </a:r>
            <a:r>
              <a:rPr lang="en-US" sz="1700" dirty="0"/>
              <a:t> </a:t>
            </a:r>
            <a:endParaRPr lang="ro-RO" sz="1700" dirty="0" smtClean="0"/>
          </a:p>
          <a:p>
            <a:pPr marL="0" indent="0">
              <a:buNone/>
            </a:pPr>
            <a:r>
              <a:rPr lang="ro-RO" sz="1700" dirty="0"/>
              <a:t> </a:t>
            </a:r>
            <a:r>
              <a:rPr lang="ro-RO" sz="1700" dirty="0" smtClean="0"/>
              <a:t>       popN(1:n-1,i+1</a:t>
            </a:r>
            <a:r>
              <a:rPr lang="ro-RO" sz="1700" dirty="0"/>
              <a:t>)=y1(1:n-1);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[val,V]=fobiectiv(Q,rmed,alpha,B,ro,Rp,y1(1:n-1));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popN(n,i+1)=-val;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</a:t>
            </a:r>
            <a:r>
              <a:rPr lang="ro-RO" sz="1700" dirty="0" smtClean="0"/>
              <a:t>else %recombinare asexuata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popN(1:n,i)=pop(1:n,p1</a:t>
            </a:r>
            <a:r>
              <a:rPr lang="ro-RO" sz="1700" dirty="0" smtClean="0"/>
              <a:t>);</a:t>
            </a:r>
            <a:r>
              <a:rPr lang="ro-RO" sz="1700" dirty="0"/>
              <a:t> </a:t>
            </a:r>
            <a:r>
              <a:rPr lang="ro-RO" sz="1700" dirty="0" smtClean="0"/>
              <a:t>popN(1:n,i+1</a:t>
            </a:r>
            <a:r>
              <a:rPr lang="ro-RO" sz="1700" dirty="0"/>
              <a:t>)=pop(1:n,p2);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end;</a:t>
            </a:r>
            <a:endParaRPr lang="en-US" sz="1700" dirty="0"/>
          </a:p>
          <a:p>
            <a:pPr marL="0" indent="0">
              <a:buNone/>
            </a:pPr>
            <a:r>
              <a:rPr lang="ro-RO" sz="1700" dirty="0" smtClean="0"/>
              <a:t>end;</a:t>
            </a:r>
            <a:endParaRPr lang="en-US" sz="1700" dirty="0" smtClean="0"/>
          </a:p>
          <a:p>
            <a:pPr marL="0" indent="0">
              <a:buNone/>
            </a:pPr>
            <a:r>
              <a:rPr lang="ro-RO" sz="1700" dirty="0" smtClean="0"/>
              <a:t>end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0" indent="0">
              <a:buNone/>
            </a:pPr>
            <a:endParaRPr lang="ro-RO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chemeClr val="bg2"/>
                </a:solidFill>
              </a:rPr>
              <a:t>Abordarea</a:t>
            </a:r>
            <a:r>
              <a:rPr lang="en-US" sz="2800" b="1" dirty="0" smtClean="0">
                <a:solidFill>
                  <a:schemeClr val="bg2"/>
                </a:solidFill>
              </a:rPr>
              <a:t> genetic</a:t>
            </a:r>
            <a:r>
              <a:rPr lang="ro-RO" sz="2800" b="1" dirty="0" smtClean="0">
                <a:solidFill>
                  <a:schemeClr val="bg2"/>
                </a:solidFill>
              </a:rPr>
              <a:t>ă a problemei RISCMIN1M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41020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b="1" dirty="0" smtClean="0"/>
                  <a:t>Operatorul de mutaţie </a:t>
                </a:r>
                <a:r>
                  <a:rPr lang="ro-RO" sz="1800" dirty="0"/>
                  <a:t>ales este cel de tip </a:t>
                </a:r>
                <a:r>
                  <a:rPr lang="ro-RO" sz="1800" dirty="0" smtClean="0"/>
                  <a:t>fluaj, cu o rată </a:t>
                </a:r>
                <a:r>
                  <a:rPr lang="ro-RO" sz="1800" i="1" dirty="0" smtClean="0"/>
                  <a:t>pm</a:t>
                </a:r>
                <a:r>
                  <a:rPr lang="ro-RO" sz="1800" dirty="0" smtClean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Varianta în care este exclusă situaţia de tip </a:t>
                </a:r>
                <a:r>
                  <a:rPr lang="en-US" sz="1800" dirty="0"/>
                  <a:t>“short selling</a:t>
                </a:r>
                <a:r>
                  <a:rPr lang="en-US" sz="1800" dirty="0" smtClean="0"/>
                  <a:t>”</a:t>
                </a:r>
                <a:r>
                  <a:rPr lang="ro-RO" sz="1800" dirty="0" smtClean="0"/>
                  <a:t>:</a:t>
                </a:r>
                <a:r>
                  <a:rPr lang="en-US" sz="1800" dirty="0" smtClean="0"/>
                  <a:t> </a:t>
                </a:r>
                <a:r>
                  <a:rPr lang="ro-RO" sz="1800" dirty="0"/>
                  <a:t>c</a:t>
                </a:r>
                <a:r>
                  <a:rPr lang="ro-RO" sz="1800" dirty="0" smtClean="0"/>
                  <a:t>u </a:t>
                </a:r>
                <a:r>
                  <a:rPr lang="ro-RO" sz="1800" dirty="0"/>
                  <a:t>o rată </a:t>
                </a:r>
                <a:r>
                  <a:rPr lang="ro-RO" sz="1800" i="1" dirty="0"/>
                  <a:t>pm</a:t>
                </a:r>
                <a:r>
                  <a:rPr lang="ro-RO" sz="1800" dirty="0"/>
                  <a:t>, fiecare genă din fiecare </a:t>
                </a:r>
                <a:r>
                  <a:rPr lang="ro-RO" sz="1800" dirty="0" smtClean="0"/>
                  <a:t>cromozom </a:t>
                </a:r>
                <a:r>
                  <a:rPr lang="ro-RO" sz="1800" i="1" dirty="0" smtClean="0"/>
                  <a:t>c1</a:t>
                </a:r>
                <a:r>
                  <a:rPr lang="ro-RO" sz="1800" dirty="0" smtClean="0"/>
                  <a:t> </a:t>
                </a:r>
                <a:r>
                  <a:rPr lang="ro-RO" sz="1800" dirty="0"/>
                  <a:t>suferă o mutaţie prin adăugarea unei </a:t>
                </a:r>
                <a:r>
                  <a:rPr lang="ro-RO" sz="1800" dirty="0" smtClean="0"/>
                  <a:t>valori generate </a:t>
                </a:r>
                <a:r>
                  <a:rPr lang="ro-RO" sz="1800" dirty="0"/>
                  <a:t>din repartiţia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N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0,</m:t>
                        </m:r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  <m:r>
                          <a:rPr lang="en-US" sz="18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ro-RO" sz="1800" dirty="0"/>
                  <a:t>, dar astfel încât cromozomul </a:t>
                </a:r>
                <a:r>
                  <a:rPr lang="ro-RO" sz="1800" dirty="0" smtClean="0"/>
                  <a:t>rezultat </a:t>
                </a:r>
                <a:r>
                  <a:rPr lang="ro-RO" sz="1800" i="1" dirty="0" smtClean="0"/>
                  <a:t>c2</a:t>
                </a:r>
                <a:r>
                  <a:rPr lang="ro-RO" sz="1800" dirty="0" smtClean="0"/>
                  <a:t> </a:t>
                </a:r>
                <a:r>
                  <a:rPr lang="ro-RO" sz="1800" dirty="0"/>
                  <a:t>să corespundă unei soluţii </a:t>
                </a:r>
                <a:r>
                  <a:rPr lang="ro-RO" sz="1800" dirty="0" smtClean="0"/>
                  <a:t>fezabile. </a:t>
                </a:r>
                <a:r>
                  <a:rPr lang="ro-RO" sz="1800" dirty="0"/>
                  <a:t>Dacă </a:t>
                </a:r>
                <a:r>
                  <a:rPr lang="ro-RO" sz="1800" i="1" dirty="0" smtClean="0"/>
                  <a:t>c2</a:t>
                </a:r>
                <a:r>
                  <a:rPr lang="ro-RO" sz="1800" dirty="0" smtClean="0"/>
                  <a:t> nu este soluţie fezabilă, </a:t>
                </a:r>
                <a:r>
                  <a:rPr lang="ro-RO" sz="1800" dirty="0"/>
                  <a:t>atunci </a:t>
                </a:r>
                <a:r>
                  <a:rPr lang="ro-RO" sz="1800" dirty="0" smtClean="0"/>
                  <a:t>alela/alelele modificate este/sunt ajustată/ajustate astfel</a:t>
                </a:r>
                <a:r>
                  <a:rPr lang="en-US" sz="1800" dirty="0" smtClean="0"/>
                  <a:t> </a:t>
                </a:r>
                <a:r>
                  <a:rPr lang="ro-RO" sz="1800" dirty="0" smtClean="0"/>
                  <a:t>încât </a:t>
                </a:r>
                <a:r>
                  <a:rPr lang="ro-RO" sz="1800" i="1" dirty="0" smtClean="0"/>
                  <a:t>c2</a:t>
                </a:r>
                <a:r>
                  <a:rPr lang="ro-RO" sz="1800" dirty="0" smtClean="0"/>
                  <a:t> să devină soluţie fezabilă.</a:t>
                </a:r>
                <a:endParaRPr lang="en-US" sz="1800" dirty="0" smtClean="0"/>
              </a:p>
              <a:p>
                <a:pPr marL="0" lvl="0" indent="0" algn="just">
                  <a:buNone/>
                </a:pPr>
                <a:endParaRPr lang="en-US" sz="1800" dirty="0"/>
              </a:p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/>
                  <a:t>Varianta generală: cu o rată </a:t>
                </a:r>
                <a:r>
                  <a:rPr lang="ro-RO" sz="1800" i="1" dirty="0"/>
                  <a:t>pm</a:t>
                </a:r>
                <a:r>
                  <a:rPr lang="ro-RO" sz="1800" dirty="0"/>
                  <a:t>, fiecare genă din fiecare cromozom suferă o mutaţie prin adăugarea unei valori generate din repartiţia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N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0,</m:t>
                        </m:r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  <m:r>
                          <a:rPr lang="en-US" sz="18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 smtClean="0"/>
                  <a:t>. R</a:t>
                </a:r>
                <a:r>
                  <a:rPr lang="ro-RO" sz="1800" dirty="0" smtClean="0"/>
                  <a:t>estricţi</a:t>
                </a:r>
                <a:r>
                  <a:rPr lang="en-US" sz="1800" dirty="0"/>
                  <a:t>i</a:t>
                </a:r>
                <a:r>
                  <a:rPr lang="en-US" sz="1800" dirty="0" smtClean="0"/>
                  <a:t>:</a:t>
                </a:r>
                <a:r>
                  <a:rPr lang="ro-RO" sz="1800" dirty="0" smtClean="0"/>
                  <a:t> </a:t>
                </a:r>
                <a:endParaRPr lang="en-US" sz="1800" dirty="0" smtClean="0"/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sz="1800" dirty="0" smtClean="0"/>
                  <a:t>valoarea </a:t>
                </a:r>
                <a:r>
                  <a:rPr lang="ro-RO" sz="1800" dirty="0"/>
                  <a:t>fiecărei alele să fie în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−1,1</m:t>
                        </m:r>
                      </m:e>
                    </m:d>
                  </m:oMath>
                </a14:m>
                <a:r>
                  <a:rPr lang="ro-RO" sz="1800" dirty="0"/>
                  <a:t> </a:t>
                </a:r>
                <a:endParaRPr lang="en-US" sz="1800" dirty="0" smtClean="0"/>
              </a:p>
              <a:p>
                <a:pPr lvl="1" algn="just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=1−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  <m:r>
                          <a:rPr lang="ro-RO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ro-RO" sz="1800" i="1">
                            <a:latin typeface="Cambria Math"/>
                          </a:rPr>
                          <m:t>𝑛</m:t>
                        </m:r>
                        <m:r>
                          <a:rPr lang="ro-RO" sz="18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ro-RO" sz="1800" dirty="0"/>
                  <a:t> să fie în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−1,1</m:t>
                        </m:r>
                      </m:e>
                    </m:d>
                  </m:oMath>
                </a14:m>
                <a:r>
                  <a:rPr lang="ro-RO" sz="1800" dirty="0"/>
                  <a:t>, </a:t>
                </a:r>
                <a:r>
                  <a:rPr lang="en-US" sz="1800" dirty="0" err="1" smtClean="0"/>
                  <a:t>adic</a:t>
                </a:r>
                <a:r>
                  <a:rPr lang="ro-RO" sz="1800" dirty="0" smtClean="0"/>
                  <a:t>ă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0≤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  <m:r>
                          <a:rPr lang="ro-RO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ro-RO" sz="1800" i="1">
                            <a:latin typeface="Cambria Math"/>
                          </a:rPr>
                          <m:t>𝑛</m:t>
                        </m:r>
                        <m:r>
                          <a:rPr lang="ro-RO" sz="18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ro-RO" sz="1800" i="1">
                        <a:latin typeface="Cambria Math"/>
                      </a:rPr>
                      <m:t>≤2</m:t>
                    </m:r>
                  </m:oMath>
                </a14:m>
                <a:r>
                  <a:rPr lang="ro-RO" sz="1800" dirty="0"/>
                  <a:t> </a:t>
                </a:r>
                <a:r>
                  <a:rPr lang="ro-RO" sz="1800" dirty="0" smtClean="0"/>
                  <a:t>. </a:t>
                </a:r>
              </a:p>
              <a:p>
                <a:pPr marL="457200" lvl="1" indent="0" algn="just">
                  <a:buNone/>
                </a:pPr>
                <a:r>
                  <a:rPr lang="ro-RO" sz="1800" dirty="0" smtClean="0"/>
                  <a:t>Dacă </a:t>
                </a:r>
                <a:r>
                  <a:rPr lang="ro-RO" sz="1800" dirty="0"/>
                  <a:t>prin modificarea valorii unei </a:t>
                </a:r>
                <a:r>
                  <a:rPr lang="ro-RO" sz="1800" dirty="0" smtClean="0"/>
                  <a:t>gene este obținută o soluţie nefezabilă, </a:t>
                </a:r>
                <a:r>
                  <a:rPr lang="ro-RO" sz="1800" dirty="0"/>
                  <a:t>atunci </a:t>
                </a:r>
                <a:r>
                  <a:rPr lang="ro-RO" sz="1800" dirty="0" smtClean="0"/>
                  <a:t>este generată o altă valoare de fluaj, până când restricţiile sunt îndeplinite.</a:t>
                </a:r>
                <a:endParaRPr lang="en-US" sz="1800" dirty="0"/>
              </a:p>
              <a:p>
                <a:pPr lvl="0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410200"/>
              </a:xfrm>
              <a:blipFill rotWithShape="1">
                <a:blip r:embed="rId2"/>
                <a:stretch>
                  <a:fillRect t="-564" r="-593" b="-2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5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chemeClr val="bg2"/>
                </a:solidFill>
              </a:rPr>
              <a:t>Abordarea</a:t>
            </a:r>
            <a:r>
              <a:rPr lang="en-US" sz="2800" b="1" dirty="0" smtClean="0">
                <a:solidFill>
                  <a:schemeClr val="bg2"/>
                </a:solidFill>
              </a:rPr>
              <a:t> genetic</a:t>
            </a:r>
            <a:r>
              <a:rPr lang="ro-RO" sz="2800" b="1" dirty="0" smtClean="0">
                <a:solidFill>
                  <a:schemeClr val="bg2"/>
                </a:solidFill>
              </a:rPr>
              <a:t>ă a problemei RISCMIN1M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ro-RO" sz="1700" dirty="0"/>
              <a:t>function [popN]=mutatie(pop,pm,t,Q,rmed,alpha,B,ro,Rp,caz);</a:t>
            </a:r>
            <a:endParaRPr lang="en-US" sz="1700" dirty="0"/>
          </a:p>
          <a:p>
            <a:pPr marL="0" indent="0">
              <a:buNone/>
            </a:pPr>
            <a:r>
              <a:rPr lang="ro-RO" sz="1700" dirty="0" smtClean="0"/>
              <a:t>[</a:t>
            </a:r>
            <a:r>
              <a:rPr lang="ro-RO" sz="1700" dirty="0"/>
              <a:t>n,dim]=size(pop</a:t>
            </a:r>
            <a:r>
              <a:rPr lang="ro-RO" sz="1700" dirty="0" smtClean="0"/>
              <a:t>);</a:t>
            </a:r>
            <a:r>
              <a:rPr lang="en-US" sz="1700" dirty="0"/>
              <a:t> </a:t>
            </a:r>
            <a:r>
              <a:rPr lang="ro-RO" sz="1700" dirty="0" smtClean="0"/>
              <a:t>popN=pop</a:t>
            </a:r>
            <a:r>
              <a:rPr lang="ro-RO" sz="1700" dirty="0"/>
              <a:t>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for i=1:dim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efectuat=0;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if(caz==0)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% fara short selling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for j=1:n-1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    r=unifrnd(0,1);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    if(r&lt;=pm)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        fluaj=normrnd(0,t/3</a:t>
            </a:r>
            <a:r>
              <a:rPr lang="ro-RO" sz="1700" dirty="0" smtClean="0"/>
              <a:t>);</a:t>
            </a:r>
            <a:r>
              <a:rPr lang="en-US" sz="1700" dirty="0"/>
              <a:t> </a:t>
            </a:r>
            <a:r>
              <a:rPr lang="ro-RO" sz="1700" dirty="0" smtClean="0"/>
              <a:t>a=pop(j,i</a:t>
            </a:r>
            <a:r>
              <a:rPr lang="ro-RO" sz="1700" dirty="0"/>
              <a:t>)+fluaj;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        efectuat=1;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        </a:t>
            </a:r>
            <a:r>
              <a:rPr lang="ro-RO" sz="1700" dirty="0" smtClean="0"/>
              <a:t>if(a&lt;0)</a:t>
            </a:r>
            <a:r>
              <a:rPr lang="en-US" sz="1700" dirty="0"/>
              <a:t> </a:t>
            </a:r>
            <a:r>
              <a:rPr lang="ro-RO" sz="1700" dirty="0" smtClean="0"/>
              <a:t>a=0;</a:t>
            </a:r>
            <a:r>
              <a:rPr lang="en-US" sz="1700" dirty="0"/>
              <a:t> </a:t>
            </a:r>
            <a:r>
              <a:rPr lang="ro-RO" sz="1700" dirty="0" smtClean="0"/>
              <a:t>end</a:t>
            </a:r>
            <a:r>
              <a:rPr lang="ro-RO" sz="1700" dirty="0"/>
              <a:t>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        s=sum(popN(1:n-1,i));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        </a:t>
            </a:r>
            <a:r>
              <a:rPr lang="ro-RO" sz="1700" dirty="0" smtClean="0"/>
              <a:t>if(s+fluaj&gt;1)</a:t>
            </a:r>
            <a:r>
              <a:rPr lang="en-US" sz="1700" dirty="0"/>
              <a:t> </a:t>
            </a:r>
            <a:r>
              <a:rPr lang="ro-RO" sz="1700" dirty="0" smtClean="0"/>
              <a:t>xx=s+fluaj-1;</a:t>
            </a:r>
            <a:r>
              <a:rPr lang="en-US" sz="1700" dirty="0" smtClean="0"/>
              <a:t> </a:t>
            </a:r>
            <a:r>
              <a:rPr lang="ro-RO" sz="1700" dirty="0" smtClean="0"/>
              <a:t>a=a-xx;</a:t>
            </a:r>
            <a:r>
              <a:rPr lang="en-US" sz="1700" dirty="0"/>
              <a:t> </a:t>
            </a:r>
            <a:r>
              <a:rPr lang="ro-RO" sz="1700" dirty="0" smtClean="0"/>
              <a:t>end</a:t>
            </a:r>
            <a:r>
              <a:rPr lang="ro-RO" sz="1700" dirty="0"/>
              <a:t>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        popN(j,i)=a;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    end;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end;</a:t>
            </a:r>
            <a:endParaRPr lang="en-US" sz="1700" dirty="0"/>
          </a:p>
          <a:p>
            <a:pPr marL="0" indent="0">
              <a:buNone/>
            </a:pPr>
            <a:endParaRPr lang="ro-RO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5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chemeClr val="bg2"/>
                </a:solidFill>
              </a:rPr>
              <a:t>Abordarea</a:t>
            </a:r>
            <a:r>
              <a:rPr lang="en-US" sz="2800" b="1" dirty="0" smtClean="0">
                <a:solidFill>
                  <a:schemeClr val="bg2"/>
                </a:solidFill>
              </a:rPr>
              <a:t> genetic</a:t>
            </a:r>
            <a:r>
              <a:rPr lang="ro-RO" sz="2800" b="1" dirty="0" smtClean="0">
                <a:solidFill>
                  <a:schemeClr val="bg2"/>
                </a:solidFill>
              </a:rPr>
              <a:t>ă a problemei RISCMIN1M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 smtClean="0"/>
              <a:t>   </a:t>
            </a:r>
            <a:r>
              <a:rPr lang="ro-RO" sz="1700" dirty="0" smtClean="0"/>
              <a:t>else</a:t>
            </a:r>
            <a:endParaRPr lang="en-US" sz="1700" dirty="0"/>
          </a:p>
          <a:p>
            <a:pPr marL="0" indent="0">
              <a:buNone/>
            </a:pPr>
            <a:r>
              <a:rPr lang="ro-RO" sz="1700" dirty="0"/>
              <a:t>        %cu short selling</a:t>
            </a:r>
          </a:p>
          <a:p>
            <a:pPr marL="0" indent="0">
              <a:buNone/>
            </a:pPr>
            <a:r>
              <a:rPr lang="ro-RO" sz="1700" dirty="0"/>
              <a:t>        for j=1:n-1</a:t>
            </a:r>
          </a:p>
          <a:p>
            <a:pPr marL="0" indent="0">
              <a:buNone/>
            </a:pPr>
            <a:r>
              <a:rPr lang="ro-RO" sz="1700" dirty="0"/>
              <a:t>            r=unifrnd(0,1);</a:t>
            </a:r>
          </a:p>
          <a:p>
            <a:pPr marL="0" indent="0">
              <a:buNone/>
            </a:pPr>
            <a:r>
              <a:rPr lang="ro-RO" sz="1700" dirty="0"/>
              <a:t>            if(r&lt;=pm)</a:t>
            </a:r>
          </a:p>
          <a:p>
            <a:pPr marL="0" indent="0">
              <a:buNone/>
            </a:pPr>
            <a:r>
              <a:rPr lang="ro-RO" sz="1700" dirty="0"/>
              <a:t>                gata=0;</a:t>
            </a:r>
          </a:p>
          <a:p>
            <a:pPr marL="0" indent="0">
              <a:buNone/>
            </a:pPr>
            <a:r>
              <a:rPr lang="ro-RO" sz="1700" dirty="0"/>
              <a:t>                while(~gata)</a:t>
            </a:r>
          </a:p>
          <a:p>
            <a:pPr marL="0" indent="0">
              <a:buNone/>
            </a:pPr>
            <a:r>
              <a:rPr lang="ro-RO" sz="1700" dirty="0"/>
              <a:t>                    fluaj=normrnd(0,t/3);</a:t>
            </a:r>
          </a:p>
          <a:p>
            <a:pPr marL="0" indent="0">
              <a:buNone/>
            </a:pPr>
            <a:r>
              <a:rPr lang="ro-RO" sz="1700" dirty="0"/>
              <a:t>                    </a:t>
            </a:r>
            <a:r>
              <a:rPr lang="ro-RO" sz="1700" dirty="0" smtClean="0"/>
              <a:t>if(fluaj&gt;0)</a:t>
            </a:r>
            <a:r>
              <a:rPr lang="en-US" sz="1700" dirty="0" smtClean="0"/>
              <a:t> </a:t>
            </a:r>
            <a:r>
              <a:rPr lang="ro-RO" sz="1700" dirty="0" smtClean="0"/>
              <a:t>a=min</a:t>
            </a:r>
            <a:r>
              <a:rPr lang="ro-RO" sz="1700" dirty="0"/>
              <a:t>([pop(j,i)+fluaj 1]);</a:t>
            </a:r>
          </a:p>
          <a:p>
            <a:pPr marL="0" indent="0">
              <a:buNone/>
            </a:pPr>
            <a:r>
              <a:rPr lang="ro-RO" sz="1700" dirty="0"/>
              <a:t>                    </a:t>
            </a:r>
            <a:r>
              <a:rPr lang="ro-RO" sz="1700" dirty="0" smtClean="0"/>
              <a:t>else</a:t>
            </a:r>
            <a:r>
              <a:rPr lang="en-US" sz="1700" dirty="0" smtClean="0"/>
              <a:t> </a:t>
            </a:r>
            <a:r>
              <a:rPr lang="ro-RO" sz="1700" dirty="0" smtClean="0"/>
              <a:t>a=max</a:t>
            </a:r>
            <a:r>
              <a:rPr lang="ro-RO" sz="1700" dirty="0"/>
              <a:t>([pop(j,i)+fluaj -1</a:t>
            </a:r>
            <a:r>
              <a:rPr lang="ro-RO" sz="1700" dirty="0" smtClean="0"/>
              <a:t>]);</a:t>
            </a:r>
            <a:r>
              <a:rPr lang="en-US" sz="1700" dirty="0" smtClean="0"/>
              <a:t> </a:t>
            </a:r>
            <a:r>
              <a:rPr lang="ro-RO" sz="1700" dirty="0" smtClean="0"/>
              <a:t>end</a:t>
            </a:r>
            <a:r>
              <a:rPr lang="ro-RO" sz="1700" dirty="0"/>
              <a:t>;</a:t>
            </a:r>
          </a:p>
          <a:p>
            <a:pPr marL="0" indent="0">
              <a:buNone/>
            </a:pPr>
            <a:r>
              <a:rPr lang="ro-RO" sz="1700" dirty="0"/>
              <a:t>                    s=sum(popN(1:n-1,i));</a:t>
            </a:r>
          </a:p>
          <a:p>
            <a:pPr marL="0" indent="0">
              <a:buNone/>
            </a:pPr>
            <a:r>
              <a:rPr lang="ro-RO" sz="1700" dirty="0"/>
              <a:t>                    if((s+fluaj&gt;=0)&amp;&amp;(s+fluaj&lt;=2</a:t>
            </a:r>
            <a:r>
              <a:rPr lang="ro-RO" sz="1700" dirty="0" smtClean="0"/>
              <a:t>))  </a:t>
            </a:r>
            <a:r>
              <a:rPr lang="ro-RO" sz="1700" dirty="0"/>
              <a:t>popN(j,i)=</a:t>
            </a:r>
            <a:r>
              <a:rPr lang="ro-RO" sz="1700" dirty="0" smtClean="0"/>
              <a:t>a</a:t>
            </a:r>
            <a:r>
              <a:rPr lang="en-US" sz="1700" dirty="0" smtClean="0"/>
              <a:t>; </a:t>
            </a:r>
            <a:r>
              <a:rPr lang="ro-RO" sz="1700" dirty="0" smtClean="0"/>
              <a:t>efectuat=1;</a:t>
            </a:r>
            <a:r>
              <a:rPr lang="en-US" sz="1700" dirty="0" smtClean="0"/>
              <a:t> </a:t>
            </a:r>
            <a:r>
              <a:rPr lang="ro-RO" sz="1700" dirty="0" smtClean="0"/>
              <a:t>gata=1;</a:t>
            </a:r>
            <a:r>
              <a:rPr lang="en-US" sz="1700" dirty="0"/>
              <a:t> </a:t>
            </a:r>
            <a:r>
              <a:rPr lang="ro-RO" sz="1700" dirty="0" smtClean="0"/>
              <a:t>end</a:t>
            </a:r>
            <a:r>
              <a:rPr lang="ro-RO" sz="1700" dirty="0"/>
              <a:t>;</a:t>
            </a:r>
          </a:p>
          <a:p>
            <a:pPr marL="0" indent="0">
              <a:buNone/>
            </a:pPr>
            <a:r>
              <a:rPr lang="ro-RO" sz="1700" dirty="0"/>
              <a:t>            </a:t>
            </a:r>
            <a:r>
              <a:rPr lang="ro-RO" sz="1700" dirty="0" smtClean="0"/>
              <a:t>end;</a:t>
            </a:r>
            <a:r>
              <a:rPr lang="en-US" sz="1700" dirty="0" smtClean="0"/>
              <a:t> </a:t>
            </a:r>
            <a:r>
              <a:rPr lang="ro-RO" sz="1700" dirty="0" smtClean="0"/>
              <a:t>end;</a:t>
            </a:r>
            <a:r>
              <a:rPr lang="en-US" sz="1700" dirty="0" smtClean="0"/>
              <a:t> </a:t>
            </a:r>
            <a:r>
              <a:rPr lang="ro-RO" sz="1700" dirty="0" smtClean="0"/>
              <a:t>end;</a:t>
            </a:r>
            <a:r>
              <a:rPr lang="en-US" sz="1700" dirty="0" smtClean="0"/>
              <a:t>end;</a:t>
            </a:r>
            <a:endParaRPr lang="ro-RO" sz="1700" dirty="0"/>
          </a:p>
          <a:p>
            <a:pPr marL="0" indent="0">
              <a:buNone/>
            </a:pPr>
            <a:r>
              <a:rPr lang="ro-RO" sz="1700" dirty="0"/>
              <a:t>    if(efectuat)</a:t>
            </a:r>
          </a:p>
          <a:p>
            <a:pPr marL="0" indent="0">
              <a:buNone/>
            </a:pPr>
            <a:r>
              <a:rPr lang="ro-RO" sz="1700" dirty="0"/>
              <a:t>        [val,V]=fobiectiv(Q,rmed,alpha,B,ro,Rp,popN(1:n-1,i</a:t>
            </a:r>
            <a:r>
              <a:rPr lang="ro-RO" sz="1700" dirty="0" smtClean="0"/>
              <a:t>));</a:t>
            </a:r>
            <a:r>
              <a:rPr lang="en-US" sz="1700" dirty="0" smtClean="0"/>
              <a:t> </a:t>
            </a:r>
            <a:r>
              <a:rPr lang="ro-RO" sz="1700" dirty="0" smtClean="0"/>
              <a:t>popN(n,i</a:t>
            </a:r>
            <a:r>
              <a:rPr lang="ro-RO" sz="1700" dirty="0"/>
              <a:t>)=-val;</a:t>
            </a:r>
          </a:p>
          <a:p>
            <a:pPr marL="0" indent="0">
              <a:buNone/>
            </a:pPr>
            <a:r>
              <a:rPr lang="ro-RO" sz="1700" dirty="0"/>
              <a:t>    </a:t>
            </a:r>
            <a:r>
              <a:rPr lang="ro-RO" sz="1700" dirty="0" smtClean="0"/>
              <a:t>end</a:t>
            </a:r>
            <a:r>
              <a:rPr lang="en-US" sz="1700" dirty="0" smtClean="0"/>
              <a:t>; </a:t>
            </a:r>
            <a:r>
              <a:rPr lang="ro-RO" sz="1700" dirty="0" smtClean="0"/>
              <a:t>end</a:t>
            </a:r>
            <a:r>
              <a:rPr lang="ro-RO" sz="1700" dirty="0"/>
              <a:t>;</a:t>
            </a:r>
          </a:p>
          <a:p>
            <a:pPr marL="0" indent="0">
              <a:buNone/>
            </a:pPr>
            <a:r>
              <a:rPr lang="ro-RO" sz="1700" dirty="0"/>
              <a:t>end</a:t>
            </a:r>
          </a:p>
          <a:p>
            <a:pPr marL="0" indent="0">
              <a:buNone/>
            </a:pPr>
            <a:r>
              <a:rPr lang="ro-RO" sz="1700" dirty="0"/>
              <a:t> </a:t>
            </a:r>
            <a:endParaRPr lang="ro-RO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chemeClr val="bg2"/>
                </a:solidFill>
              </a:rPr>
              <a:t>Abordarea</a:t>
            </a:r>
            <a:r>
              <a:rPr lang="en-US" sz="2800" b="1" dirty="0" smtClean="0">
                <a:solidFill>
                  <a:schemeClr val="bg2"/>
                </a:solidFill>
              </a:rPr>
              <a:t> genetic</a:t>
            </a:r>
            <a:r>
              <a:rPr lang="ro-RO" sz="2800" b="1" dirty="0" smtClean="0">
                <a:solidFill>
                  <a:schemeClr val="bg2"/>
                </a:solidFill>
              </a:rPr>
              <a:t>ă a problemei RISCMIN1M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21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o-RO" sz="1800" b="1" dirty="0"/>
              <a:t>Selecţia părinţilor </a:t>
            </a:r>
            <a:r>
              <a:rPr lang="ro-RO" sz="1800" dirty="0"/>
              <a:t>este realizată pe baza algoritmului SUS, prin utilizarea distribuţiei de probabilitate de selecţie de tip rang liniar, cu presiunea de selecţie </a:t>
            </a:r>
            <a:r>
              <a:rPr lang="ro-RO" sz="1800" i="1" dirty="0"/>
              <a:t>s</a:t>
            </a:r>
            <a:r>
              <a:rPr lang="ro-RO" sz="1800" dirty="0"/>
              <a:t>. </a:t>
            </a:r>
            <a:r>
              <a:rPr lang="ro-RO" sz="1800" dirty="0" smtClean="0"/>
              <a:t>Înaintea apelului, populația este sortată. La </a:t>
            </a:r>
            <a:r>
              <a:rPr lang="ro-RO" sz="1800" dirty="0"/>
              <a:t>fiecare generaţie sunt selectaţi </a:t>
            </a:r>
            <a:r>
              <a:rPr lang="ro-RO" sz="1800" i="1" dirty="0"/>
              <a:t>dim</a:t>
            </a:r>
            <a:r>
              <a:rPr lang="ro-RO" sz="1800" dirty="0"/>
              <a:t> părinţi. </a:t>
            </a:r>
            <a:endParaRPr lang="ro-RO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ro-RO" sz="1800" dirty="0"/>
          </a:p>
          <a:p>
            <a:pPr marL="0" indent="0">
              <a:buNone/>
            </a:pPr>
            <a:r>
              <a:rPr lang="en-US" sz="1800" dirty="0"/>
              <a:t>function [</a:t>
            </a:r>
            <a:r>
              <a:rPr lang="en-US" sz="1800" dirty="0" err="1"/>
              <a:t>parinti</a:t>
            </a:r>
            <a:r>
              <a:rPr lang="en-US" sz="1800" dirty="0"/>
              <a:t>]=</a:t>
            </a:r>
            <a:r>
              <a:rPr lang="en-US" sz="1800" dirty="0" err="1"/>
              <a:t>selectie_SUS_rang_l</a:t>
            </a:r>
            <a:r>
              <a:rPr lang="en-US" sz="1800" dirty="0"/>
              <a:t>(</a:t>
            </a:r>
            <a:r>
              <a:rPr lang="en-US" sz="1800" dirty="0" err="1"/>
              <a:t>pop,s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err="1"/>
              <a:t>n,dim</a:t>
            </a:r>
            <a:r>
              <a:rPr lang="en-US" sz="1800" dirty="0"/>
              <a:t>]=size(pop</a:t>
            </a:r>
            <a:r>
              <a:rPr lang="en-US" sz="1800" dirty="0" smtClean="0"/>
              <a:t>);</a:t>
            </a:r>
            <a:r>
              <a:rPr lang="ro-RO" sz="1800" dirty="0" smtClean="0"/>
              <a:t> </a:t>
            </a:r>
            <a:r>
              <a:rPr lang="en-US" sz="1800" dirty="0" smtClean="0"/>
              <a:t>p=</a:t>
            </a:r>
            <a:r>
              <a:rPr lang="en-US" sz="1800" dirty="0" err="1" smtClean="0"/>
              <a:t>rang_l</a:t>
            </a:r>
            <a:r>
              <a:rPr lang="en-US" sz="1800" dirty="0" smtClean="0"/>
              <a:t>(</a:t>
            </a:r>
            <a:r>
              <a:rPr lang="en-US" sz="1800" dirty="0" err="1" smtClean="0"/>
              <a:t>pop,s</a:t>
            </a:r>
            <a:r>
              <a:rPr lang="en-US" sz="1800" dirty="0" smtClean="0"/>
              <a:t>);</a:t>
            </a:r>
            <a:r>
              <a:rPr lang="ro-RO" sz="1800" dirty="0" smtClean="0"/>
              <a:t> </a:t>
            </a:r>
            <a:r>
              <a:rPr lang="en-US" sz="1800" dirty="0" smtClean="0"/>
              <a:t>q=zeros(dim,1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for </a:t>
            </a:r>
            <a:r>
              <a:rPr lang="en-US" sz="1800" dirty="0" err="1" smtClean="0"/>
              <a:t>i</a:t>
            </a:r>
            <a:r>
              <a:rPr lang="en-US" sz="1800" dirty="0" smtClean="0"/>
              <a:t>=1:dim</a:t>
            </a:r>
            <a:r>
              <a:rPr lang="ro-RO" sz="1800" dirty="0" smtClean="0"/>
              <a:t>  </a:t>
            </a:r>
            <a:r>
              <a:rPr lang="en-US" sz="1800" dirty="0" smtClean="0"/>
              <a:t>  </a:t>
            </a:r>
            <a:r>
              <a:rPr lang="en-US" sz="1800" dirty="0"/>
              <a:t>q(</a:t>
            </a:r>
            <a:r>
              <a:rPr lang="en-US" sz="1800" dirty="0" err="1"/>
              <a:t>i</a:t>
            </a:r>
            <a:r>
              <a:rPr lang="en-US" sz="1800" dirty="0"/>
              <a:t>)=sum(p(1:i</a:t>
            </a:r>
            <a:r>
              <a:rPr lang="en-US" sz="1800" dirty="0" smtClean="0"/>
              <a:t>));</a:t>
            </a:r>
            <a:r>
              <a:rPr lang="ro-RO" sz="1800" dirty="0" smtClean="0"/>
              <a:t>   </a:t>
            </a:r>
            <a:r>
              <a:rPr lang="en-US" sz="1800" dirty="0" smtClean="0"/>
              <a:t>end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err="1"/>
              <a:t>parinti</a:t>
            </a:r>
            <a:r>
              <a:rPr lang="en-US" sz="1800" dirty="0"/>
              <a:t>=zeros(</a:t>
            </a:r>
            <a:r>
              <a:rPr lang="en-US" sz="1800" dirty="0" err="1"/>
              <a:t>n,dim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err="1"/>
              <a:t>i</a:t>
            </a:r>
            <a:r>
              <a:rPr lang="en-US" sz="1800" dirty="0"/>
              <a:t>=1;k=1;r=</a:t>
            </a:r>
            <a:r>
              <a:rPr lang="en-US" sz="1800" dirty="0" err="1"/>
              <a:t>unifrnd</a:t>
            </a:r>
            <a:r>
              <a:rPr lang="en-US" sz="1800" dirty="0"/>
              <a:t>(0,1/dim);</a:t>
            </a:r>
          </a:p>
          <a:p>
            <a:pPr marL="0" indent="0">
              <a:buNone/>
            </a:pPr>
            <a:r>
              <a:rPr lang="en-US" sz="1800" dirty="0"/>
              <a:t>while(k&lt;=dim)</a:t>
            </a:r>
          </a:p>
          <a:p>
            <a:pPr marL="0" indent="0">
              <a:buNone/>
            </a:pPr>
            <a:r>
              <a:rPr lang="en-US" sz="1800" dirty="0"/>
              <a:t>    while(r&lt;=q(</a:t>
            </a:r>
            <a:r>
              <a:rPr lang="en-US" sz="1800" dirty="0" err="1"/>
              <a:t>i</a:t>
            </a:r>
            <a:r>
              <a:rPr lang="en-US" sz="1800" dirty="0"/>
              <a:t>))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parinti</a:t>
            </a:r>
            <a:r>
              <a:rPr lang="en-US" sz="1800" dirty="0"/>
              <a:t>(1:n,k)=pop(1:n,i</a:t>
            </a:r>
            <a:r>
              <a:rPr lang="en-US" sz="1800" dirty="0" smtClean="0"/>
              <a:t>);</a:t>
            </a:r>
            <a:r>
              <a:rPr lang="ro-RO" sz="1800" dirty="0" smtClean="0"/>
              <a:t>  </a:t>
            </a:r>
            <a:r>
              <a:rPr lang="en-US" sz="1800" dirty="0" smtClean="0"/>
              <a:t>r=r+1/dim; </a:t>
            </a:r>
            <a:r>
              <a:rPr lang="en-US" sz="1800" dirty="0"/>
              <a:t>k=k+1;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end;</a:t>
            </a:r>
            <a:r>
              <a:rPr lang="ro-RO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=i+1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end;</a:t>
            </a:r>
          </a:p>
          <a:p>
            <a:pPr marL="0" indent="0">
              <a:buNone/>
            </a:pPr>
            <a:r>
              <a:rPr lang="en-US" sz="1800" dirty="0"/>
              <a:t>end</a:t>
            </a:r>
          </a:p>
          <a:p>
            <a:pPr marL="0" indent="0">
              <a:buNone/>
            </a:pPr>
            <a:endParaRPr lang="ro-RO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chemeClr val="bg2"/>
                </a:solidFill>
              </a:rPr>
              <a:t>Abordarea</a:t>
            </a:r>
            <a:r>
              <a:rPr lang="en-US" sz="2800" b="1" dirty="0" smtClean="0">
                <a:solidFill>
                  <a:schemeClr val="bg2"/>
                </a:solidFill>
              </a:rPr>
              <a:t> genetic</a:t>
            </a:r>
            <a:r>
              <a:rPr lang="ro-RO" sz="2800" b="1" dirty="0" smtClean="0">
                <a:solidFill>
                  <a:schemeClr val="bg2"/>
                </a:solidFill>
              </a:rPr>
              <a:t>ă a problemei RISCMIN1M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function </a:t>
            </a:r>
            <a:r>
              <a:rPr lang="en-US" sz="1800" dirty="0"/>
              <a:t>[p]=</a:t>
            </a:r>
            <a:r>
              <a:rPr lang="en-US" sz="1800" dirty="0" err="1"/>
              <a:t>rang_l</a:t>
            </a:r>
            <a:r>
              <a:rPr lang="en-US" sz="1800" dirty="0"/>
              <a:t>(</a:t>
            </a:r>
            <a:r>
              <a:rPr lang="en-US" sz="1800" dirty="0" err="1"/>
              <a:t>pop,s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[~,dim]=size(pop);</a:t>
            </a:r>
          </a:p>
          <a:p>
            <a:pPr marL="0" indent="0">
              <a:buNone/>
            </a:pPr>
            <a:r>
              <a:rPr lang="en-US" sz="1800" dirty="0"/>
              <a:t>p=zeros(1,dim);</a:t>
            </a:r>
          </a:p>
          <a:p>
            <a:pPr marL="0" indent="0">
              <a:buNone/>
            </a:pPr>
            <a:r>
              <a:rPr lang="en-US" sz="1800" dirty="0"/>
              <a:t>for </a:t>
            </a:r>
            <a:r>
              <a:rPr lang="en-US" sz="1800" dirty="0" err="1"/>
              <a:t>i</a:t>
            </a:r>
            <a:r>
              <a:rPr lang="en-US" sz="1800" dirty="0"/>
              <a:t>=1:dim</a:t>
            </a:r>
          </a:p>
          <a:p>
            <a:pPr marL="0" indent="0">
              <a:buNone/>
            </a:pPr>
            <a:r>
              <a:rPr lang="pt-BR" sz="1800" dirty="0"/>
              <a:t>    p(i)=(2-s)/dim+(2*i*(s-1)/(dim*(dim+1)));</a:t>
            </a:r>
          </a:p>
          <a:p>
            <a:pPr marL="0" indent="0">
              <a:buNone/>
            </a:pPr>
            <a:r>
              <a:rPr lang="en-US" sz="1800" dirty="0"/>
              <a:t>end;</a:t>
            </a:r>
          </a:p>
          <a:p>
            <a:pPr marL="0" indent="0">
              <a:buNone/>
            </a:pPr>
            <a:r>
              <a:rPr lang="en-US" sz="1800" dirty="0"/>
              <a:t>end</a:t>
            </a:r>
          </a:p>
          <a:p>
            <a:pPr marL="0" indent="0">
              <a:buNone/>
            </a:pPr>
            <a:endParaRPr lang="ro-RO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1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457200"/>
            <a:ext cx="8458200" cy="858838"/>
          </a:xfrm>
        </p:spPr>
        <p:txBody>
          <a:bodyPr/>
          <a:lstStyle/>
          <a:p>
            <a:pPr lvl="2"/>
            <a:r>
              <a:rPr lang="ro-RO" sz="2800" b="1" dirty="0">
                <a:solidFill>
                  <a:schemeClr val="bg2"/>
                </a:solidFill>
              </a:rPr>
              <a:t>Randamentul / riscul unui </a:t>
            </a:r>
            <a:r>
              <a:rPr lang="ro-RO" sz="2800" b="1" dirty="0" smtClean="0">
                <a:solidFill>
                  <a:schemeClr val="bg2"/>
                </a:solidFill>
              </a:rPr>
              <a:t>portofoliu</a:t>
            </a:r>
            <a:endParaRPr lang="en-US" sz="2600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371600"/>
                <a:ext cx="8229600" cy="472440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b="0" dirty="0" smtClean="0"/>
                  <a:t>Fie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ro-RO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o-RO" sz="1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ro-RO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ro-RO" sz="18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ro-RO" sz="1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↔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1,2,…,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 smtClean="0"/>
                  <a:t> un </a:t>
                </a:r>
                <a:r>
                  <a:rPr lang="en-US" sz="1800" dirty="0" err="1" smtClean="0"/>
                  <a:t>grup</a:t>
                </a:r>
                <a:r>
                  <a:rPr lang="en-US" sz="1800" dirty="0" smtClean="0"/>
                  <a:t> de </a:t>
                </a:r>
                <a:r>
                  <a:rPr lang="en-US" sz="1800" i="1" dirty="0" smtClean="0"/>
                  <a:t>n</a:t>
                </a:r>
                <a:r>
                  <a:rPr lang="en-US" sz="1800" dirty="0" smtClean="0"/>
                  <a:t> </a:t>
                </a:r>
                <a:r>
                  <a:rPr lang="ro-RO" sz="1800" dirty="0" smtClean="0"/>
                  <a:t>acţiuni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Considerăm </a:t>
                </a:r>
                <a:r>
                  <a:rPr lang="ro-RO" sz="1800" dirty="0"/>
                  <a:t>disponibil istoricul randamentelor procentuale pe </a:t>
                </a:r>
                <a:r>
                  <a:rPr lang="ro-RO" sz="1800" i="1" dirty="0"/>
                  <a:t>m</a:t>
                </a:r>
                <a:r>
                  <a:rPr lang="ro-RO" sz="1800" dirty="0"/>
                  <a:t> perioade de timp pentru fiecare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1800" b="0" i="0" smtClean="0">
                        <a:latin typeface="Cambria Math"/>
                      </a:rPr>
                      <m:t>i</m:t>
                    </m:r>
                    <m:r>
                      <a:rPr lang="ro-RO" sz="18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1,2,…,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ro-RO" sz="1800" dirty="0" smtClean="0"/>
                  <a:t>şi </a:t>
                </a:r>
                <a:r>
                  <a:rPr lang="ro-RO" sz="1800" dirty="0"/>
                  <a:t>notăm cu </a:t>
                </a:r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o-RO" sz="1800" dirty="0"/>
                  <a:t>, randamentul acţiunii </a:t>
                </a:r>
                <a:r>
                  <a:rPr lang="ro-RO" sz="1800" i="1" dirty="0"/>
                  <a:t>i</a:t>
                </a:r>
                <a:r>
                  <a:rPr lang="ro-RO" sz="1800" dirty="0"/>
                  <a:t> în perioada </a:t>
                </a:r>
                <a:r>
                  <a:rPr lang="ro-RO" sz="1800" i="1" dirty="0"/>
                  <a:t>j</a:t>
                </a:r>
                <a:r>
                  <a:rPr lang="it-IT" sz="1800" dirty="0" smtClean="0"/>
                  <a:t>;</a:t>
                </a:r>
                <a:endParaRPr lang="ro-RO" sz="1800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o-RO" sz="1800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ro-RO" sz="1800" i="1">
                            <a:latin typeface="Cambria Math"/>
                          </a:rPr>
                          <m:t>𝑗</m:t>
                        </m:r>
                        <m:r>
                          <a:rPr lang="ro-RO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ro-RO" sz="1800" i="1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ro-RO" sz="1800" dirty="0" smtClean="0"/>
                  <a:t>, randamentul mediu al acţiunii </a:t>
                </a:r>
                <a:r>
                  <a:rPr lang="ro-RO" sz="1800" i="1" dirty="0" smtClean="0"/>
                  <a:t>i</a:t>
                </a:r>
                <a:endParaRPr lang="en-US" sz="1800" i="1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it-IT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1800" dirty="0"/>
                  <a:t>, fracţiunea investită în acţiunea </a:t>
                </a:r>
                <a:r>
                  <a:rPr lang="ro-RO" sz="1800" i="1" dirty="0"/>
                  <a:t>i</a:t>
                </a:r>
                <a:r>
                  <a:rPr lang="it-IT" sz="1800" dirty="0"/>
                  <a:t>, astfel </a:t>
                </a:r>
                <a:r>
                  <a:rPr lang="it-IT" sz="1800" dirty="0" smtClean="0"/>
                  <a:t>încât</a:t>
                </a:r>
                <a:r>
                  <a:rPr lang="ro-RO" sz="1800" dirty="0" smtClean="0"/>
                  <a:t>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/>
                      </a:rPr>
                      <m:t>𝑆</m:t>
                    </m:r>
                    <m:r>
                      <a:rPr lang="it-IT" sz="1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it-IT" sz="1800" i="1">
                            <a:latin typeface="Cambria Math"/>
                          </a:rPr>
                          <m:t>𝑖</m:t>
                        </m:r>
                        <m:r>
                          <a:rPr lang="it-IT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it-IT" sz="18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it-IT" sz="1800" i="1">
                        <a:latin typeface="Cambria Math"/>
                      </a:rPr>
                      <m:t>=1</m:t>
                    </m:r>
                  </m:oMath>
                </a14:m>
                <a:r>
                  <a:rPr lang="it-IT" sz="1800" dirty="0"/>
                  <a:t> </a:t>
                </a:r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o-RO" sz="1800" dirty="0"/>
                  <a:t>, varianţa acţiunii </a:t>
                </a:r>
                <a:r>
                  <a:rPr lang="ro-RO" sz="1800" i="1" dirty="0" smtClean="0"/>
                  <a:t>i</a:t>
                </a:r>
                <a:r>
                  <a:rPr lang="ro-RO" sz="1800" dirty="0" smtClean="0"/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8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ro-RO" sz="18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ro-RO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o-RO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o-RO" sz="18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o-RO" sz="1800" i="1">
                              <a:latin typeface="Cambria Math"/>
                            </a:rPr>
                            <m:t>𝑗</m:t>
                          </m:r>
                          <m:r>
                            <a:rPr lang="ro-RO" sz="1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o-RO" sz="18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ro-RO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8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o-RO" sz="180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o-RO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  <m:r>
                          <a:rPr lang="ro-RO" sz="1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o-RO" sz="1800" dirty="0"/>
                  <a:t>, covarianţa dintre acţiunile </a:t>
                </a:r>
                <a:r>
                  <a:rPr lang="ro-RO" sz="1800" i="1" dirty="0"/>
                  <a:t>i</a:t>
                </a:r>
                <a:r>
                  <a:rPr lang="ro-RO" sz="1800" dirty="0"/>
                  <a:t> şi </a:t>
                </a:r>
                <a:r>
                  <a:rPr lang="ro-RO" sz="1800" i="1" dirty="0"/>
                  <a:t>k</a:t>
                </a:r>
                <a:r>
                  <a:rPr lang="ro-RO" sz="1800" dirty="0" smtClean="0"/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𝑖𝑘</m:t>
                          </m:r>
                        </m:sub>
                      </m:sSub>
                      <m:r>
                        <a:rPr lang="ro-RO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o-RO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o-RO" sz="18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o-RO" sz="1800" i="1">
                              <a:latin typeface="Cambria Math"/>
                            </a:rPr>
                            <m:t>𝑗</m:t>
                          </m:r>
                          <m:r>
                            <a:rPr lang="ro-RO" sz="1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o-RO" sz="18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ro-RO" sz="18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𝑘𝑗</m:t>
                                  </m:r>
                                </m:sub>
                              </m:sSub>
                              <m:r>
                                <a:rPr lang="ro-RO" sz="18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Portofoliul este definit de fracţiunile de investiţii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o-RO" sz="1800" dirty="0"/>
                  <a:t>.</a:t>
                </a:r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371600"/>
                <a:ext cx="8229600" cy="4724400"/>
              </a:xfrm>
              <a:blipFill rotWithShape="1">
                <a:blip r:embed="rId2"/>
                <a:stretch>
                  <a:fillRect t="-645" b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chemeClr val="bg2"/>
                </a:solidFill>
              </a:rPr>
              <a:t>Abordarea</a:t>
            </a:r>
            <a:r>
              <a:rPr lang="en-US" sz="2800" b="1" dirty="0" smtClean="0">
                <a:solidFill>
                  <a:schemeClr val="bg2"/>
                </a:solidFill>
              </a:rPr>
              <a:t> genetic</a:t>
            </a:r>
            <a:r>
              <a:rPr lang="ro-RO" sz="2800" b="1" dirty="0" smtClean="0">
                <a:solidFill>
                  <a:schemeClr val="bg2"/>
                </a:solidFill>
              </a:rPr>
              <a:t>ă a problemei RISCMIN1M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2117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o-RO" sz="1800" b="1" dirty="0" smtClean="0"/>
              <a:t>Mecanismul </a:t>
            </a:r>
            <a:r>
              <a:rPr lang="ro-RO" sz="1800" b="1" dirty="0"/>
              <a:t>de supravieţuire </a:t>
            </a:r>
            <a:r>
              <a:rPr lang="ro-RO" sz="1800" dirty="0"/>
              <a:t>este </a:t>
            </a:r>
            <a:r>
              <a:rPr lang="ro-RO" sz="1800" dirty="0" smtClean="0"/>
              <a:t>elistist standard</a:t>
            </a:r>
          </a:p>
          <a:p>
            <a:pPr marL="400050" lvl="1" indent="0">
              <a:buNone/>
            </a:pPr>
            <a:r>
              <a:rPr lang="ro-RO" sz="1800" dirty="0" smtClean="0"/>
              <a:t>function </a:t>
            </a:r>
            <a:r>
              <a:rPr lang="ro-RO" sz="1800" dirty="0"/>
              <a:t>[rezultat]=selectie_generatie_urmatoare(pop,popN);</a:t>
            </a:r>
            <a:endParaRPr lang="en-US" sz="1800" dirty="0"/>
          </a:p>
          <a:p>
            <a:pPr marL="400050" lvl="1" indent="0">
              <a:buNone/>
            </a:pPr>
            <a:r>
              <a:rPr lang="ro-RO" sz="1800" dirty="0"/>
              <a:t>[n,dim]=size(pop</a:t>
            </a:r>
            <a:r>
              <a:rPr lang="ro-RO" sz="1800" dirty="0" smtClean="0"/>
              <a:t>);</a:t>
            </a:r>
            <a:r>
              <a:rPr lang="en-US" sz="1800" dirty="0"/>
              <a:t> </a:t>
            </a:r>
            <a:r>
              <a:rPr lang="ro-RO" sz="1800" dirty="0" smtClean="0"/>
              <a:t>fob=pop(n,1:dim</a:t>
            </a:r>
            <a:r>
              <a:rPr lang="ro-RO" sz="1800" dirty="0"/>
              <a:t>);</a:t>
            </a:r>
            <a:endParaRPr lang="en-US" sz="1800" dirty="0"/>
          </a:p>
          <a:p>
            <a:pPr marL="400050" lvl="1" indent="0">
              <a:buNone/>
            </a:pPr>
            <a:r>
              <a:rPr lang="ro-RO" sz="1800" dirty="0"/>
              <a:t>fobN=popN(n,1:dim</a:t>
            </a:r>
            <a:r>
              <a:rPr lang="ro-RO" sz="1800" dirty="0" smtClean="0"/>
              <a:t>);</a:t>
            </a:r>
            <a:r>
              <a:rPr lang="en-US" sz="1800" dirty="0"/>
              <a:t> </a:t>
            </a:r>
            <a:r>
              <a:rPr lang="ro-RO" sz="1800" dirty="0" smtClean="0"/>
              <a:t>rezultat=popN</a:t>
            </a:r>
            <a:r>
              <a:rPr lang="ro-RO" sz="1800" dirty="0"/>
              <a:t>;</a:t>
            </a:r>
            <a:endParaRPr lang="en-US" sz="1800" dirty="0"/>
          </a:p>
          <a:p>
            <a:pPr marL="400050" lvl="1" indent="0">
              <a:buNone/>
            </a:pPr>
            <a:r>
              <a:rPr lang="ro-RO" sz="1800" dirty="0"/>
              <a:t>[max1,i]=max(fob</a:t>
            </a:r>
            <a:r>
              <a:rPr lang="ro-RO" sz="1800" dirty="0" smtClean="0"/>
              <a:t>);</a:t>
            </a:r>
            <a:r>
              <a:rPr lang="en-US" sz="1800" dirty="0"/>
              <a:t> </a:t>
            </a:r>
            <a:r>
              <a:rPr lang="ro-RO" sz="1800" dirty="0" smtClean="0"/>
              <a:t>[</a:t>
            </a:r>
            <a:r>
              <a:rPr lang="ro-RO" sz="1800" dirty="0"/>
              <a:t>max2,j]=max(fobN);</a:t>
            </a:r>
            <a:endParaRPr lang="en-US" sz="1800" dirty="0"/>
          </a:p>
          <a:p>
            <a:pPr marL="400050" lvl="1" indent="0">
              <a:buNone/>
            </a:pPr>
            <a:r>
              <a:rPr lang="ro-RO" sz="1800" dirty="0"/>
              <a:t>if(max1&gt;max2)</a:t>
            </a:r>
            <a:endParaRPr lang="en-US" sz="1800" dirty="0"/>
          </a:p>
          <a:p>
            <a:pPr marL="400050" lvl="1" indent="0">
              <a:buNone/>
            </a:pPr>
            <a:r>
              <a:rPr lang="ro-RO" sz="1800" dirty="0"/>
              <a:t>    [min1,k]=min(fobN);</a:t>
            </a:r>
            <a:endParaRPr lang="en-US" sz="1800" dirty="0"/>
          </a:p>
          <a:p>
            <a:pPr marL="400050" lvl="1" indent="0">
              <a:buNone/>
            </a:pPr>
            <a:r>
              <a:rPr lang="ro-RO" sz="1800" dirty="0"/>
              <a:t>    rezultat(1:n,k)=pop(1:n,i);</a:t>
            </a:r>
            <a:endParaRPr lang="en-US" sz="1800" dirty="0"/>
          </a:p>
          <a:p>
            <a:pPr marL="400050" lvl="1" indent="0">
              <a:buNone/>
            </a:pPr>
            <a:r>
              <a:rPr lang="ro-RO" sz="1800" dirty="0"/>
              <a:t>end;</a:t>
            </a:r>
            <a:endParaRPr lang="en-US" sz="1800" dirty="0"/>
          </a:p>
          <a:p>
            <a:pPr marL="400050" lvl="1" indent="0">
              <a:buNone/>
            </a:pPr>
            <a:r>
              <a:rPr lang="ro-RO" sz="1800" dirty="0" smtClean="0"/>
              <a:t>end</a:t>
            </a:r>
          </a:p>
          <a:p>
            <a:pPr marL="400050" lvl="1" indent="0">
              <a:buNone/>
            </a:pPr>
            <a:endParaRPr lang="en-US" sz="1800" dirty="0" smtClean="0"/>
          </a:p>
          <a:p>
            <a:pPr marL="400050" lvl="1" indent="0">
              <a:buNone/>
            </a:pPr>
            <a:endParaRPr lang="ro-RO" sz="1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ro-RO" sz="1800" b="1" dirty="0" smtClean="0"/>
              <a:t>Condiția </a:t>
            </a:r>
            <a:r>
              <a:rPr lang="ro-RO" sz="1800" b="1" dirty="0"/>
              <a:t>terminală</a:t>
            </a:r>
            <a:r>
              <a:rPr lang="en-US" sz="1800" dirty="0"/>
              <a:t>: </a:t>
            </a:r>
            <a:r>
              <a:rPr lang="en-US" sz="1800" dirty="0" err="1"/>
              <a:t>simulare</a:t>
            </a:r>
            <a:r>
              <a:rPr lang="en-US" sz="1800" dirty="0"/>
              <a:t> </a:t>
            </a:r>
            <a:r>
              <a:rPr lang="en-US" sz="1800" dirty="0" err="1"/>
              <a:t>pe</a:t>
            </a:r>
            <a:r>
              <a:rPr lang="en-US" sz="1800" dirty="0"/>
              <a:t> un </a:t>
            </a:r>
            <a:r>
              <a:rPr lang="en-US" sz="1800" dirty="0" err="1"/>
              <a:t>num</a:t>
            </a:r>
            <a:r>
              <a:rPr lang="ro-RO" sz="1800" dirty="0"/>
              <a:t>ăr date de epoci</a:t>
            </a:r>
            <a:endParaRPr lang="en-US" sz="1800" dirty="0"/>
          </a:p>
          <a:p>
            <a:pPr marL="0" indent="0">
              <a:buNone/>
            </a:pPr>
            <a:endParaRPr lang="ro-RO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627062"/>
            <a:ext cx="8458200" cy="858838"/>
          </a:xfrm>
        </p:spPr>
        <p:txBody>
          <a:bodyPr/>
          <a:lstStyle/>
          <a:p>
            <a:pPr eaLnBrk="1" hangingPunct="1"/>
            <a:r>
              <a:rPr lang="en-US" sz="2800" b="1" dirty="0" err="1">
                <a:solidFill>
                  <a:schemeClr val="bg2"/>
                </a:solidFill>
              </a:rPr>
              <a:t>Exemplu</a:t>
            </a:r>
            <a:r>
              <a:rPr lang="en-US" sz="2800" b="1" dirty="0">
                <a:solidFill>
                  <a:schemeClr val="bg2"/>
                </a:solidFill>
              </a:rPr>
              <a:t> - </a:t>
            </a:r>
            <a:r>
              <a:rPr lang="ro-RO" sz="2800" i="1" dirty="0">
                <a:solidFill>
                  <a:schemeClr val="bg2"/>
                </a:solidFill>
              </a:rPr>
              <a:t>excluderea situaţiei de tip </a:t>
            </a:r>
            <a:r>
              <a:rPr lang="en-US" sz="2800" i="1" dirty="0">
                <a:solidFill>
                  <a:schemeClr val="bg2"/>
                </a:solidFill>
              </a:rPr>
              <a:t>“short selling”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o-RO" sz="1800" dirty="0" smtClean="0"/>
                  <a:t>Evoluţia preţului unui portofoliu de 5 acţiuni pe perioada a 10 saptamani:</a:t>
                </a:r>
              </a:p>
              <a:p>
                <a:pPr marL="0" indent="0">
                  <a:buNone/>
                </a:pPr>
                <a:endParaRPr lang="ro-RO" sz="1800" dirty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ro-RO" sz="1800" dirty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ro-RO" sz="1800" dirty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ro-RO" sz="1800" dirty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 algn="just">
                  <a:buNone/>
                </a:pPr>
                <a:r>
                  <a:rPr lang="ro-RO" sz="1800" dirty="0" smtClean="0"/>
                  <a:t>Problema </a:t>
                </a:r>
                <a:r>
                  <a:rPr lang="ro-RO" sz="1800" dirty="0"/>
                  <a:t>de rezolvat: determinarea portofoliului de risc minim pentru un randament dat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=1.15%</m:t>
                    </m:r>
                  </m:oMath>
                </a14:m>
                <a:r>
                  <a:rPr lang="ro-RO" sz="1800" dirty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593" t="-64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graphicFrame>
        <p:nvGraphicFramePr>
          <p:cNvPr id="6175" name="Table 6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766840"/>
              </p:ext>
            </p:extLst>
          </p:nvPr>
        </p:nvGraphicFramePr>
        <p:xfrm>
          <a:off x="381000" y="2187320"/>
          <a:ext cx="8229598" cy="230238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{69CF1AB2-1976-4502-BF36-3FF5EA218861}</a:tableStyleId>
              </a:tblPr>
              <a:tblGrid>
                <a:gridCol w="671535"/>
                <a:gridCol w="697870"/>
                <a:gridCol w="859170"/>
                <a:gridCol w="859170"/>
                <a:gridCol w="859170"/>
                <a:gridCol w="697870"/>
                <a:gridCol w="697870"/>
                <a:gridCol w="697870"/>
                <a:gridCol w="697870"/>
                <a:gridCol w="697870"/>
                <a:gridCol w="793333"/>
              </a:tblGrid>
              <a:tr h="3837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S1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S2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S3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S4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S5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S6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S7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S8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S9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S10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37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A1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1.3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1.4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1.5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b="0" dirty="0">
                          <a:effectLst/>
                        </a:rPr>
                        <a:t>1.1</a:t>
                      </a:r>
                      <a:endParaRPr lang="en-US" sz="1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37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A2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1.3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0.8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0.9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1.4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1.3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b="0" dirty="0">
                          <a:effectLst/>
                        </a:rPr>
                        <a:t>1.1</a:t>
                      </a:r>
                      <a:endParaRPr lang="en-US" sz="1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37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A3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0.9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1.3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b="0" dirty="0">
                          <a:effectLst/>
                        </a:rPr>
                        <a:t>1.1</a:t>
                      </a:r>
                      <a:endParaRPr lang="en-US" sz="1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37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A4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1.3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1.2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1.0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1.1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b="0" dirty="0">
                          <a:effectLst/>
                        </a:rPr>
                        <a:t>1.2</a:t>
                      </a:r>
                      <a:endParaRPr lang="en-US" sz="1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37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>
                          <a:effectLst/>
                        </a:rPr>
                        <a:t>A5</a:t>
                      </a:r>
                      <a:endParaRPr lang="en-US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b="0" dirty="0">
                          <a:effectLst/>
                        </a:rPr>
                        <a:t>0.8</a:t>
                      </a:r>
                      <a:endParaRPr lang="en-US" sz="1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b="0" dirty="0">
                          <a:effectLst/>
                        </a:rPr>
                        <a:t>0.75</a:t>
                      </a:r>
                      <a:endParaRPr lang="en-US" sz="1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b="0" dirty="0">
                          <a:effectLst/>
                        </a:rPr>
                        <a:t>0.65</a:t>
                      </a:r>
                      <a:endParaRPr lang="en-US" sz="1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b="0" dirty="0">
                          <a:effectLst/>
                        </a:rPr>
                        <a:t>0.75</a:t>
                      </a:r>
                      <a:endParaRPr lang="en-US" sz="1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b="0" dirty="0">
                          <a:effectLst/>
                        </a:rPr>
                        <a:t>0.8</a:t>
                      </a:r>
                      <a:endParaRPr lang="en-US" sz="1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b="0" dirty="0">
                          <a:effectLst/>
                        </a:rPr>
                        <a:t>0.9</a:t>
                      </a:r>
                      <a:endParaRPr lang="en-US" sz="1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b="0" dirty="0">
                          <a:effectLst/>
                        </a:rPr>
                        <a:t>1.0</a:t>
                      </a:r>
                      <a:endParaRPr lang="en-US" sz="1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b="0" dirty="0">
                          <a:effectLst/>
                        </a:rPr>
                        <a:t>1.1</a:t>
                      </a:r>
                      <a:endParaRPr lang="en-US" sz="1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b="0" dirty="0">
                          <a:effectLst/>
                        </a:rPr>
                        <a:t>1.1</a:t>
                      </a:r>
                      <a:endParaRPr lang="en-US" sz="1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b="0" dirty="0">
                          <a:effectLst/>
                        </a:rPr>
                        <a:t>1.2</a:t>
                      </a:r>
                      <a:endParaRPr lang="en-US" sz="12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16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457200"/>
            <a:ext cx="8458200" cy="1600200"/>
          </a:xfrm>
        </p:spPr>
        <p:txBody>
          <a:bodyPr/>
          <a:lstStyle/>
          <a:p>
            <a:pPr eaLnBrk="1" hangingPunct="1"/>
            <a:r>
              <a:rPr lang="ro-RO" sz="2800" b="1" dirty="0">
                <a:solidFill>
                  <a:schemeClr val="bg2"/>
                </a:solidFill>
              </a:rPr>
              <a:t>Rezolvarea RISCMIN1M prin tehnica celei mai rapide </a:t>
            </a:r>
            <a:r>
              <a:rPr lang="ro-RO" sz="2800" b="1" dirty="0" smtClean="0">
                <a:solidFill>
                  <a:schemeClr val="bg2"/>
                </a:solidFill>
              </a:rPr>
              <a:t>descreşteri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3200" b="1" dirty="0" smtClean="0">
                <a:solidFill>
                  <a:schemeClr val="bg2"/>
                </a:solidFill>
              </a:rPr>
              <a:t>- </a:t>
            </a:r>
            <a:r>
              <a:rPr lang="ro-RO" sz="2800" i="1" dirty="0">
                <a:solidFill>
                  <a:schemeClr val="bg2"/>
                </a:solidFill>
              </a:rPr>
              <a:t>excluderea situaţiei </a:t>
            </a:r>
            <a:r>
              <a:rPr lang="en-US" sz="2800" i="1" dirty="0" smtClean="0">
                <a:solidFill>
                  <a:schemeClr val="bg2"/>
                </a:solidFill>
              </a:rPr>
              <a:t>“</a:t>
            </a:r>
            <a:r>
              <a:rPr lang="en-US" sz="2800" i="1" dirty="0">
                <a:solidFill>
                  <a:schemeClr val="bg2"/>
                </a:solidFill>
              </a:rPr>
              <a:t>short selling”</a:t>
            </a:r>
            <a:r>
              <a:rPr lang="en-US" sz="2800" i="1" dirty="0">
                <a:latin typeface="Cambria Math"/>
              </a:rPr>
              <a:t/>
            </a:r>
            <a:br>
              <a:rPr lang="en-US" sz="2800" i="1" dirty="0">
                <a:latin typeface="Cambria Math"/>
              </a:rPr>
            </a:b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2133600"/>
                <a:ext cx="8229600" cy="4191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ro-RO" sz="1800" i="1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ro-RO" sz="1800" i="1">
                          <a:latin typeface="Cambria Math"/>
                        </a:rPr>
                        <m:t>≅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1.19   1.13   1.09   1.15   0.905</m:t>
                              </m:r>
                            </m:e>
                          </m:d>
                        </m:e>
                        <m:sup>
                          <m:r>
                            <a:rPr lang="ro-RO" sz="1800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𝑄</m:t>
                      </m:r>
                      <m:r>
                        <a:rPr lang="ro-RO" sz="1800" i="1">
                          <a:latin typeface="Cambria Math"/>
                        </a:rPr>
                        <m:t>≅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0.0249   −0.0187  −0.0011   0.0085  −0.0219</m:t>
                                      </m:r>
                                    </m:e>
                                    <m:e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−0.0187     0.0321     0.0033   −0.0035   0.0099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−0.0011    0.0033      0.0109        0.0015    0.0035</m:t>
                                  </m:r>
                                </m:e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0.0085    −0.0035     0.0015     0.0065  −0.0058</m:t>
                                  </m:r>
                                </m:e>
                              </m:eqArr>
                            </m:e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−0.0219    0.0099       0.0035   −0.0058    0.0307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Pentru </a:t>
                </a:r>
                <a:r>
                  <a:rPr lang="ro-RO" sz="1800" dirty="0"/>
                  <a:t>eroarea permisă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ro-RO" sz="1800" i="1">
                            <a:latin typeface="Cambria Math"/>
                          </a:rPr>
                          <m:t>−5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sz="1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ro-RO" sz="1800" i="1"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ro-RO" sz="1800" i="1">
                        <a:latin typeface="Cambria Math"/>
                      </a:rPr>
                      <m:t>  ş</m:t>
                    </m:r>
                    <m:r>
                      <a:rPr lang="ro-RO" sz="1800" i="1">
                        <a:latin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</a:rPr>
                      <m:t>   </m:t>
                    </m:r>
                    <m:r>
                      <a:rPr lang="ro-RO" sz="1800" i="1">
                        <a:latin typeface="Cambria Math"/>
                      </a:rPr>
                      <m:t>𝜌</m:t>
                    </m:r>
                    <m:r>
                      <a:rPr lang="ro-RO" sz="1800" i="1">
                        <a:latin typeface="Cambria Math"/>
                      </a:rPr>
                      <m:t>=100</m:t>
                    </m:r>
                  </m:oMath>
                </a14:m>
                <a:r>
                  <a:rPr lang="ro-RO" sz="1800" dirty="0"/>
                  <a:t>, rezultă</a:t>
                </a:r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portofoliul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𝑦</m:t>
                    </m:r>
                    <m:r>
                      <a:rPr lang="ro-RO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0.42   0.34   0.01   0.2   0.04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riscul minim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𝑉</m:t>
                    </m:r>
                    <m:r>
                      <a:rPr lang="en-US" sz="1800" i="1">
                        <a:latin typeface="Cambria Math"/>
                      </a:rPr>
                      <m:t>=3.44×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−3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randamentul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≅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o-RO" sz="1800" dirty="0"/>
                  <a:t>, randamentul dat.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2133600"/>
                <a:ext cx="8229600" cy="4191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3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23" name="Picture 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4267200" cy="3543300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381250"/>
            <a:ext cx="4343400" cy="344805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457200"/>
            <a:ext cx="8458200" cy="1600200"/>
          </a:xfrm>
        </p:spPr>
        <p:txBody>
          <a:bodyPr/>
          <a:lstStyle/>
          <a:p>
            <a:pPr eaLnBrk="1" hangingPunct="1"/>
            <a:r>
              <a:rPr lang="ro-RO" sz="2800" b="1" dirty="0">
                <a:solidFill>
                  <a:schemeClr val="bg2"/>
                </a:solidFill>
              </a:rPr>
              <a:t>Rezolvarea </a:t>
            </a:r>
            <a:r>
              <a:rPr lang="en-US" sz="2800" b="1" dirty="0" smtClean="0">
                <a:solidFill>
                  <a:schemeClr val="bg2"/>
                </a:solidFill>
              </a:rPr>
              <a:t>GA a </a:t>
            </a:r>
            <a:r>
              <a:rPr lang="en-US" sz="2800" b="1" dirty="0" err="1" smtClean="0">
                <a:solidFill>
                  <a:schemeClr val="bg2"/>
                </a:solidFill>
              </a:rPr>
              <a:t>problemei</a:t>
            </a:r>
            <a:r>
              <a:rPr lang="en-US" sz="2800" b="1" dirty="0" smtClean="0">
                <a:solidFill>
                  <a:schemeClr val="bg2"/>
                </a:solidFill>
              </a:rPr>
              <a:t> </a:t>
            </a:r>
            <a:r>
              <a:rPr lang="ro-RO" sz="2800" b="1" dirty="0" smtClean="0">
                <a:solidFill>
                  <a:schemeClr val="bg2"/>
                </a:solidFill>
              </a:rPr>
              <a:t>RISCMIN1M </a:t>
            </a:r>
            <a:r>
              <a:rPr lang="en-US" sz="2800" b="1" dirty="0" smtClean="0">
                <a:solidFill>
                  <a:schemeClr val="bg2"/>
                </a:solidFill>
              </a:rPr>
              <a:t> </a:t>
            </a:r>
            <a:r>
              <a:rPr lang="en-US" sz="3200" b="1" dirty="0" smtClean="0">
                <a:solidFill>
                  <a:schemeClr val="bg2"/>
                </a:solidFill>
              </a:rPr>
              <a:t>- </a:t>
            </a:r>
            <a:r>
              <a:rPr lang="ro-RO" sz="2800" i="1" dirty="0">
                <a:solidFill>
                  <a:schemeClr val="bg2"/>
                </a:solidFill>
              </a:rPr>
              <a:t>excluderea situaţiei </a:t>
            </a:r>
            <a:r>
              <a:rPr lang="en-US" sz="2800" i="1" dirty="0" smtClean="0">
                <a:solidFill>
                  <a:schemeClr val="bg2"/>
                </a:solidFill>
              </a:rPr>
              <a:t>“</a:t>
            </a:r>
            <a:r>
              <a:rPr lang="en-US" sz="2800" i="1" dirty="0">
                <a:solidFill>
                  <a:schemeClr val="bg2"/>
                </a:solidFill>
              </a:rPr>
              <a:t>short selling”</a:t>
            </a:r>
            <a:r>
              <a:rPr lang="en-US" sz="2800" i="1" dirty="0">
                <a:latin typeface="Cambria Math"/>
              </a:rPr>
              <a:t/>
            </a:r>
            <a:br>
              <a:rPr lang="en-US" sz="2800" i="1" dirty="0">
                <a:latin typeface="Cambria Math"/>
              </a:rPr>
            </a:br>
            <a:endParaRPr lang="en-US" altLang="en-US" sz="2600" b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4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627062"/>
            <a:ext cx="8458200" cy="858838"/>
          </a:xfrm>
        </p:spPr>
        <p:txBody>
          <a:bodyPr/>
          <a:lstStyle/>
          <a:p>
            <a:pPr eaLnBrk="1" hangingPunct="1"/>
            <a:r>
              <a:rPr lang="en-US" sz="2800" b="1" dirty="0" err="1">
                <a:solidFill>
                  <a:schemeClr val="bg2"/>
                </a:solidFill>
              </a:rPr>
              <a:t>Exemplu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 smtClean="0">
                <a:solidFill>
                  <a:schemeClr val="bg2"/>
                </a:solidFill>
              </a:rPr>
              <a:t>– </a:t>
            </a:r>
            <a:r>
              <a:rPr lang="en-US" sz="2800" i="1" dirty="0" err="1" smtClean="0">
                <a:solidFill>
                  <a:schemeClr val="bg2"/>
                </a:solidFill>
              </a:rPr>
              <a:t>considerarea</a:t>
            </a:r>
            <a:r>
              <a:rPr lang="en-US" sz="2800" i="1" dirty="0" smtClean="0">
                <a:solidFill>
                  <a:schemeClr val="bg2"/>
                </a:solidFill>
              </a:rPr>
              <a:t> </a:t>
            </a:r>
            <a:r>
              <a:rPr lang="ro-RO" sz="2800" i="1" dirty="0" smtClean="0">
                <a:solidFill>
                  <a:schemeClr val="bg2"/>
                </a:solidFill>
              </a:rPr>
              <a:t>situaţiei </a:t>
            </a:r>
            <a:r>
              <a:rPr lang="ro-RO" sz="2800" i="1" dirty="0">
                <a:solidFill>
                  <a:schemeClr val="bg2"/>
                </a:solidFill>
              </a:rPr>
              <a:t>de tip </a:t>
            </a:r>
            <a:r>
              <a:rPr lang="en-US" sz="2800" i="1" dirty="0">
                <a:solidFill>
                  <a:schemeClr val="bg2"/>
                </a:solidFill>
              </a:rPr>
              <a:t>“short selling”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1800" dirty="0" err="1"/>
                  <a:t>În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cadrul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acestui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exemplu</a:t>
                </a:r>
                <a:r>
                  <a:rPr lang="en-US" sz="1800" dirty="0"/>
                  <a:t> au </a:t>
                </a:r>
                <a:r>
                  <a:rPr lang="en-US" sz="1800" dirty="0" err="1"/>
                  <a:t>fost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folosite</a:t>
                </a:r>
                <a:r>
                  <a:rPr lang="en-US" sz="1800" dirty="0"/>
                  <a:t> date </a:t>
                </a:r>
                <a:r>
                  <a:rPr lang="en-US" sz="1800" dirty="0" err="1"/>
                  <a:t>reale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selectate</a:t>
                </a:r>
                <a:r>
                  <a:rPr lang="en-US" sz="1800" dirty="0"/>
                  <a:t> de </a:t>
                </a:r>
                <a:r>
                  <a:rPr lang="en-US" sz="1800" dirty="0" err="1"/>
                  <a:t>pe</a:t>
                </a:r>
                <a:r>
                  <a:rPr lang="en-US" sz="1800" dirty="0"/>
                  <a:t> Bursa de </a:t>
                </a:r>
                <a:r>
                  <a:rPr lang="en-US" sz="1800" dirty="0" err="1"/>
                  <a:t>Valori</a:t>
                </a:r>
                <a:r>
                  <a:rPr lang="en-US" sz="1800" dirty="0"/>
                  <a:t> din </a:t>
                </a:r>
                <a:r>
                  <a:rPr lang="en-US" sz="1800" dirty="0" err="1"/>
                  <a:t>Londra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pe</a:t>
                </a:r>
                <a:r>
                  <a:rPr lang="en-US" sz="1800" dirty="0"/>
                  <a:t> 20 de </a:t>
                </a:r>
                <a:r>
                  <a:rPr lang="en-US" sz="1800" dirty="0" err="1"/>
                  <a:t>perioade</a:t>
                </a:r>
                <a:r>
                  <a:rPr lang="en-US" sz="1800" dirty="0"/>
                  <a:t> de </a:t>
                </a:r>
                <a:r>
                  <a:rPr lang="en-US" sz="1800" dirty="0" err="1"/>
                  <a:t>timp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cuprinse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între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anii</a:t>
                </a:r>
                <a:r>
                  <a:rPr lang="en-US" sz="1800" dirty="0"/>
                  <a:t> 2002 </a:t>
                </a:r>
                <a:r>
                  <a:rPr lang="en-US" sz="1800" dirty="0" err="1"/>
                  <a:t>şi</a:t>
                </a:r>
                <a:r>
                  <a:rPr lang="en-US" sz="1800" dirty="0"/>
                  <a:t> 2003. </a:t>
                </a:r>
                <a:r>
                  <a:rPr lang="ro-RO" sz="1800" dirty="0"/>
                  <a:t>Vectorului medie a randamentelor şi a matricei de covarianţă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𝑄</m:t>
                    </m:r>
                  </m:oMath>
                </a14:m>
                <a:r>
                  <a:rPr lang="ro-RO" sz="1800" dirty="0"/>
                  <a:t> sunt disponibile în (Bartholomeu-Biggs, 2005) şi au următoarele valori</a:t>
                </a:r>
                <a:r>
                  <a:rPr lang="ro-RO" sz="1800" dirty="0" smtClean="0"/>
                  <a:t>,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ro-RO" sz="1800" i="1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ro-RO" sz="1800" i="1">
                          <a:latin typeface="Cambria Math"/>
                        </a:rPr>
                        <m:t>≅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−0.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028   0.366   0.231  −0.24   0.535</m:t>
                              </m:r>
                            </m:e>
                          </m:d>
                        </m:e>
                        <m:sup>
                          <m:r>
                            <a:rPr lang="ro-RO" sz="1800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ro-RO" sz="1800" dirty="0"/>
                  <a:t> 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𝑄</m:t>
                      </m:r>
                      <m:r>
                        <a:rPr lang="ro-RO" sz="1800" i="1">
                          <a:latin typeface="Cambria Math"/>
                        </a:rPr>
                        <m:t>≅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ro-RO" sz="1800">
                                          <a:latin typeface="Cambria Math"/>
                                        </a:rPr>
                                        <m:t>1.0256 </m:t>
                                      </m:r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ro-RO" sz="1800">
                                          <a:latin typeface="Cambria Math"/>
                                        </a:rPr>
                                        <m:t>0.4340   0.0202  </m:t>
                                      </m:r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ro-RO" sz="1800">
                                          <a:latin typeface="Cambria Math"/>
                                        </a:rPr>
                                        <m:t>0.1968 </m:t>
                                      </m:r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ro-RO" sz="1800">
                                          <a:latin typeface="Cambria Math"/>
                                        </a:rPr>
                                        <m:t>0.0311</m:t>
                                      </m:r>
                                    </m:e>
                                    <m:e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ro-RO" sz="1800">
                                          <a:latin typeface="Cambria Math"/>
                                        </a:rPr>
                                        <m:t>0.4340   1.1049  </m:t>
                                      </m:r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ro-RO" sz="1800">
                                          <a:latin typeface="Cambria Math"/>
                                        </a:rPr>
                                        <m:t>0.0783  0.2347  </m:t>
                                      </m:r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ro-RO" sz="1800">
                                          <a:latin typeface="Cambria Math"/>
                                        </a:rPr>
                                        <m:t>0.1776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ro-RO" sz="1800">
                                      <a:latin typeface="Cambria Math"/>
                                    </a:rPr>
                                    <m:t>0.0202 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ro-RO" sz="1800">
                                      <a:latin typeface="Cambria Math"/>
                                    </a:rPr>
                                    <m:t>0.0783    0.4328  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ro-RO" sz="1800">
                                      <a:latin typeface="Cambria Math"/>
                                    </a:rPr>
                                    <m:t>0.1236 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ro-RO" sz="1800">
                                      <a:latin typeface="Cambria Math"/>
                                    </a:rPr>
                                    <m:t>0.1895</m:t>
                                  </m:r>
                                </m:e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ro-RO" sz="1800">
                                      <a:latin typeface="Cambria Math"/>
                                    </a:rPr>
                                    <m:t>0.1968    0.2347  </m:t>
                                  </m:r>
                                  <m:r>
                                    <a:rPr lang="ro-RO" sz="1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ro-RO" sz="1800">
                                      <a:latin typeface="Cambria Math"/>
                                    </a:rPr>
                                    <m:t>0.1236   8.0762       1.0093</m:t>
                                  </m:r>
                                </m:e>
                              </m:eqArr>
                            </m:e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ro-RO" sz="1800">
                                  <a:latin typeface="Cambria Math"/>
                                </a:rPr>
                                <m:t>0.0311 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ro-RO" sz="1800">
                                  <a:latin typeface="Cambria Math"/>
                                </a:rPr>
                                <m:t>0.1776 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ro-RO" sz="1800">
                                  <a:latin typeface="Cambria Math"/>
                                </a:rPr>
                                <m:t>0.1895  1.0093       2.9007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7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627062"/>
            <a:ext cx="8458200" cy="858838"/>
          </a:xfrm>
        </p:spPr>
        <p:txBody>
          <a:bodyPr/>
          <a:lstStyle/>
          <a:p>
            <a:pPr eaLnBrk="1" hangingPunct="1"/>
            <a:r>
              <a:rPr lang="en-US" sz="2800" b="1" dirty="0" err="1">
                <a:solidFill>
                  <a:schemeClr val="bg2"/>
                </a:solidFill>
              </a:rPr>
              <a:t>Exemplu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b="1" dirty="0" smtClean="0">
                <a:solidFill>
                  <a:schemeClr val="bg2"/>
                </a:solidFill>
              </a:rPr>
              <a:t>– </a:t>
            </a:r>
            <a:r>
              <a:rPr lang="en-US" sz="2800" i="1" dirty="0" err="1" smtClean="0">
                <a:solidFill>
                  <a:schemeClr val="bg2"/>
                </a:solidFill>
              </a:rPr>
              <a:t>considerarea</a:t>
            </a:r>
            <a:r>
              <a:rPr lang="en-US" sz="2800" i="1" dirty="0" smtClean="0">
                <a:solidFill>
                  <a:schemeClr val="bg2"/>
                </a:solidFill>
              </a:rPr>
              <a:t> </a:t>
            </a:r>
            <a:r>
              <a:rPr lang="ro-RO" sz="2800" i="1" dirty="0" smtClean="0">
                <a:solidFill>
                  <a:schemeClr val="bg2"/>
                </a:solidFill>
              </a:rPr>
              <a:t>situaţiei </a:t>
            </a:r>
            <a:r>
              <a:rPr lang="ro-RO" sz="2800" i="1" dirty="0">
                <a:solidFill>
                  <a:schemeClr val="bg2"/>
                </a:solidFill>
              </a:rPr>
              <a:t>de tip </a:t>
            </a:r>
            <a:r>
              <a:rPr lang="en-US" sz="2800" i="1" dirty="0">
                <a:solidFill>
                  <a:schemeClr val="bg2"/>
                </a:solidFill>
              </a:rPr>
              <a:t>“short selling”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23" name="Picture 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85900"/>
            <a:ext cx="4495800" cy="3695700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24000"/>
            <a:ext cx="4648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>
                <a:solidFill>
                  <a:schemeClr val="bg2"/>
                </a:solidFill>
              </a:rPr>
              <a:t>Randamentul / riscul unui </a:t>
            </a:r>
            <a:r>
              <a:rPr lang="ro-RO" sz="2800" b="1" dirty="0" smtClean="0">
                <a:solidFill>
                  <a:schemeClr val="bg2"/>
                </a:solidFill>
              </a:rPr>
              <a:t>portofoliu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510540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Varianţa </a:t>
                </a:r>
                <a:r>
                  <a:rPr lang="ro-RO" sz="1800" dirty="0"/>
                  <a:t>portofoliului este definită </a:t>
                </a:r>
                <a:r>
                  <a:rPr lang="ro-RO" sz="1800" dirty="0" smtClean="0"/>
                  <a:t>prin</a:t>
                </a:r>
                <a:endParaRPr lang="ro-RO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ro-RO" sz="1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ro-RO" sz="18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ro-RO" sz="1800" i="1">
                          <a:latin typeface="Cambria Math"/>
                        </a:rPr>
                        <m:t>𝑄𝑦</m:t>
                      </m:r>
                      <m:r>
                        <a:rPr lang="ro-RO" sz="1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1800" b="0" dirty="0" smtClean="0"/>
              </a:p>
              <a:p>
                <a:pPr marL="0" indent="0">
                  <a:buNone/>
                </a:pPr>
                <a:endParaRPr lang="ro-RO" sz="1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𝑦</m:t>
                      </m:r>
                      <m:r>
                        <a:rPr lang="ro-RO" sz="1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o-RO" sz="18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o-RO" sz="1800" i="1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o-RO" sz="1800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o-RO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𝑄</m:t>
                      </m:r>
                      <m:r>
                        <a:rPr lang="ro-RO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eqArr>
                            <m:eqArr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1≤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≤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1≤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≤</m:t>
                              </m:r>
                              <m:r>
                                <a:rPr lang="ro-RO" sz="1800" i="1">
                                  <a:latin typeface="Cambria Math"/>
                                </a:rPr>
                                <m:t>𝑛</m:t>
                              </m:r>
                            </m:e>
                          </m:eqArr>
                        </m:sub>
                      </m:sSub>
                      <m:r>
                        <a:rPr lang="ro-RO" sz="1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  </m:t>
                          </m:r>
                          <m:r>
                            <a:rPr lang="ro-RO" sz="18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𝑖𝑖</m:t>
                          </m:r>
                        </m:sub>
                      </m:sSub>
                      <m:r>
                        <a:rPr lang="ro-RO" sz="18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o-RO" sz="18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ro-RO" sz="18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ro-RO" sz="1800" i="1">
                          <a:latin typeface="Cambria Math"/>
                        </a:rPr>
                        <m:t>, 1≤</m:t>
                      </m:r>
                      <m:r>
                        <a:rPr lang="ro-RO" sz="1800" i="1">
                          <a:latin typeface="Cambria Math"/>
                        </a:rPr>
                        <m:t>𝑖</m:t>
                      </m:r>
                      <m:r>
                        <a:rPr lang="ro-RO" sz="1800" i="1">
                          <a:latin typeface="Cambria Math"/>
                        </a:rPr>
                        <m:t>≤</m:t>
                      </m:r>
                      <m:r>
                        <a:rPr lang="ro-RO" sz="1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ro-RO" sz="1800" dirty="0" smtClean="0"/>
              </a:p>
              <a:p>
                <a:pPr marL="0" indent="0">
                  <a:buNone/>
                </a:pPr>
                <a:r>
                  <a:rPr lang="ro-RO" sz="1800" dirty="0" smtClean="0"/>
                  <a:t>şi </a:t>
                </a:r>
                <a:r>
                  <a:rPr lang="ro-RO" sz="1800" dirty="0"/>
                  <a:t>este utilizată ca </a:t>
                </a:r>
                <a:r>
                  <a:rPr lang="ro-RO" sz="1800" i="1" dirty="0"/>
                  <a:t>măsură a </a:t>
                </a:r>
                <a:r>
                  <a:rPr lang="ro-RO" sz="1800" b="1" i="1" dirty="0"/>
                  <a:t>riscului portofoliului</a:t>
                </a:r>
                <a:r>
                  <a:rPr lang="ro-RO" sz="1800" dirty="0" smtClean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b="1" i="1" dirty="0"/>
                  <a:t>Randamentul aşteptat al portofoliului</a:t>
                </a:r>
                <a:r>
                  <a:rPr lang="ro-RO" sz="1800" dirty="0"/>
                  <a:t> este </a:t>
                </a:r>
                <a:r>
                  <a:rPr lang="ro-RO" sz="1800" dirty="0" smtClean="0"/>
                  <a:t>dat </a:t>
                </a:r>
                <a:r>
                  <a:rPr lang="ro-RO" sz="1800" dirty="0"/>
                  <a:t>prin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ro-RO" sz="1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ro-RO" sz="1800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ro-RO" sz="18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ro-RO" sz="1800" i="1">
                          <a:latin typeface="Cambria Math"/>
                        </a:rPr>
                        <m:t>𝑦</m:t>
                      </m:r>
                      <m:r>
                        <a:rPr lang="ro-RO" sz="1800" i="1">
                          <a:latin typeface="Cambria Math"/>
                        </a:rPr>
                        <m:t> </m:t>
                      </m:r>
                      <m:r>
                        <a:rPr lang="ro-RO" sz="180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o-RO" sz="1800" dirty="0">
                  <a:latin typeface="Cambria Math"/>
                </a:endParaRPr>
              </a:p>
              <a:p>
                <a:pPr marL="0" indent="0">
                  <a:buNone/>
                </a:pPr>
                <a:endParaRPr lang="ro-RO" sz="180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ro-RO" sz="1800" i="1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ro-RO" sz="1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o-RO" sz="18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o-RO" sz="1800" i="1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o-RO" sz="18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o-RO" sz="1800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o-RO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ro-RO" sz="1800" dirty="0"/>
                  <a:t> </a:t>
                </a: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5105400"/>
              </a:xfrm>
              <a:blipFill rotWithShape="1">
                <a:blip r:embed="rId2"/>
                <a:stretch>
                  <a:fillRect l="-59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2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>
                <a:solidFill>
                  <a:schemeClr val="bg2"/>
                </a:solidFill>
              </a:rPr>
              <a:t>Definirea </a:t>
            </a:r>
            <a:r>
              <a:rPr lang="ro-RO" sz="2800" b="1" dirty="0" smtClean="0">
                <a:solidFill>
                  <a:schemeClr val="bg2"/>
                </a:solidFill>
              </a:rPr>
              <a:t>probleme</a:t>
            </a:r>
            <a:r>
              <a:rPr lang="en-US" sz="2800" b="1" dirty="0" err="1" smtClean="0">
                <a:solidFill>
                  <a:schemeClr val="bg2"/>
                </a:solidFill>
              </a:rPr>
              <a:t>i</a:t>
            </a:r>
            <a:r>
              <a:rPr lang="ro-RO" sz="2800" b="1" dirty="0" smtClean="0">
                <a:solidFill>
                  <a:schemeClr val="bg2"/>
                </a:solidFill>
              </a:rPr>
              <a:t> </a:t>
            </a:r>
            <a:r>
              <a:rPr lang="en-US" sz="2800" b="1" dirty="0" smtClean="0">
                <a:solidFill>
                  <a:schemeClr val="bg2"/>
                </a:solidFill>
              </a:rPr>
              <a:t>RISCMIN1M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43000"/>
                <a:ext cx="8229600" cy="5211763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1800" dirty="0" smtClean="0"/>
                  <a:t>D</a:t>
                </a:r>
                <a:r>
                  <a:rPr lang="ro-RO" sz="1800" dirty="0" smtClean="0"/>
                  <a:t>eterminarea </a:t>
                </a:r>
                <a:r>
                  <a:rPr lang="ro-RO" sz="1800" dirty="0"/>
                  <a:t>portofoliului de risc minim pentru un randament </a:t>
                </a:r>
                <a:r>
                  <a:rPr lang="en-US" sz="1800" dirty="0" err="1" smtClean="0"/>
                  <a:t>apropiat</a:t>
                </a:r>
                <a:r>
                  <a:rPr lang="en-US" sz="1800" dirty="0" smtClean="0"/>
                  <a:t> de o </a:t>
                </a:r>
                <a:r>
                  <a:rPr lang="en-US" sz="1800" dirty="0" err="1" smtClean="0"/>
                  <a:t>valoare</a:t>
                </a:r>
                <a:r>
                  <a:rPr lang="en-US" sz="1800" dirty="0" smtClean="0"/>
                  <a:t> </a:t>
                </a:r>
                <a:r>
                  <a:rPr lang="ro-RO" sz="1800" dirty="0" smtClean="0"/>
                  <a:t>dat</a:t>
                </a:r>
                <a:r>
                  <a:rPr lang="ro-RO" sz="1800" dirty="0"/>
                  <a:t>ă</a:t>
                </a:r>
                <a:r>
                  <a:rPr lang="ro-RO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ro-RO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o-RO" sz="1800" dirty="0" smtClean="0"/>
                  <a:t>- problema </a:t>
                </a:r>
                <a:r>
                  <a:rPr lang="it-IT" sz="1800" dirty="0" smtClean="0"/>
                  <a:t>RISCMIN1M:</a:t>
                </a: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it-IT" sz="1800" dirty="0" smtClean="0"/>
                  <a:t>Minimizează</a:t>
                </a:r>
                <a:r>
                  <a:rPr lang="it-IT" sz="1800" dirty="0"/>
                  <a:t/>
                </a:r>
                <a:br>
                  <a:rPr lang="it-IT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it-IT" sz="1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it-IT" sz="1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ro-RO" sz="18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ro-RO" sz="1800" i="1">
                          <a:latin typeface="Cambria Math"/>
                        </a:rPr>
                        <m:t>𝑄𝑦</m:t>
                      </m:r>
                      <m:r>
                        <a:rPr lang="ro-RO" sz="1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o-RO" sz="1800" i="1">
                              <a:latin typeface="Cambria Math"/>
                            </a:rPr>
                            <m:t>𝜌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o-RO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o-RO" sz="18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ro-RO" sz="18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ro-RO" sz="1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it-IT" sz="18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18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ro-RO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o-RO" sz="1800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ro-RO" sz="1800" dirty="0"/>
                  <a:t>	</a:t>
                </a:r>
                <a:r>
                  <a:rPr lang="it-IT" sz="1800" dirty="0"/>
                  <a:t>cu restricţia</a:t>
                </a:r>
                <a:r>
                  <a:rPr lang="ro-RO" sz="180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it-IT" sz="1800" i="1">
                            <a:latin typeface="Cambria Math"/>
                          </a:rPr>
                          <m:t>𝑖</m:t>
                        </m:r>
                        <m:r>
                          <a:rPr lang="it-IT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it-IT" sz="18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it-IT" sz="1800" i="1">
                        <a:latin typeface="Cambria Math"/>
                      </a:rPr>
                      <m:t>=1</m:t>
                    </m:r>
                  </m:oMath>
                </a14:m>
                <a:r>
                  <a:rPr lang="it-IT" sz="1800" dirty="0"/>
                  <a:t> </a:t>
                </a:r>
                <a:r>
                  <a:rPr lang="ro-RO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1800" dirty="0" err="1" smtClean="0"/>
                  <a:t>Pentru</a:t>
                </a:r>
                <a:r>
                  <a:rPr lang="en-US" sz="1800" dirty="0" smtClean="0"/>
                  <a:t> </a:t>
                </a:r>
                <a:r>
                  <a:rPr lang="en-US" sz="1800" dirty="0" err="1"/>
                  <a:t>eliminarea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restric</a:t>
                </a:r>
                <a:r>
                  <a:rPr lang="ro-RO" sz="1800" dirty="0"/>
                  <a:t>ției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it-IT" sz="1800" i="1">
                            <a:latin typeface="Cambria Math"/>
                          </a:rPr>
                          <m:t>𝑖</m:t>
                        </m:r>
                        <m:r>
                          <a:rPr lang="it-IT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it-IT" sz="18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it-IT" sz="1800" i="1">
                        <a:latin typeface="Cambria Math"/>
                      </a:rPr>
                      <m:t>=1</m:t>
                    </m:r>
                  </m:oMath>
                </a14:m>
                <a:r>
                  <a:rPr lang="it-IT" sz="1800" dirty="0"/>
                  <a:t> </a:t>
                </a:r>
                <a:r>
                  <a:rPr lang="ro-RO" sz="1800" dirty="0"/>
                  <a:t>procedăm astfel</a:t>
                </a:r>
                <a:r>
                  <a:rPr lang="en-US" sz="1800" dirty="0"/>
                  <a:t>:</a:t>
                </a:r>
                <a:endParaRPr lang="ro-RO" sz="18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600" i="1">
                        <a:latin typeface="Cambria Math"/>
                      </a:rPr>
                      <m:t>𝑥</m:t>
                    </m:r>
                    <m:r>
                      <a:rPr lang="ro-RO" sz="16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o-RO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o-RO" sz="16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o-RO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o-RO" sz="1600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o-RO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o-RO" sz="16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ro-RO" sz="1600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o-RO" sz="16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o-RO" sz="1600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600" i="1">
                        <a:latin typeface="Cambria Math"/>
                      </a:rPr>
                      <m:t>𝛼</m:t>
                    </m:r>
                    <m:r>
                      <a:rPr lang="ro-RO" sz="16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sz="1600" i="1">
                                <a:latin typeface="Cambria Math"/>
                              </a:rPr>
                              <m:t>0,0,…,0,1</m:t>
                            </m:r>
                          </m:e>
                        </m:d>
                      </m:e>
                      <m:sup>
                        <m:r>
                          <a:rPr lang="ro-RO" sz="16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o-RO" sz="1600" dirty="0"/>
                  <a:t>vector </a:t>
                </a:r>
                <a:r>
                  <a:rPr lang="ro-RO" sz="1600" i="1" dirty="0"/>
                  <a:t>n</a:t>
                </a:r>
                <a:r>
                  <a:rPr lang="ro-RO" sz="1600" dirty="0"/>
                  <a:t>-dimensional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ro-RO" sz="1600" i="1" dirty="0"/>
                  <a:t>B</a:t>
                </a:r>
                <a:r>
                  <a:rPr lang="ro-RO" sz="1600" dirty="0"/>
                  <a:t> matrice de dimensiune </a:t>
                </a:r>
                <a14:m>
                  <m:oMath xmlns:m="http://schemas.openxmlformats.org/officeDocument/2006/math">
                    <m:r>
                      <a:rPr lang="ro-RO" sz="1600" i="1">
                        <a:latin typeface="Cambria Math"/>
                      </a:rPr>
                      <m:t>𝑛</m:t>
                    </m:r>
                    <m:r>
                      <a:rPr lang="ro-RO" sz="1600" i="1"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600" i="1">
                            <a:latin typeface="Cambria Math"/>
                          </a:rPr>
                          <m:t>𝑛</m:t>
                        </m:r>
                        <m:r>
                          <a:rPr lang="ro-RO" sz="16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ro-RO" sz="1600" dirty="0"/>
                  <a:t>, </a:t>
                </a:r>
                <a14:m>
                  <m:oMath xmlns:m="http://schemas.openxmlformats.org/officeDocument/2006/math">
                    <m:r>
                      <a:rPr lang="ro-RO" sz="1600" i="1">
                        <a:latin typeface="Cambria Math"/>
                      </a:rPr>
                      <m:t>𝐵</m:t>
                    </m:r>
                    <m:r>
                      <a:rPr lang="ro-RO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ro-RO" sz="1600" i="1">
                                <a:latin typeface="Cambria Math"/>
                              </a:rPr>
                              <m:t>1     0   …  0</m:t>
                            </m:r>
                          </m:e>
                          <m:e>
                            <m:r>
                              <a:rPr lang="ro-RO" sz="1600" i="1">
                                <a:latin typeface="Cambria Math"/>
                              </a:rPr>
                              <m:t>0      1   …  0</m:t>
                            </m:r>
                          </m:e>
                          <m:e>
                            <m:r>
                              <a:rPr lang="ro-RO" sz="1600" i="1">
                                <a:latin typeface="Cambria Math"/>
                              </a:rPr>
                              <m:t>……………</m:t>
                            </m:r>
                          </m:e>
                          <m:e>
                            <m:r>
                              <a:rPr lang="ro-RO" sz="1600" i="1">
                                <a:latin typeface="Cambria Math"/>
                              </a:rPr>
                              <m:t>0      0   …  1</m:t>
                            </m:r>
                          </m:e>
                          <m:e>
                            <m:r>
                              <a:rPr lang="ro-RO" sz="1600" i="1">
                                <a:latin typeface="Cambria Math"/>
                              </a:rPr>
                              <m:t>−1−1…−1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43000"/>
                <a:ext cx="8229600" cy="5211763"/>
              </a:xfrm>
              <a:blipFill rotWithShape="1">
                <a:blip r:embed="rId2"/>
                <a:stretch>
                  <a:fillRect t="-58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ro-RO" sz="2800" b="1" dirty="0">
                <a:solidFill>
                  <a:schemeClr val="bg2"/>
                </a:solidFill>
              </a:rPr>
              <a:t>Definirea </a:t>
            </a:r>
            <a:r>
              <a:rPr lang="ro-RO" sz="2800" b="1" dirty="0" smtClean="0">
                <a:solidFill>
                  <a:schemeClr val="bg2"/>
                </a:solidFill>
              </a:rPr>
              <a:t>probleme</a:t>
            </a:r>
            <a:r>
              <a:rPr lang="en-US" sz="2800" b="1" dirty="0" err="1" smtClean="0">
                <a:solidFill>
                  <a:schemeClr val="bg2"/>
                </a:solidFill>
              </a:rPr>
              <a:t>i</a:t>
            </a:r>
            <a:r>
              <a:rPr lang="ro-RO" sz="2800" b="1" dirty="0" smtClean="0">
                <a:solidFill>
                  <a:schemeClr val="bg2"/>
                </a:solidFill>
              </a:rPr>
              <a:t> </a:t>
            </a:r>
            <a:r>
              <a:rPr lang="en-US" sz="2800" b="1" dirty="0" smtClean="0">
                <a:solidFill>
                  <a:schemeClr val="bg2"/>
                </a:solidFill>
              </a:rPr>
              <a:t>RISCMIN1M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364163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 Rezultă    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𝑦</m:t>
                    </m:r>
                    <m:r>
                      <a:rPr lang="ro-RO" sz="1800" i="1">
                        <a:latin typeface="Cambria Math"/>
                      </a:rPr>
                      <m:t>=</m:t>
                    </m:r>
                    <m:r>
                      <a:rPr lang="ro-RO" sz="1800" i="1">
                        <a:latin typeface="Cambria Math"/>
                      </a:rPr>
                      <m:t>𝛼</m:t>
                    </m:r>
                    <m:r>
                      <a:rPr lang="ro-RO" sz="1800" i="1">
                        <a:latin typeface="Cambria Math"/>
                      </a:rPr>
                      <m:t>+</m:t>
                    </m:r>
                    <m:r>
                      <a:rPr lang="ro-RO" sz="1800" i="1">
                        <a:latin typeface="Cambria Math"/>
                      </a:rPr>
                      <m:t>𝐵𝑥</m:t>
                    </m:r>
                  </m:oMath>
                </a14:m>
                <a:r>
                  <a:rPr lang="ro-RO" sz="1800" dirty="0" smtClean="0"/>
                  <a:t>    și</a:t>
                </a:r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>
                          <a:latin typeface="Cambria Math"/>
                        </a:rPr>
                        <m:t>𝐹</m:t>
                      </m:r>
                      <m:r>
                        <a:rPr lang="ro-RO" sz="1800" b="0" i="1" smtClean="0">
                          <a:latin typeface="Cambria Math"/>
                        </a:rPr>
                        <m:t>1</m:t>
                      </m:r>
                      <m:d>
                        <m:dPr>
                          <m:ctrlPr>
                            <a:rPr lang="it-IT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it-IT" sz="1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𝐵𝑥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𝛼</m:t>
                          </m:r>
                          <m:r>
                            <a:rPr lang="en-US" sz="1800" i="1">
                              <a:latin typeface="Cambria Math"/>
                            </a:rPr>
                            <m:t>+</m:t>
                          </m:r>
                          <m:r>
                            <a:rPr lang="en-US" sz="1800" i="1">
                              <a:latin typeface="Cambria Math"/>
                            </a:rPr>
                            <m:t>𝐵𝑥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𝜌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/>
                                </a:rPr>
                                <m:t>𝐵𝑥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o-RO" sz="1800" dirty="0" smtClean="0"/>
              </a:p>
              <a:p>
                <a:pPr marL="0" indent="0" algn="just">
                  <a:buNone/>
                </a:pPr>
                <a:endParaRPr lang="en-US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1800" dirty="0" smtClean="0"/>
                  <a:t>T</a:t>
                </a:r>
                <a:r>
                  <a:rPr lang="ro-RO" sz="1800" dirty="0" smtClean="0"/>
                  <a:t>ransforma</a:t>
                </a:r>
                <a:r>
                  <a:rPr lang="en-US" sz="1800" dirty="0" smtClean="0"/>
                  <a:t>rea</a:t>
                </a:r>
                <a:r>
                  <a:rPr lang="ro-RO" sz="1800" dirty="0" smtClean="0"/>
                  <a:t> </a:t>
                </a:r>
                <a:r>
                  <a:rPr lang="ro-RO" sz="1800" dirty="0"/>
                  <a:t>în problema de </a:t>
                </a:r>
                <a:r>
                  <a:rPr lang="ro-RO" sz="1800" dirty="0" smtClean="0"/>
                  <a:t>maxim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it-IT" sz="1800" dirty="0"/>
                  <a:t>Maximizează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−</m:t>
                    </m:r>
                    <m:r>
                      <a:rPr lang="it-IT" sz="1800" i="1">
                        <a:latin typeface="Cambria Math"/>
                      </a:rPr>
                      <m:t>𝐹</m:t>
                    </m:r>
                    <m:r>
                      <a:rPr lang="ro-RO" sz="1800" b="0" i="1" smtClean="0">
                        <a:latin typeface="Cambria Math"/>
                      </a:rPr>
                      <m:t>1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𝐵𝑥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𝛼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𝐵𝑥</m:t>
                            </m:r>
                          </m:e>
                        </m:d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𝜌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/>
                                  </a:rPr>
                                  <m:t>𝐵𝑥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b="1" dirty="0" smtClean="0"/>
                  <a:t>Deoarece </a:t>
                </a:r>
                <a:r>
                  <a:rPr lang="ro-RO" sz="1800" b="1" i="1" dirty="0" smtClean="0"/>
                  <a:t>F</a:t>
                </a:r>
                <a:r>
                  <a:rPr lang="ro-RO" sz="1800" b="1" dirty="0" smtClean="0"/>
                  <a:t>1 este cu valori negative, în mecanismul de selecție a părinților este utilizată distribuţia </a:t>
                </a:r>
                <a:r>
                  <a:rPr lang="ro-RO" sz="1800" b="1" dirty="0"/>
                  <a:t>de probabilitate de selecţie de tip rang liniar, cu presiunea de selecţie </a:t>
                </a:r>
                <a:r>
                  <a:rPr lang="ro-RO" sz="1800" b="1" i="1" dirty="0"/>
                  <a:t>s</a:t>
                </a:r>
                <a:r>
                  <a:rPr lang="ro-RO" sz="1800" b="1" dirty="0"/>
                  <a:t>.</a:t>
                </a: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364163"/>
              </a:xfrm>
              <a:blipFill rotWithShape="1">
                <a:blip r:embed="rId2"/>
                <a:stretch>
                  <a:fillRect l="-593" t="-569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chemeClr val="bg2"/>
                </a:solidFill>
              </a:rPr>
              <a:t>Abordarea</a:t>
            </a:r>
            <a:r>
              <a:rPr lang="en-US" sz="2800" b="1" dirty="0" smtClean="0">
                <a:solidFill>
                  <a:schemeClr val="bg2"/>
                </a:solidFill>
              </a:rPr>
              <a:t> genetic</a:t>
            </a:r>
            <a:r>
              <a:rPr lang="ro-RO" sz="2800" b="1" dirty="0" smtClean="0">
                <a:solidFill>
                  <a:schemeClr val="bg2"/>
                </a:solidFill>
              </a:rPr>
              <a:t>ă a problemei RISCMIN1M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ro-RO" sz="1800" b="1" dirty="0" smtClean="0"/>
              </a:p>
              <a:p>
                <a:pPr marL="0" indent="0">
                  <a:buNone/>
                </a:pPr>
                <a:r>
                  <a:rPr lang="ro-RO" sz="1800" b="1" dirty="0" smtClean="0"/>
                  <a:t>Modelul de populaţie</a:t>
                </a:r>
                <a:r>
                  <a:rPr lang="ro-RO" sz="1800" dirty="0" smtClean="0"/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Populația este cu dimensiune constantă (funcție de generație), </a:t>
                </a:r>
                <a:r>
                  <a:rPr lang="ro-RO" sz="1800" i="1" dirty="0" smtClean="0"/>
                  <a:t>dim</a:t>
                </a:r>
                <a:r>
                  <a:rPr lang="ro-RO" sz="1800" dirty="0" smtClean="0"/>
                  <a:t>. </a:t>
                </a:r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r>
                  <a:rPr lang="ro-RO" sz="1800" b="1" dirty="0"/>
                  <a:t>Asocierea fenotip-genotip. </a:t>
                </a:r>
                <a:r>
                  <a:rPr lang="ro-RO" sz="1800" b="1" dirty="0" smtClean="0"/>
                  <a:t>Definirea </a:t>
                </a:r>
                <a:r>
                  <a:rPr lang="ro-RO" sz="1800" b="1" dirty="0"/>
                  <a:t>soluțiilor </a:t>
                </a:r>
                <a:r>
                  <a:rPr lang="ro-RO" sz="1800" b="1" dirty="0" smtClean="0"/>
                  <a:t>fezabile</a:t>
                </a:r>
                <a:endParaRPr lang="ro-RO" sz="1800" b="1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Fiecărui </a:t>
                </a:r>
                <a:r>
                  <a:rPr lang="ro-RO" sz="1800" dirty="0"/>
                  <a:t>fenotip </a:t>
                </a:r>
                <a:r>
                  <a:rPr lang="ro-RO" sz="1800" i="1" dirty="0"/>
                  <a:t>y</a:t>
                </a:r>
                <a:r>
                  <a:rPr lang="ro-RO" sz="1800" dirty="0"/>
                  <a:t> (portofoliu) îi corespunde un cromozom definit de un şir cu </a:t>
                </a:r>
                <a:r>
                  <a:rPr lang="ro-RO" sz="1800" i="1" dirty="0"/>
                  <a:t>n</a:t>
                </a:r>
                <a:r>
                  <a:rPr lang="en-US" sz="1800" i="1" dirty="0"/>
                  <a:t>-1</a:t>
                </a:r>
                <a:r>
                  <a:rPr lang="ro-RO" sz="1800" dirty="0"/>
                  <a:t> numere </a:t>
                </a:r>
                <a:r>
                  <a:rPr lang="ro-RO" sz="1800" dirty="0" smtClean="0"/>
                  <a:t>reale. 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Din punct de vedere al implementării, fiecare cromozom este </a:t>
                </a:r>
                <a:r>
                  <a:rPr lang="ro-RO" sz="1800" dirty="0"/>
                  <a:t>însoţit de informaţia calitatea evaluată în termenii funcţiei obiectiv</a:t>
                </a:r>
                <a:r>
                  <a:rPr lang="en-US" sz="1800" dirty="0"/>
                  <a:t>.</a:t>
                </a:r>
                <a:r>
                  <a:rPr lang="ro-RO" sz="1800" dirty="0"/>
                  <a:t> </a:t>
                </a: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Reprezentarea - </a:t>
                </a:r>
                <a:r>
                  <a:rPr lang="ro-RO" sz="1800" dirty="0"/>
                  <a:t>este utilizat un vector </a:t>
                </a:r>
                <a:r>
                  <a:rPr lang="ro-RO" sz="1800" i="1" dirty="0"/>
                  <a:t>x</a:t>
                </a:r>
                <a:r>
                  <a:rPr lang="ro-RO" sz="1800" dirty="0"/>
                  <a:t>, </a:t>
                </a:r>
                <a:r>
                  <a:rPr lang="ro-RO" sz="1800" dirty="0" smtClean="0"/>
                  <a:t>cu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, 1≤</m:t>
                      </m:r>
                      <m:r>
                        <a:rPr lang="en-US" sz="1800" i="1">
                          <a:latin typeface="Cambria Math"/>
                        </a:rPr>
                        <m:t>𝑖</m:t>
                      </m:r>
                      <m:r>
                        <a:rPr lang="en-US" sz="1800" i="1">
                          <a:latin typeface="Cambria Math"/>
                        </a:rPr>
                        <m:t>≤</m:t>
                      </m:r>
                      <m:r>
                        <a:rPr lang="en-US" sz="1800" i="1">
                          <a:latin typeface="Cambria Math"/>
                        </a:rPr>
                        <m:t>𝑛</m:t>
                      </m:r>
                      <m:r>
                        <a:rPr lang="en-US" sz="1800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=−</m:t>
                      </m:r>
                      <m:r>
                        <a:rPr lang="en-US" sz="1800" i="1">
                          <a:latin typeface="Cambria Math"/>
                        </a:rPr>
                        <m:t>𝐹</m:t>
                      </m:r>
                      <m:r>
                        <a:rPr lang="ro-RO" sz="1800" b="0" i="1" smtClean="0">
                          <a:latin typeface="Cambria Math"/>
                        </a:rPr>
                        <m:t>1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o-RO" sz="1800" dirty="0" smtClean="0"/>
              </a:p>
              <a:p>
                <a:pPr marL="0" lvl="0" indent="0" algn="just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  <a:blipFill rotWithShape="1">
                <a:blip r:embed="rId2"/>
                <a:stretch>
                  <a:fillRect l="-593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2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chemeClr val="bg2"/>
                </a:solidFill>
              </a:rPr>
              <a:t>Abordarea</a:t>
            </a:r>
            <a:r>
              <a:rPr lang="en-US" sz="2800" b="1" dirty="0" smtClean="0">
                <a:solidFill>
                  <a:schemeClr val="bg2"/>
                </a:solidFill>
              </a:rPr>
              <a:t> genetic</a:t>
            </a:r>
            <a:r>
              <a:rPr lang="ro-RO" sz="2800" b="1" dirty="0" smtClean="0">
                <a:solidFill>
                  <a:schemeClr val="bg2"/>
                </a:solidFill>
              </a:rPr>
              <a:t>ă a problemei RISCMIN1M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r>
                  <a:rPr lang="ro-RO" sz="1800" b="1" dirty="0"/>
                  <a:t>Asocierea fenotip-genotip. </a:t>
                </a:r>
                <a:r>
                  <a:rPr lang="ro-RO" sz="1800" b="1" dirty="0" smtClean="0"/>
                  <a:t>Definirea </a:t>
                </a:r>
                <a:r>
                  <a:rPr lang="ro-RO" sz="1800" b="1" dirty="0"/>
                  <a:t>soluțiilor </a:t>
                </a:r>
                <a:r>
                  <a:rPr lang="ro-RO" sz="1800" b="1" dirty="0" smtClean="0"/>
                  <a:t>fezabile</a:t>
                </a:r>
                <a:endParaRPr lang="ro-RO" sz="1800" b="1" dirty="0"/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Sunt tratate cele două situaţii  posibile: </a:t>
                </a:r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SHORT SELLING admis </a:t>
                </a:r>
                <a:r>
                  <a:rPr lang="en-US" sz="1800" dirty="0"/>
                  <a:t>:</a:t>
                </a:r>
                <a:r>
                  <a:rPr lang="ro-RO" sz="1800" dirty="0"/>
                  <a:t> nu este impusă codiţia ca fiecare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1800" dirty="0"/>
                  <a:t> să fie </a:t>
                </a:r>
                <a:r>
                  <a:rPr lang="ro-RO" sz="1800" dirty="0" smtClean="0"/>
                  <a:t>pozitiv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1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it-IT" sz="18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it-IT" sz="1800">
                        <a:latin typeface="Cambria Math"/>
                      </a:rPr>
                      <m:t>≥</m:t>
                    </m:r>
                    <m:r>
                      <a:rPr lang="en-US" sz="1800">
                        <a:latin typeface="Cambria Math"/>
                      </a:rPr>
                      <m:t>−1</m:t>
                    </m:r>
                  </m:oMath>
                </a14:m>
                <a:r>
                  <a:rPr lang="ro-RO" sz="1800" dirty="0"/>
                  <a:t>,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1</m:t>
                    </m:r>
                    <m:r>
                      <a:rPr lang="ro-RO" sz="18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ro-RO" sz="18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ro-RO" sz="18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ro-RO" sz="1800" dirty="0"/>
                  <a:t>  </a:t>
                </a:r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SHORT SELLING exclus 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1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it-IT" sz="18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it-IT" sz="1800">
                        <a:latin typeface="Cambria Math"/>
                      </a:rPr>
                      <m:t>≥0</m:t>
                    </m:r>
                  </m:oMath>
                </a14:m>
                <a:r>
                  <a:rPr lang="ro-RO" sz="1800" dirty="0"/>
                  <a:t>,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1</m:t>
                    </m:r>
                    <m:r>
                      <a:rPr lang="ro-RO" sz="18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ro-RO" sz="18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ro-RO" sz="18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ro-RO" sz="1800" dirty="0"/>
                  <a:t>  </a:t>
                </a:r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lvl="0">
                  <a:buFont typeface="Wingdings" panose="05000000000000000000" pitchFamily="2" charset="2"/>
                  <a:buChar char="q"/>
                </a:pPr>
                <a:r>
                  <a:rPr lang="en-US" sz="1800" dirty="0"/>
                  <a:t>SHORT SELLING -  o valoare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1800" dirty="0"/>
                  <a:t> </a:t>
                </a:r>
                <a:r>
                  <a:rPr lang="en-US" sz="1800" dirty="0"/>
                  <a:t>negativ</a:t>
                </a:r>
                <a:r>
                  <a:rPr lang="ro-RO" sz="1800" dirty="0"/>
                  <a:t>ă</a:t>
                </a:r>
                <a:r>
                  <a:rPr lang="en-US" sz="1800" dirty="0"/>
                  <a:t> </a:t>
                </a:r>
                <a:r>
                  <a:rPr lang="ro-RO" sz="1800" dirty="0"/>
                  <a:t>are semnificaţia că strategia optimă de investiţie implică vânzarea de tip </a:t>
                </a:r>
                <a:r>
                  <a:rPr lang="en-US" sz="1800" dirty="0"/>
                  <a:t>“short selling”, </a:t>
                </a:r>
                <a:r>
                  <a:rPr lang="en-US" sz="1800" dirty="0" err="1"/>
                  <a:t>adic</a:t>
                </a:r>
                <a:r>
                  <a:rPr lang="ro-RO" sz="1800" dirty="0"/>
                  <a:t>ă vânzarea unor active pe care investitorul nu le deţine, prin împrumutul acestora de la broker cu intenţia de a le returna ulterior. </a:t>
                </a:r>
                <a:endParaRPr lang="ro-RO" sz="1800" dirty="0" smtClean="0"/>
              </a:p>
              <a:p>
                <a:pPr lvl="0">
                  <a:buFont typeface="Wingdings" panose="05000000000000000000" pitchFamily="2" charset="2"/>
                  <a:buChar char="q"/>
                </a:pPr>
                <a:endParaRPr lang="ro-RO" sz="1800" dirty="0"/>
              </a:p>
              <a:p>
                <a:pPr lvl="0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Strategia </a:t>
                </a:r>
                <a:r>
                  <a:rPr lang="en-US" sz="1800" dirty="0"/>
                  <a:t>SHORT SELLING</a:t>
                </a:r>
                <a:r>
                  <a:rPr lang="ro-RO" sz="1800" dirty="0"/>
                  <a:t> este efectivă doar în situaţia în care preţul acţiunilor este în scădere.</a:t>
                </a:r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lvl="0" indent="0" algn="just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  <a:blipFill rotWithShape="1">
                <a:blip r:embed="rId2"/>
                <a:stretch>
                  <a:fillRect l="-593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chemeClr val="bg2"/>
                </a:solidFill>
              </a:rPr>
              <a:t>Abordarea</a:t>
            </a:r>
            <a:r>
              <a:rPr lang="en-US" sz="2800" b="1" dirty="0" smtClean="0">
                <a:solidFill>
                  <a:schemeClr val="bg2"/>
                </a:solidFill>
              </a:rPr>
              <a:t> genetic</a:t>
            </a:r>
            <a:r>
              <a:rPr lang="ro-RO" sz="2800" b="1" dirty="0" smtClean="0">
                <a:solidFill>
                  <a:schemeClr val="bg2"/>
                </a:solidFill>
              </a:rPr>
              <a:t>ă a problemei RISCMIN1M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</p:spPr>
            <p:txBody>
              <a:bodyPr/>
              <a:lstStyle/>
              <a:p>
                <a:pPr marL="0" lvl="0" indent="0" algn="just">
                  <a:buNone/>
                </a:pPr>
                <a:endParaRPr lang="ro-RO" sz="1800" dirty="0" smtClean="0"/>
              </a:p>
              <a:p>
                <a:pPr marL="0" lvl="0" indent="0" algn="just">
                  <a:buNone/>
                </a:pPr>
                <a:r>
                  <a:rPr lang="ro-RO" sz="1800" dirty="0" smtClean="0"/>
                  <a:t>Restricțiile impuse genotiourilor (reprezentarea cromozomială)</a:t>
                </a:r>
              </a:p>
              <a:p>
                <a:pPr marL="0" lvl="0" indent="0" algn="just">
                  <a:buNone/>
                </a:pPr>
                <a:endParaRPr lang="ro-RO" sz="1800" dirty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:r>
                  <a:rPr lang="ro-RO" sz="1800" dirty="0" smtClean="0"/>
                  <a:t>Restricții în strategia SHORT SELLING</a:t>
                </a:r>
                <a:r>
                  <a:rPr lang="en-US" sz="1800" dirty="0" smtClean="0"/>
                  <a:t>:</a:t>
                </a:r>
              </a:p>
              <a:p>
                <a:pPr lvl="1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1800" b="1" i="1" smtClean="0">
                        <a:latin typeface="Cambria Math"/>
                        <a:ea typeface="Cambria Math"/>
                      </a:rPr>
                      <m:t>𝒙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1800" b="1" i="1"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it-IT" sz="1800" b="1">
                        <a:latin typeface="Cambria Math"/>
                      </a:rPr>
                      <m:t>≥</m:t>
                    </m:r>
                    <m:r>
                      <a:rPr lang="en-US" sz="1800" b="1">
                        <a:latin typeface="Cambria Math"/>
                      </a:rPr>
                      <m:t>−</m:t>
                    </m:r>
                    <m:r>
                      <a:rPr lang="en-US" sz="1800" b="1" i="1">
                        <a:latin typeface="Cambria Math"/>
                      </a:rPr>
                      <m:t>𝟏</m:t>
                    </m:r>
                    <m:r>
                      <m:rPr>
                        <m:nor/>
                      </m:rPr>
                      <a:rPr lang="ro-RO" sz="1800" b="1" dirty="0"/>
                      <m:t>, </m:t>
                    </m:r>
                    <m:r>
                      <a:rPr lang="ro-RO" sz="1800" b="1" i="1">
                        <a:latin typeface="Cambria Math"/>
                      </a:rPr>
                      <m:t>𝟏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𝒊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ro-RO" sz="1800" b="1" i="1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sz="1800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800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endParaRPr lang="en-US" sz="1800" b="1" i="1" dirty="0" smtClean="0">
                  <a:latin typeface="Cambria Math"/>
                  <a:ea typeface="Cambria Math"/>
                </a:endParaRPr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en-US" sz="1800" dirty="0" err="1" smtClean="0"/>
                  <a:t>Deoarece</a:t>
                </a:r>
                <a:r>
                  <a:rPr lang="en-US" sz="1800" dirty="0" smtClean="0"/>
                  <a:t> </a:t>
                </a:r>
                <a:endParaRPr lang="ro-RO" sz="1800" dirty="0" smtClean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=1−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  <m:r>
                          <a:rPr lang="ro-RO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ro-RO" sz="1800" i="1">
                            <a:latin typeface="Cambria Math"/>
                          </a:rPr>
                          <m:t>𝑛</m:t>
                        </m:r>
                        <m:r>
                          <a:rPr lang="ro-RO" sz="18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ro-RO" sz="1800" dirty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−1,1</m:t>
                        </m:r>
                      </m:e>
                    </m:d>
                  </m:oMath>
                </a14:m>
                <a:r>
                  <a:rPr lang="ro-RO" sz="1800" dirty="0"/>
                  <a:t> </a:t>
                </a:r>
                <a:endParaRPr lang="ro-RO" sz="1800" dirty="0" smtClean="0"/>
              </a:p>
              <a:p>
                <a:pPr marL="457200" lvl="1" indent="0" algn="just">
                  <a:buNone/>
                </a:pPr>
                <a:r>
                  <a:rPr lang="en-US" sz="1800" dirty="0" smtClean="0"/>
                  <a:t>rezult</a:t>
                </a:r>
                <a:r>
                  <a:rPr lang="ro-RO" sz="1800" dirty="0" smtClean="0"/>
                  <a:t>ă 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𝟎</m:t>
                    </m:r>
                    <m:r>
                      <a:rPr lang="en-US" sz="1800" b="1" i="1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ro-RO" sz="1800" b="1" i="1">
                            <a:latin typeface="Cambria Math"/>
                          </a:rPr>
                          <m:t>𝒊</m:t>
                        </m:r>
                        <m:r>
                          <a:rPr lang="ro-RO" sz="1800" b="1" i="1">
                            <a:latin typeface="Cambria Math"/>
                          </a:rPr>
                          <m:t>=</m:t>
                        </m:r>
                        <m:r>
                          <a:rPr lang="ro-RO" sz="18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ro-RO" sz="1800" b="1" i="1">
                            <a:latin typeface="Cambria Math"/>
                          </a:rPr>
                          <m:t>𝒏</m:t>
                        </m:r>
                        <m:r>
                          <a:rPr lang="ro-RO" sz="1800" b="1" i="1">
                            <a:latin typeface="Cambria Math"/>
                          </a:rPr>
                          <m:t>−</m:t>
                        </m:r>
                        <m:r>
                          <a:rPr lang="ro-RO" sz="1800" b="1" i="1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a:rPr lang="ro-RO" sz="1800" b="1" i="1">
                            <a:latin typeface="Cambria Math"/>
                          </a:rPr>
                          <m:t>𝒙</m:t>
                        </m:r>
                        <m:d>
                          <m:d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o-RO" sz="1800" b="1" i="1">
                                <a:latin typeface="Cambria Math"/>
                              </a:rPr>
                              <m:t>𝒊</m:t>
                            </m:r>
                          </m:e>
                        </m:d>
                      </m:e>
                    </m:nary>
                    <m:r>
                      <a:rPr lang="ro-RO" sz="1800" b="1" i="1">
                        <a:latin typeface="Cambria Math"/>
                      </a:rPr>
                      <m:t>≤</m:t>
                    </m:r>
                    <m:r>
                      <a:rPr lang="ro-RO" sz="1800" b="1" i="1">
                        <a:latin typeface="Cambria Math"/>
                      </a:rPr>
                      <m:t>𝟐</m:t>
                    </m:r>
                  </m:oMath>
                </a14:m>
                <a:r>
                  <a:rPr lang="ro-RO" sz="1800" b="1" dirty="0" smtClean="0"/>
                  <a:t>.</a:t>
                </a:r>
              </a:p>
              <a:p>
                <a:pPr marL="457200" lvl="1" indent="0" algn="just">
                  <a:buNone/>
                </a:pPr>
                <a:endParaRPr lang="en-US" sz="1800" dirty="0"/>
              </a:p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/>
                  <a:t> Restricții în </a:t>
                </a:r>
                <a:r>
                  <a:rPr lang="ro-RO" sz="1800" dirty="0" smtClean="0"/>
                  <a:t>strategia de ecludere a situației </a:t>
                </a:r>
                <a:r>
                  <a:rPr lang="ro-RO" sz="1800" dirty="0"/>
                  <a:t>SHORT </a:t>
                </a:r>
                <a:r>
                  <a:rPr lang="ro-RO" sz="1800" dirty="0" smtClean="0"/>
                  <a:t>SELLING</a:t>
                </a:r>
              </a:p>
              <a:p>
                <a:pPr lvl="1" algn="just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b="1" i="1">
                        <a:latin typeface="Cambria Math"/>
                      </a:rPr>
                      <m:t>𝟏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r>
                      <a:rPr lang="ro-RO" sz="1800" b="1" i="1">
                        <a:latin typeface="Cambria Math"/>
                      </a:rPr>
                      <m:t>𝒊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r>
                      <a:rPr lang="ro-RO" sz="1800" b="1" i="1">
                        <a:latin typeface="Cambria Math"/>
                      </a:rPr>
                      <m:t>𝒏</m:t>
                    </m:r>
                    <m:r>
                      <a:rPr lang="ro-RO" sz="1800" b="1" i="1">
                        <a:latin typeface="Cambria Math"/>
                      </a:rPr>
                      <m:t>−</m:t>
                    </m:r>
                    <m:r>
                      <a:rPr lang="ro-RO" sz="1800" b="1" i="1">
                        <a:latin typeface="Cambria Math"/>
                      </a:rPr>
                      <m:t>𝟏</m:t>
                    </m:r>
                    <m:r>
                      <a:rPr lang="ro-RO" sz="1800" b="1" i="1">
                        <a:latin typeface="Cambria Math"/>
                      </a:rPr>
                      <m:t>, </m:t>
                    </m:r>
                    <m:r>
                      <a:rPr lang="ro-RO" sz="1800" b="1" i="1">
                        <a:latin typeface="Cambria Math"/>
                      </a:rPr>
                      <m:t>𝟎</m:t>
                    </m:r>
                    <m:r>
                      <a:rPr lang="ro-RO" sz="1800" b="1" i="1">
                        <a:latin typeface="Cambria Math"/>
                      </a:rPr>
                      <m:t>≤</m:t>
                    </m:r>
                    <m:r>
                      <a:rPr lang="it-IT" sz="1800" b="1" i="1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1800" b="1" i="1"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it-IT" sz="1800" b="1">
                        <a:latin typeface="Cambria Math"/>
                      </a:rPr>
                      <m:t>≤</m:t>
                    </m:r>
                    <m:r>
                      <a:rPr lang="it-IT" sz="1800" b="1" i="1">
                        <a:latin typeface="Cambria Math"/>
                      </a:rPr>
                      <m:t>𝟏</m:t>
                    </m:r>
                  </m:oMath>
                </a14:m>
                <a:endParaRPr lang="ro-RO" sz="1800" b="1" dirty="0" smtClean="0">
                  <a:latin typeface="Cambria Math"/>
                </a:endParaRPr>
              </a:p>
              <a:p>
                <a:pPr lvl="1" algn="just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8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it-IT" sz="1800" b="1" i="1">
                            <a:latin typeface="Cambria Math"/>
                          </a:rPr>
                          <m:t>𝒊</m:t>
                        </m:r>
                        <m:r>
                          <a:rPr lang="it-IT" sz="1800" b="1" i="1">
                            <a:latin typeface="Cambria Math"/>
                          </a:rPr>
                          <m:t>=</m:t>
                        </m:r>
                        <m:r>
                          <a:rPr lang="it-IT" sz="18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it-IT" sz="1800" b="1" i="1">
                            <a:latin typeface="Cambria Math"/>
                          </a:rPr>
                          <m:t>𝒏</m:t>
                        </m:r>
                        <m:r>
                          <a:rPr lang="en-US" sz="1800" b="1" i="1"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a:rPr lang="it-IT" sz="1800" b="1" i="1">
                            <a:latin typeface="Cambria Math"/>
                          </a:rPr>
                          <m:t>𝒙</m:t>
                        </m:r>
                        <m:d>
                          <m:d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it-IT" sz="1800" b="1" i="1">
                                <a:latin typeface="Cambria Math"/>
                              </a:rPr>
                              <m:t>𝒊</m:t>
                            </m:r>
                          </m:e>
                        </m:d>
                      </m:e>
                    </m:nary>
                    <m:r>
                      <a:rPr lang="it-IT" sz="1800" b="1" i="1">
                        <a:latin typeface="Cambria Math"/>
                      </a:rPr>
                      <m:t>≤</m:t>
                    </m:r>
                    <m:r>
                      <a:rPr lang="it-IT" sz="1800" b="1" i="1">
                        <a:latin typeface="Cambria Math"/>
                      </a:rPr>
                      <m:t>𝟏</m:t>
                    </m:r>
                  </m:oMath>
                </a14:m>
                <a:endParaRPr lang="en-US" sz="1800" b="1" dirty="0"/>
              </a:p>
              <a:p>
                <a:pPr lvl="1" algn="just">
                  <a:buFont typeface="Wingdings" pitchFamily="2" charset="2"/>
                  <a:buChar char="q"/>
                </a:pPr>
                <a:endParaRPr lang="en-US" sz="1800" b="1" i="1" dirty="0">
                  <a:latin typeface="Cambria Math"/>
                  <a:ea typeface="Cambria Math"/>
                </a:endParaRPr>
              </a:p>
              <a:p>
                <a:pPr algn="just">
                  <a:buFont typeface="Wingdings" pitchFamily="2" charset="2"/>
                  <a:buChar char="q"/>
                </a:pPr>
                <a:endParaRPr lang="en-US" sz="1800" dirty="0"/>
              </a:p>
              <a:p>
                <a:pPr lvl="0"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990600"/>
                <a:ext cx="8229600" cy="5211763"/>
              </a:xfrm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8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858838"/>
          </a:xfrm>
        </p:spPr>
        <p:txBody>
          <a:bodyPr/>
          <a:lstStyle/>
          <a:p>
            <a:pPr eaLnBrk="1" hangingPunct="1"/>
            <a:r>
              <a:rPr lang="en-US" sz="2800" b="1" dirty="0" err="1" smtClean="0">
                <a:solidFill>
                  <a:schemeClr val="bg2"/>
                </a:solidFill>
              </a:rPr>
              <a:t>Abordarea</a:t>
            </a:r>
            <a:r>
              <a:rPr lang="en-US" sz="2800" b="1" dirty="0" smtClean="0">
                <a:solidFill>
                  <a:schemeClr val="bg2"/>
                </a:solidFill>
              </a:rPr>
              <a:t> genetic</a:t>
            </a:r>
            <a:r>
              <a:rPr lang="ro-RO" sz="2800" b="1" dirty="0" smtClean="0">
                <a:solidFill>
                  <a:schemeClr val="bg2"/>
                </a:solidFill>
              </a:rPr>
              <a:t>ă a problemei RISCMIN1M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211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o-RO" sz="1800" b="1" dirty="0" smtClean="0"/>
              <a:t>Funcția fitness</a:t>
            </a:r>
          </a:p>
          <a:p>
            <a:pPr>
              <a:buFont typeface="Wingdings" panose="05000000000000000000" pitchFamily="2" charset="2"/>
              <a:buChar char="q"/>
            </a:pPr>
            <a:endParaRPr lang="ro-RO" sz="1800" dirty="0"/>
          </a:p>
          <a:p>
            <a:pPr marL="0" indent="0">
              <a:buNone/>
            </a:pPr>
            <a:r>
              <a:rPr lang="en-US" sz="1800" dirty="0"/>
              <a:t>function [</a:t>
            </a:r>
            <a:r>
              <a:rPr lang="en-US" sz="1800" dirty="0" err="1"/>
              <a:t>val,V</a:t>
            </a:r>
            <a:r>
              <a:rPr lang="en-US" sz="1800" dirty="0"/>
              <a:t>]=</a:t>
            </a:r>
            <a:r>
              <a:rPr lang="en-US" sz="1800" dirty="0" err="1"/>
              <a:t>fobiectiv</a:t>
            </a:r>
            <a:r>
              <a:rPr lang="en-US" sz="1800" dirty="0"/>
              <a:t>(</a:t>
            </a:r>
            <a:r>
              <a:rPr lang="en-US" sz="1800" dirty="0" err="1"/>
              <a:t>Q,rmed,alpha,B,ro,Rp,x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ro-RO" sz="1800" dirty="0" smtClean="0"/>
          </a:p>
          <a:p>
            <a:pPr marL="0" indent="0">
              <a:buNone/>
            </a:pPr>
            <a:r>
              <a:rPr lang="en-US" sz="1800" dirty="0" err="1" smtClean="0"/>
              <a:t>val</a:t>
            </a:r>
            <a:r>
              <a:rPr lang="en-US" sz="1800" dirty="0"/>
              <a:t>=((</a:t>
            </a:r>
            <a:r>
              <a:rPr lang="en-US" sz="1800" dirty="0" err="1"/>
              <a:t>alpha+B</a:t>
            </a:r>
            <a:r>
              <a:rPr lang="en-US" sz="1800" dirty="0"/>
              <a:t>*x).')*Q*(</a:t>
            </a:r>
            <a:r>
              <a:rPr lang="en-US" sz="1800" dirty="0" err="1"/>
              <a:t>alpha+B</a:t>
            </a:r>
            <a:r>
              <a:rPr lang="en-US" sz="1800" dirty="0"/>
              <a:t>*x</a:t>
            </a:r>
            <a:r>
              <a:rPr lang="en-US" sz="1800" dirty="0" smtClean="0"/>
              <a:t>)+</a:t>
            </a:r>
            <a:endParaRPr lang="ro-RO" sz="1800" dirty="0" smtClean="0"/>
          </a:p>
          <a:p>
            <a:pPr marL="0" indent="0">
              <a:buNone/>
            </a:pPr>
            <a:r>
              <a:rPr lang="en-US" sz="1800" dirty="0" smtClean="0"/>
              <a:t>(</a:t>
            </a:r>
            <a:r>
              <a:rPr lang="en-US" sz="1800" dirty="0" err="1"/>
              <a:t>ro</a:t>
            </a:r>
            <a:r>
              <a:rPr lang="en-US" sz="1800" dirty="0"/>
              <a:t>/(Rp^2))*((</a:t>
            </a:r>
            <a:r>
              <a:rPr lang="en-US" sz="1800" dirty="0" err="1"/>
              <a:t>rmed</a:t>
            </a:r>
            <a:r>
              <a:rPr lang="en-US" sz="1800" dirty="0"/>
              <a:t>.')*alpha-</a:t>
            </a:r>
            <a:r>
              <a:rPr lang="en-US" sz="1800" dirty="0" err="1"/>
              <a:t>Rp</a:t>
            </a:r>
            <a:r>
              <a:rPr lang="en-US" sz="1800" dirty="0"/>
              <a:t>+(</a:t>
            </a:r>
            <a:r>
              <a:rPr lang="en-US" sz="1800" dirty="0" err="1"/>
              <a:t>rmed</a:t>
            </a:r>
            <a:r>
              <a:rPr lang="en-US" sz="1800" dirty="0"/>
              <a:t>.')*B*x)^2;</a:t>
            </a:r>
          </a:p>
          <a:p>
            <a:pPr marL="0" indent="0">
              <a:buNone/>
            </a:pPr>
            <a:endParaRPr lang="ro-RO" sz="1800" dirty="0" smtClean="0"/>
          </a:p>
          <a:p>
            <a:pPr marL="0" indent="0">
              <a:buNone/>
            </a:pPr>
            <a:r>
              <a:rPr lang="en-US" sz="1800" dirty="0" smtClean="0"/>
              <a:t>V</a:t>
            </a:r>
            <a:r>
              <a:rPr lang="en-US" sz="1800" dirty="0"/>
              <a:t>=((</a:t>
            </a:r>
            <a:r>
              <a:rPr lang="en-US" sz="1800" dirty="0" err="1"/>
              <a:t>alpha+B</a:t>
            </a:r>
            <a:r>
              <a:rPr lang="en-US" sz="1800" dirty="0"/>
              <a:t>*x).')*Q*(</a:t>
            </a:r>
            <a:r>
              <a:rPr lang="en-US" sz="1800" dirty="0" err="1"/>
              <a:t>alpha+B</a:t>
            </a:r>
            <a:r>
              <a:rPr lang="en-US" sz="1800" dirty="0"/>
              <a:t>*x);</a:t>
            </a:r>
          </a:p>
          <a:p>
            <a:pPr marL="0" indent="0">
              <a:buNone/>
            </a:pPr>
            <a:endParaRPr lang="ro-RO" sz="1800" dirty="0" smtClean="0"/>
          </a:p>
          <a:p>
            <a:pPr marL="0" indent="0">
              <a:buNone/>
            </a:pPr>
            <a:r>
              <a:rPr lang="en-US" sz="1800" dirty="0" smtClean="0"/>
              <a:t>end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0" indent="0">
              <a:buNone/>
            </a:pPr>
            <a:endParaRPr lang="ro-RO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3937</TotalTime>
  <Words>2236</Words>
  <Application>Microsoft Office PowerPoint</Application>
  <PresentationFormat>On-screen Show (4:3)</PresentationFormat>
  <Paragraphs>364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Stream</vt:lpstr>
      <vt:lpstr>Pixel</vt:lpstr>
      <vt:lpstr> Problema RISCMIN1M.   Abordare GA.   </vt:lpstr>
      <vt:lpstr>Randamentul / riscul unui portofoliu</vt:lpstr>
      <vt:lpstr>Randamentul / riscul unui portofoliu</vt:lpstr>
      <vt:lpstr>Definirea problemei RISCMIN1M</vt:lpstr>
      <vt:lpstr>Definirea problemei RISCMIN1M</vt:lpstr>
      <vt:lpstr>Abordarea genetică a problemei RISCMIN1M</vt:lpstr>
      <vt:lpstr>Abordarea genetică a problemei RISCMIN1M</vt:lpstr>
      <vt:lpstr>Abordarea genetică a problemei RISCMIN1M</vt:lpstr>
      <vt:lpstr>Abordarea genetică a problemei RISCMIN1M</vt:lpstr>
      <vt:lpstr>Abordarea genetică a problemei RISCMIN1M</vt:lpstr>
      <vt:lpstr>Abordarea genetică a problemei RISCMIN1M</vt:lpstr>
      <vt:lpstr>Abordarea genetică a problemei RISCMIN1M</vt:lpstr>
      <vt:lpstr>Abordarea genetică a problemei RISCMIN1M</vt:lpstr>
      <vt:lpstr>Abordarea genetică a problemei RISCMIN1M</vt:lpstr>
      <vt:lpstr>Abordarea genetică a problemei RISCMIN1M</vt:lpstr>
      <vt:lpstr>Abordarea genetică a problemei RISCMIN1M</vt:lpstr>
      <vt:lpstr>Abordarea genetică a problemei RISCMIN1M</vt:lpstr>
      <vt:lpstr>Abordarea genetică a problemei RISCMIN1M</vt:lpstr>
      <vt:lpstr>Abordarea genetică a problemei RISCMIN1M</vt:lpstr>
      <vt:lpstr>Abordarea genetică a problemei RISCMIN1M</vt:lpstr>
      <vt:lpstr>Exemplu - excluderea situaţiei de tip “short selling”</vt:lpstr>
      <vt:lpstr>Rezolvarea RISCMIN1M prin tehnica celei mai rapide descreşteri - excluderea situaţiei “short selling” </vt:lpstr>
      <vt:lpstr>Rezolvarea GA a problemei RISCMIN1M  - excluderea situaţiei “short selling” </vt:lpstr>
      <vt:lpstr>Exemplu – considerarea situaţiei de tip “short selling”</vt:lpstr>
      <vt:lpstr>Exemplu – considerarea situaţiei de tip “short selling”</vt:lpstr>
    </vt:vector>
  </TitlesOfParts>
  <Company>ASE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Catalina</dc:creator>
  <cp:lastModifiedBy>Catalina</cp:lastModifiedBy>
  <cp:revision>520</cp:revision>
  <dcterms:created xsi:type="dcterms:W3CDTF">2007-06-04T09:28:42Z</dcterms:created>
  <dcterms:modified xsi:type="dcterms:W3CDTF">2018-04-17T06:07:34Z</dcterms:modified>
</cp:coreProperties>
</file>