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59916-FEED-BCE5-BDC1-5E6A8E87FC44}" v="396" dt="2025-05-22T10:16:04.1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290077-70EF-40B8-A03B-F6126E975B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47B579-26E8-44D6-A402-479EF32A3A93}">
      <dgm:prSet/>
      <dgm:spPr/>
      <dgm:t>
        <a:bodyPr/>
        <a:lstStyle/>
        <a:p>
          <a:r>
            <a:rPr lang="en-US"/>
            <a:t>Doesn’t require message content (privacy-friendly)</a:t>
          </a:r>
        </a:p>
      </dgm:t>
    </dgm:pt>
    <dgm:pt modelId="{AD9A4385-E78E-4544-B090-F428A2D935D5}" type="parTrans" cxnId="{64C2191F-EE7F-4C7D-B1C0-D6219D31ADE0}">
      <dgm:prSet/>
      <dgm:spPr/>
      <dgm:t>
        <a:bodyPr/>
        <a:lstStyle/>
        <a:p>
          <a:endParaRPr lang="en-US"/>
        </a:p>
      </dgm:t>
    </dgm:pt>
    <dgm:pt modelId="{0CC36FF3-5788-49CF-A705-08BB7DA5C3D8}" type="sibTrans" cxnId="{64C2191F-EE7F-4C7D-B1C0-D6219D31ADE0}">
      <dgm:prSet/>
      <dgm:spPr/>
      <dgm:t>
        <a:bodyPr/>
        <a:lstStyle/>
        <a:p>
          <a:endParaRPr lang="en-US"/>
        </a:p>
      </dgm:t>
    </dgm:pt>
    <dgm:pt modelId="{AE754E9F-0CA1-4D98-8BC2-664234975198}">
      <dgm:prSet/>
      <dgm:spPr/>
      <dgm:t>
        <a:bodyPr/>
        <a:lstStyle/>
        <a:p>
          <a:r>
            <a:rPr lang="en-US"/>
            <a:t>Bots show structural patterns: high out-degree, low clustering, etc.</a:t>
          </a:r>
        </a:p>
      </dgm:t>
    </dgm:pt>
    <dgm:pt modelId="{4EC38885-B306-4421-AB9F-37640B0B216E}" type="parTrans" cxnId="{398355EF-5EC9-4EE5-B132-F547D1163620}">
      <dgm:prSet/>
      <dgm:spPr/>
      <dgm:t>
        <a:bodyPr/>
        <a:lstStyle/>
        <a:p>
          <a:endParaRPr lang="en-US"/>
        </a:p>
      </dgm:t>
    </dgm:pt>
    <dgm:pt modelId="{3FDE6EEF-511B-4B7B-A76C-CBF46AE3B784}" type="sibTrans" cxnId="{398355EF-5EC9-4EE5-B132-F547D1163620}">
      <dgm:prSet/>
      <dgm:spPr/>
      <dgm:t>
        <a:bodyPr/>
        <a:lstStyle/>
        <a:p>
          <a:endParaRPr lang="en-US"/>
        </a:p>
      </dgm:t>
    </dgm:pt>
    <dgm:pt modelId="{9CD11A42-4E52-4D2C-97D6-862230B2FD75}">
      <dgm:prSet/>
      <dgm:spPr/>
      <dgm:t>
        <a:bodyPr/>
        <a:lstStyle/>
        <a:p>
          <a:r>
            <a:rPr lang="en-US"/>
            <a:t>Scalable to large networks</a:t>
          </a:r>
        </a:p>
      </dgm:t>
    </dgm:pt>
    <dgm:pt modelId="{4BACE422-6EB9-4007-8DA5-AE04A1C91159}" type="parTrans" cxnId="{B64190E9-B114-46A2-BDA0-182C93F664EA}">
      <dgm:prSet/>
      <dgm:spPr/>
      <dgm:t>
        <a:bodyPr/>
        <a:lstStyle/>
        <a:p>
          <a:endParaRPr lang="en-US"/>
        </a:p>
      </dgm:t>
    </dgm:pt>
    <dgm:pt modelId="{A3104370-81A7-48C8-BA1C-8CB09992529F}" type="sibTrans" cxnId="{B64190E9-B114-46A2-BDA0-182C93F664EA}">
      <dgm:prSet/>
      <dgm:spPr/>
      <dgm:t>
        <a:bodyPr/>
        <a:lstStyle/>
        <a:p>
          <a:endParaRPr lang="en-US"/>
        </a:p>
      </dgm:t>
    </dgm:pt>
    <dgm:pt modelId="{D47E1213-0B5E-4637-8123-8B3C76D42989}" type="pres">
      <dgm:prSet presAssocID="{1F290077-70EF-40B8-A03B-F6126E975B2F}" presName="root" presStyleCnt="0">
        <dgm:presLayoutVars>
          <dgm:dir/>
          <dgm:resizeHandles val="exact"/>
        </dgm:presLayoutVars>
      </dgm:prSet>
      <dgm:spPr/>
    </dgm:pt>
    <dgm:pt modelId="{D1D6C5CB-12CC-4DF2-8DCE-CF7AE9950FB3}" type="pres">
      <dgm:prSet presAssocID="{7B47B579-26E8-44D6-A402-479EF32A3A93}" presName="compNode" presStyleCnt="0"/>
      <dgm:spPr/>
    </dgm:pt>
    <dgm:pt modelId="{5645298F-8516-49F4-BD59-A77FD3A92610}" type="pres">
      <dgm:prSet presAssocID="{7B47B579-26E8-44D6-A402-479EF32A3A93}" presName="bgRect" presStyleLbl="bgShp" presStyleIdx="0" presStyleCnt="3"/>
      <dgm:spPr/>
    </dgm:pt>
    <dgm:pt modelId="{4C81F72D-5033-43B3-95CC-CB812D921129}" type="pres">
      <dgm:prSet presAssocID="{7B47B579-26E8-44D6-A402-479EF32A3A9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5E5275E9-297C-4DCF-8330-00A23EBC30EB}" type="pres">
      <dgm:prSet presAssocID="{7B47B579-26E8-44D6-A402-479EF32A3A93}" presName="spaceRect" presStyleCnt="0"/>
      <dgm:spPr/>
    </dgm:pt>
    <dgm:pt modelId="{08F3DCB1-B56A-44C4-A508-6074AAF9C91E}" type="pres">
      <dgm:prSet presAssocID="{7B47B579-26E8-44D6-A402-479EF32A3A93}" presName="parTx" presStyleLbl="revTx" presStyleIdx="0" presStyleCnt="3">
        <dgm:presLayoutVars>
          <dgm:chMax val="0"/>
          <dgm:chPref val="0"/>
        </dgm:presLayoutVars>
      </dgm:prSet>
      <dgm:spPr/>
    </dgm:pt>
    <dgm:pt modelId="{894A4710-A29A-4E7E-85AD-9A442869BECD}" type="pres">
      <dgm:prSet presAssocID="{0CC36FF3-5788-49CF-A705-08BB7DA5C3D8}" presName="sibTrans" presStyleCnt="0"/>
      <dgm:spPr/>
    </dgm:pt>
    <dgm:pt modelId="{30005390-4899-4107-854E-72DCF5E309D1}" type="pres">
      <dgm:prSet presAssocID="{AE754E9F-0CA1-4D98-8BC2-664234975198}" presName="compNode" presStyleCnt="0"/>
      <dgm:spPr/>
    </dgm:pt>
    <dgm:pt modelId="{910C05E9-BC28-450F-A5AF-C73C3795BF38}" type="pres">
      <dgm:prSet presAssocID="{AE754E9F-0CA1-4D98-8BC2-664234975198}" presName="bgRect" presStyleLbl="bgShp" presStyleIdx="1" presStyleCnt="3"/>
      <dgm:spPr/>
    </dgm:pt>
    <dgm:pt modelId="{FBEA5F0A-F504-4774-B5DF-E840ED2E824C}" type="pres">
      <dgm:prSet presAssocID="{AE754E9F-0CA1-4D98-8BC2-6642349751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907E851-84E2-49C2-AE8A-64954786BC7A}" type="pres">
      <dgm:prSet presAssocID="{AE754E9F-0CA1-4D98-8BC2-664234975198}" presName="spaceRect" presStyleCnt="0"/>
      <dgm:spPr/>
    </dgm:pt>
    <dgm:pt modelId="{1CA17EFB-1C1F-4B8F-AA58-8C3BA678284B}" type="pres">
      <dgm:prSet presAssocID="{AE754E9F-0CA1-4D98-8BC2-664234975198}" presName="parTx" presStyleLbl="revTx" presStyleIdx="1" presStyleCnt="3">
        <dgm:presLayoutVars>
          <dgm:chMax val="0"/>
          <dgm:chPref val="0"/>
        </dgm:presLayoutVars>
      </dgm:prSet>
      <dgm:spPr/>
    </dgm:pt>
    <dgm:pt modelId="{D6D36DAF-165D-4B7E-A873-EDBF3517EAB1}" type="pres">
      <dgm:prSet presAssocID="{3FDE6EEF-511B-4B7B-A76C-CBF46AE3B784}" presName="sibTrans" presStyleCnt="0"/>
      <dgm:spPr/>
    </dgm:pt>
    <dgm:pt modelId="{4AEE083A-94B2-460E-BF80-A9824FC52C57}" type="pres">
      <dgm:prSet presAssocID="{9CD11A42-4E52-4D2C-97D6-862230B2FD75}" presName="compNode" presStyleCnt="0"/>
      <dgm:spPr/>
    </dgm:pt>
    <dgm:pt modelId="{D7BAC29F-7334-4E6E-963D-76EB146AE48F}" type="pres">
      <dgm:prSet presAssocID="{9CD11A42-4E52-4D2C-97D6-862230B2FD75}" presName="bgRect" presStyleLbl="bgShp" presStyleIdx="2" presStyleCnt="3"/>
      <dgm:spPr/>
    </dgm:pt>
    <dgm:pt modelId="{01265877-A15C-4F6B-937C-987ED013599C}" type="pres">
      <dgm:prSet presAssocID="{9CD11A42-4E52-4D2C-97D6-862230B2FD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42E713C7-8784-4BE4-9D44-3504CB094F55}" type="pres">
      <dgm:prSet presAssocID="{9CD11A42-4E52-4D2C-97D6-862230B2FD75}" presName="spaceRect" presStyleCnt="0"/>
      <dgm:spPr/>
    </dgm:pt>
    <dgm:pt modelId="{730BA937-E326-449C-AB4B-0E6F06997916}" type="pres">
      <dgm:prSet presAssocID="{9CD11A42-4E52-4D2C-97D6-862230B2FD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552B01-F00D-4899-A706-18FCFD8ED3CF}" type="presOf" srcId="{9CD11A42-4E52-4D2C-97D6-862230B2FD75}" destId="{730BA937-E326-449C-AB4B-0E6F06997916}" srcOrd="0" destOrd="0" presId="urn:microsoft.com/office/officeart/2018/2/layout/IconVerticalSolidList"/>
    <dgm:cxn modelId="{64C2191F-EE7F-4C7D-B1C0-D6219D31ADE0}" srcId="{1F290077-70EF-40B8-A03B-F6126E975B2F}" destId="{7B47B579-26E8-44D6-A402-479EF32A3A93}" srcOrd="0" destOrd="0" parTransId="{AD9A4385-E78E-4544-B090-F428A2D935D5}" sibTransId="{0CC36FF3-5788-49CF-A705-08BB7DA5C3D8}"/>
    <dgm:cxn modelId="{1C675D2D-CD45-4B83-ABCD-CB47D3825A5D}" type="presOf" srcId="{AE754E9F-0CA1-4D98-8BC2-664234975198}" destId="{1CA17EFB-1C1F-4B8F-AA58-8C3BA678284B}" srcOrd="0" destOrd="0" presId="urn:microsoft.com/office/officeart/2018/2/layout/IconVerticalSolidList"/>
    <dgm:cxn modelId="{9F4F3938-72CD-4638-978B-786A35EABAEB}" type="presOf" srcId="{7B47B579-26E8-44D6-A402-479EF32A3A93}" destId="{08F3DCB1-B56A-44C4-A508-6074AAF9C91E}" srcOrd="0" destOrd="0" presId="urn:microsoft.com/office/officeart/2018/2/layout/IconVerticalSolidList"/>
    <dgm:cxn modelId="{CAA9D1AB-BF89-4DD1-B303-43CDBB363872}" type="presOf" srcId="{1F290077-70EF-40B8-A03B-F6126E975B2F}" destId="{D47E1213-0B5E-4637-8123-8B3C76D42989}" srcOrd="0" destOrd="0" presId="urn:microsoft.com/office/officeart/2018/2/layout/IconVerticalSolidList"/>
    <dgm:cxn modelId="{B64190E9-B114-46A2-BDA0-182C93F664EA}" srcId="{1F290077-70EF-40B8-A03B-F6126E975B2F}" destId="{9CD11A42-4E52-4D2C-97D6-862230B2FD75}" srcOrd="2" destOrd="0" parTransId="{4BACE422-6EB9-4007-8DA5-AE04A1C91159}" sibTransId="{A3104370-81A7-48C8-BA1C-8CB09992529F}"/>
    <dgm:cxn modelId="{398355EF-5EC9-4EE5-B132-F547D1163620}" srcId="{1F290077-70EF-40B8-A03B-F6126E975B2F}" destId="{AE754E9F-0CA1-4D98-8BC2-664234975198}" srcOrd="1" destOrd="0" parTransId="{4EC38885-B306-4421-AB9F-37640B0B216E}" sibTransId="{3FDE6EEF-511B-4B7B-A76C-CBF46AE3B784}"/>
    <dgm:cxn modelId="{727E3C8A-C3F6-4A4A-B02D-8CBB4859F23D}" type="presParOf" srcId="{D47E1213-0B5E-4637-8123-8B3C76D42989}" destId="{D1D6C5CB-12CC-4DF2-8DCE-CF7AE9950FB3}" srcOrd="0" destOrd="0" presId="urn:microsoft.com/office/officeart/2018/2/layout/IconVerticalSolidList"/>
    <dgm:cxn modelId="{CBA82794-D881-44C2-AB1D-F6849D6F40AA}" type="presParOf" srcId="{D1D6C5CB-12CC-4DF2-8DCE-CF7AE9950FB3}" destId="{5645298F-8516-49F4-BD59-A77FD3A92610}" srcOrd="0" destOrd="0" presId="urn:microsoft.com/office/officeart/2018/2/layout/IconVerticalSolidList"/>
    <dgm:cxn modelId="{A8E541F8-2C1C-4357-9C13-E188EAA9E905}" type="presParOf" srcId="{D1D6C5CB-12CC-4DF2-8DCE-CF7AE9950FB3}" destId="{4C81F72D-5033-43B3-95CC-CB812D921129}" srcOrd="1" destOrd="0" presId="urn:microsoft.com/office/officeart/2018/2/layout/IconVerticalSolidList"/>
    <dgm:cxn modelId="{8C12E9B4-2705-46E1-B2B3-BF3D10722647}" type="presParOf" srcId="{D1D6C5CB-12CC-4DF2-8DCE-CF7AE9950FB3}" destId="{5E5275E9-297C-4DCF-8330-00A23EBC30EB}" srcOrd="2" destOrd="0" presId="urn:microsoft.com/office/officeart/2018/2/layout/IconVerticalSolidList"/>
    <dgm:cxn modelId="{47445762-0556-4E29-BE4A-7A3538C38869}" type="presParOf" srcId="{D1D6C5CB-12CC-4DF2-8DCE-CF7AE9950FB3}" destId="{08F3DCB1-B56A-44C4-A508-6074AAF9C91E}" srcOrd="3" destOrd="0" presId="urn:microsoft.com/office/officeart/2018/2/layout/IconVerticalSolidList"/>
    <dgm:cxn modelId="{5BB956A7-C285-4639-9B53-E19FB2391DA0}" type="presParOf" srcId="{D47E1213-0B5E-4637-8123-8B3C76D42989}" destId="{894A4710-A29A-4E7E-85AD-9A442869BECD}" srcOrd="1" destOrd="0" presId="urn:microsoft.com/office/officeart/2018/2/layout/IconVerticalSolidList"/>
    <dgm:cxn modelId="{4652B494-EF53-4D78-8322-49E543D150AB}" type="presParOf" srcId="{D47E1213-0B5E-4637-8123-8B3C76D42989}" destId="{30005390-4899-4107-854E-72DCF5E309D1}" srcOrd="2" destOrd="0" presId="urn:microsoft.com/office/officeart/2018/2/layout/IconVerticalSolidList"/>
    <dgm:cxn modelId="{4610C2E7-4501-4E48-8B45-0D05904D8677}" type="presParOf" srcId="{30005390-4899-4107-854E-72DCF5E309D1}" destId="{910C05E9-BC28-450F-A5AF-C73C3795BF38}" srcOrd="0" destOrd="0" presId="urn:microsoft.com/office/officeart/2018/2/layout/IconVerticalSolidList"/>
    <dgm:cxn modelId="{7EF39E6D-7600-4E52-987F-5C30B4108ECF}" type="presParOf" srcId="{30005390-4899-4107-854E-72DCF5E309D1}" destId="{FBEA5F0A-F504-4774-B5DF-E840ED2E824C}" srcOrd="1" destOrd="0" presId="urn:microsoft.com/office/officeart/2018/2/layout/IconVerticalSolidList"/>
    <dgm:cxn modelId="{5D7EB001-F719-45BE-A4A0-8B625DB7DBD7}" type="presParOf" srcId="{30005390-4899-4107-854E-72DCF5E309D1}" destId="{8907E851-84E2-49C2-AE8A-64954786BC7A}" srcOrd="2" destOrd="0" presId="urn:microsoft.com/office/officeart/2018/2/layout/IconVerticalSolidList"/>
    <dgm:cxn modelId="{400D8ACE-EAEA-47C8-A1D9-65D97274ED9D}" type="presParOf" srcId="{30005390-4899-4107-854E-72DCF5E309D1}" destId="{1CA17EFB-1C1F-4B8F-AA58-8C3BA678284B}" srcOrd="3" destOrd="0" presId="urn:microsoft.com/office/officeart/2018/2/layout/IconVerticalSolidList"/>
    <dgm:cxn modelId="{7C0C3972-1530-4AC9-8411-8E9A4935E136}" type="presParOf" srcId="{D47E1213-0B5E-4637-8123-8B3C76D42989}" destId="{D6D36DAF-165D-4B7E-A873-EDBF3517EAB1}" srcOrd="3" destOrd="0" presId="urn:microsoft.com/office/officeart/2018/2/layout/IconVerticalSolidList"/>
    <dgm:cxn modelId="{4FBEABFE-2F8F-41C2-8F9F-19C99A721FEB}" type="presParOf" srcId="{D47E1213-0B5E-4637-8123-8B3C76D42989}" destId="{4AEE083A-94B2-460E-BF80-A9824FC52C57}" srcOrd="4" destOrd="0" presId="urn:microsoft.com/office/officeart/2018/2/layout/IconVerticalSolidList"/>
    <dgm:cxn modelId="{982CED1A-F2C8-4DE9-8C67-860CA5CA2B04}" type="presParOf" srcId="{4AEE083A-94B2-460E-BF80-A9824FC52C57}" destId="{D7BAC29F-7334-4E6E-963D-76EB146AE48F}" srcOrd="0" destOrd="0" presId="urn:microsoft.com/office/officeart/2018/2/layout/IconVerticalSolidList"/>
    <dgm:cxn modelId="{96EFD76C-F443-450D-87DD-D22976E62D6D}" type="presParOf" srcId="{4AEE083A-94B2-460E-BF80-A9824FC52C57}" destId="{01265877-A15C-4F6B-937C-987ED013599C}" srcOrd="1" destOrd="0" presId="urn:microsoft.com/office/officeart/2018/2/layout/IconVerticalSolidList"/>
    <dgm:cxn modelId="{095F6698-122F-403A-9B17-BAAEE5F20F16}" type="presParOf" srcId="{4AEE083A-94B2-460E-BF80-A9824FC52C57}" destId="{42E713C7-8784-4BE4-9D44-3504CB094F55}" srcOrd="2" destOrd="0" presId="urn:microsoft.com/office/officeart/2018/2/layout/IconVerticalSolidList"/>
    <dgm:cxn modelId="{A795CEEE-98A4-4B33-9D6D-84E6FF9BD1C7}" type="presParOf" srcId="{4AEE083A-94B2-460E-BF80-A9824FC52C57}" destId="{730BA937-E326-449C-AB4B-0E6F069979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5298F-8516-49F4-BD59-A77FD3A92610}">
      <dsp:nvSpPr>
        <dsp:cNvPr id="0" name=""/>
        <dsp:cNvSpPr/>
      </dsp:nvSpPr>
      <dsp:spPr>
        <a:xfrm>
          <a:off x="0" y="611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81F72D-5033-43B3-95CC-CB812D921129}">
      <dsp:nvSpPr>
        <dsp:cNvPr id="0" name=""/>
        <dsp:cNvSpPr/>
      </dsp:nvSpPr>
      <dsp:spPr>
        <a:xfrm>
          <a:off x="432980" y="322663"/>
          <a:ext cx="787236" cy="7872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DCB1-B56A-44C4-A508-6074AAF9C91E}">
      <dsp:nvSpPr>
        <dsp:cNvPr id="0" name=""/>
        <dsp:cNvSpPr/>
      </dsp:nvSpPr>
      <dsp:spPr>
        <a:xfrm>
          <a:off x="1653197" y="611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Doesn’t require message content (privacy-friendly)</a:t>
          </a:r>
        </a:p>
      </dsp:txBody>
      <dsp:txXfrm>
        <a:off x="1653197" y="611"/>
        <a:ext cx="5652858" cy="1431339"/>
      </dsp:txXfrm>
    </dsp:sp>
    <dsp:sp modelId="{910C05E9-BC28-450F-A5AF-C73C3795BF38}">
      <dsp:nvSpPr>
        <dsp:cNvPr id="0" name=""/>
        <dsp:cNvSpPr/>
      </dsp:nvSpPr>
      <dsp:spPr>
        <a:xfrm>
          <a:off x="0" y="1789786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EA5F0A-F504-4774-B5DF-E840ED2E824C}">
      <dsp:nvSpPr>
        <dsp:cNvPr id="0" name=""/>
        <dsp:cNvSpPr/>
      </dsp:nvSpPr>
      <dsp:spPr>
        <a:xfrm>
          <a:off x="432980" y="2111837"/>
          <a:ext cx="787236" cy="7872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17EFB-1C1F-4B8F-AA58-8C3BA678284B}">
      <dsp:nvSpPr>
        <dsp:cNvPr id="0" name=""/>
        <dsp:cNvSpPr/>
      </dsp:nvSpPr>
      <dsp:spPr>
        <a:xfrm>
          <a:off x="1653197" y="1789786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Bots show structural patterns: high out-degree, low clustering, etc.</a:t>
          </a:r>
        </a:p>
      </dsp:txBody>
      <dsp:txXfrm>
        <a:off x="1653197" y="1789786"/>
        <a:ext cx="5652858" cy="1431339"/>
      </dsp:txXfrm>
    </dsp:sp>
    <dsp:sp modelId="{D7BAC29F-7334-4E6E-963D-76EB146AE48F}">
      <dsp:nvSpPr>
        <dsp:cNvPr id="0" name=""/>
        <dsp:cNvSpPr/>
      </dsp:nvSpPr>
      <dsp:spPr>
        <a:xfrm>
          <a:off x="0" y="3578960"/>
          <a:ext cx="7306056" cy="14313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65877-A15C-4F6B-937C-987ED013599C}">
      <dsp:nvSpPr>
        <dsp:cNvPr id="0" name=""/>
        <dsp:cNvSpPr/>
      </dsp:nvSpPr>
      <dsp:spPr>
        <a:xfrm>
          <a:off x="432980" y="3901012"/>
          <a:ext cx="787236" cy="7872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BA937-E326-449C-AB4B-0E6F06997916}">
      <dsp:nvSpPr>
        <dsp:cNvPr id="0" name=""/>
        <dsp:cNvSpPr/>
      </dsp:nvSpPr>
      <dsp:spPr>
        <a:xfrm>
          <a:off x="1653197" y="3578960"/>
          <a:ext cx="5652858" cy="14313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483" tIns="151483" rIns="151483" bIns="15148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Scalable to large networks</a:t>
          </a:r>
        </a:p>
      </dsp:txBody>
      <dsp:txXfrm>
        <a:off x="1653197" y="3578960"/>
        <a:ext cx="5652858" cy="1431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27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1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1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45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2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6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blue and red explosion&#10;&#10;AI-generated content may be incorrect.">
            <a:extLst>
              <a:ext uri="{FF2B5EF4-FFF2-40B4-BE49-F238E27FC236}">
                <a16:creationId xmlns:a16="http://schemas.microsoft.com/office/drawing/2014/main" id="{27AB2567-92BD-0870-D374-87BD82E74E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458" b="17175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429790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  <a:ea typeface="+mj-lt"/>
                <a:cs typeface="+mj-lt"/>
              </a:rPr>
              <a:t>Bot Detection in Social Graphs Using Network-Based Features</a:t>
            </a:r>
            <a:endParaRPr lang="en-US" sz="42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Murariu Tudor Cristian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4900A-5478-FD8E-27F8-057DD37C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theory and game theory : Ian Short">
            <a:extLst>
              <a:ext uri="{FF2B5EF4-FFF2-40B4-BE49-F238E27FC236}">
                <a16:creationId xmlns:a16="http://schemas.microsoft.com/office/drawing/2014/main" id="{BB8D3674-B762-3ACF-2890-1FB6FF7E3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686" y="2834640"/>
            <a:ext cx="3546763" cy="3511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E645-9972-CD4A-4AF6-276373B5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199" y="978408"/>
            <a:ext cx="6136059" cy="536752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✅ </a:t>
            </a:r>
            <a:r>
              <a:rPr lang="en-US" sz="2400" b="1" dirty="0">
                <a:ea typeface="+mn-lt"/>
                <a:cs typeface="+mn-lt"/>
              </a:rPr>
              <a:t>Network-based detection</a:t>
            </a:r>
            <a:r>
              <a:rPr lang="en-US" sz="2400" dirty="0">
                <a:ea typeface="+mn-lt"/>
                <a:cs typeface="+mn-lt"/>
              </a:rPr>
              <a:t> offers a powerful, content-independent way to </a:t>
            </a:r>
            <a:r>
              <a:rPr lang="en-US" sz="2400">
                <a:ea typeface="+mn-lt"/>
                <a:cs typeface="+mn-lt"/>
              </a:rPr>
              <a:t>identify social bots</a:t>
            </a:r>
          </a:p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✅ </a:t>
            </a:r>
            <a:r>
              <a:rPr lang="en-US" sz="2400" b="1" dirty="0">
                <a:ea typeface="+mn-lt"/>
                <a:cs typeface="+mn-lt"/>
              </a:rPr>
              <a:t>Social Network Analysis (SNA)</a:t>
            </a:r>
            <a:r>
              <a:rPr lang="en-US" sz="2400" dirty="0">
                <a:ea typeface="+mn-lt"/>
                <a:cs typeface="+mn-lt"/>
              </a:rPr>
              <a:t> metrics reveal structural anomalies in user behavior</a:t>
            </a:r>
          </a:p>
          <a:p>
            <a:pPr marL="0" indent="0">
              <a:buNone/>
            </a:pP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✅ Techniques include both </a:t>
            </a:r>
            <a:r>
              <a:rPr lang="en-US" sz="2400" b="1" dirty="0">
                <a:ea typeface="+mn-lt"/>
                <a:cs typeface="+mn-lt"/>
              </a:rPr>
              <a:t>unsupervised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dirty="0">
                <a:ea typeface="+mn-lt"/>
                <a:cs typeface="+mn-lt"/>
              </a:rPr>
              <a:t>supervised</a:t>
            </a:r>
            <a:r>
              <a:rPr lang="en-US" sz="2400" dirty="0">
                <a:ea typeface="+mn-lt"/>
                <a:cs typeface="+mn-lt"/>
              </a:rPr>
              <a:t> methods, as well as emerging </a:t>
            </a:r>
            <a:r>
              <a:rPr lang="en-US" sz="2400" b="1">
                <a:ea typeface="+mn-lt"/>
                <a:cs typeface="+mn-lt"/>
              </a:rPr>
              <a:t>graph-based models</a:t>
            </a:r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sz="2400" b="1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✅ Despite promising results, key challenges remain: evasion, data access, and scalability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26338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D914-6048-1411-02D4-58D8441F3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3799"/>
            <a:ext cx="11155680" cy="14630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800" dirty="0"/>
              <a:t>What are social bots?</a:t>
            </a:r>
            <a:br>
              <a:rPr lang="en-US" sz="4800" dirty="0"/>
            </a:br>
            <a:r>
              <a:rPr lang="en-US" sz="4800" dirty="0">
                <a:ea typeface="+mj-lt"/>
                <a:cs typeface="+mj-lt"/>
              </a:rPr>
              <a:t>Why they’re a problem?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DF37-B903-D18F-A399-420B176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711129"/>
            <a:ext cx="11155680" cy="36348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Social Bots</a:t>
            </a:r>
            <a:r>
              <a:rPr lang="en-US" sz="2400" dirty="0">
                <a:ea typeface="+mn-lt"/>
                <a:cs typeface="+mn-lt"/>
              </a:rPr>
              <a:t> are automated accounts on social media that mimic human behavior to spread content, interact with users, or manipulate discussions.</a:t>
            </a:r>
          </a:p>
          <a:p>
            <a:r>
              <a:rPr lang="en-US" sz="2400" dirty="0">
                <a:ea typeface="+mn-lt"/>
                <a:cs typeface="+mn-lt"/>
              </a:rPr>
              <a:t>Social media platforms are increasingly targeted by </a:t>
            </a:r>
            <a:r>
              <a:rPr lang="en-US" sz="2400" b="1" dirty="0">
                <a:ea typeface="+mn-lt"/>
                <a:cs typeface="+mn-lt"/>
              </a:rPr>
              <a:t>automated accounts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Bots can </a:t>
            </a:r>
            <a:r>
              <a:rPr lang="en-US" sz="2400" b="1" dirty="0">
                <a:ea typeface="+mn-lt"/>
                <a:cs typeface="+mn-lt"/>
              </a:rPr>
              <a:t>amplify misinformation</a:t>
            </a:r>
            <a:r>
              <a:rPr lang="en-US" sz="2400" dirty="0">
                <a:ea typeface="+mn-lt"/>
                <a:cs typeface="+mn-lt"/>
              </a:rPr>
              <a:t>, distort public opinion, or spam users. </a:t>
            </a:r>
          </a:p>
          <a:p>
            <a:r>
              <a:rPr lang="en-US" sz="2400" dirty="0">
                <a:ea typeface="+mn-lt"/>
                <a:cs typeface="+mn-lt"/>
              </a:rPr>
              <a:t>Traditional detection methods focus on </a:t>
            </a:r>
            <a:r>
              <a:rPr lang="en-US" sz="2400" b="1" dirty="0">
                <a:ea typeface="+mn-lt"/>
                <a:cs typeface="+mn-lt"/>
              </a:rPr>
              <a:t>content analysis</a:t>
            </a:r>
            <a:r>
              <a:rPr lang="en-US" sz="2400" dirty="0">
                <a:ea typeface="+mn-lt"/>
                <a:cs typeface="+mn-lt"/>
              </a:rPr>
              <a:t> or user behavior.</a:t>
            </a:r>
          </a:p>
          <a:p>
            <a:r>
              <a:rPr lang="en-US" sz="2400" dirty="0">
                <a:ea typeface="+mn-lt"/>
                <a:cs typeface="+mn-lt"/>
              </a:rPr>
              <a:t>This presentation explores a </a:t>
            </a:r>
            <a:r>
              <a:rPr lang="en-US" sz="2400" b="1" dirty="0">
                <a:ea typeface="+mn-lt"/>
                <a:cs typeface="+mn-lt"/>
              </a:rPr>
              <a:t>structure-based approach</a:t>
            </a:r>
            <a:r>
              <a:rPr lang="en-US" sz="2400" dirty="0">
                <a:ea typeface="+mn-lt"/>
                <a:cs typeface="+mn-lt"/>
              </a:rPr>
              <a:t>: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 detecting bots through</a:t>
            </a:r>
            <a:r>
              <a:rPr lang="en-US" sz="2400" b="1" dirty="0">
                <a:ea typeface="+mn-lt"/>
                <a:cs typeface="+mn-lt"/>
              </a:rPr>
              <a:t> social graphs</a:t>
            </a:r>
            <a:r>
              <a:rPr lang="en-US" sz="2400" dirty="0">
                <a:ea typeface="+mn-lt"/>
                <a:cs typeface="+mn-lt"/>
              </a:rPr>
              <a:t>.</a:t>
            </a:r>
          </a:p>
        </p:txBody>
      </p:sp>
      <p:pic>
        <p:nvPicPr>
          <p:cNvPr id="4" name="Picture 3" descr="BOT ATTACKS and Human Subjects Research - UNC Research">
            <a:extLst>
              <a:ext uri="{FF2B5EF4-FFF2-40B4-BE49-F238E27FC236}">
                <a16:creationId xmlns:a16="http://schemas.microsoft.com/office/drawing/2014/main" id="{2987C04E-31BA-ED00-A248-DA1A0153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183" y="851485"/>
            <a:ext cx="1384853" cy="142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6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637B2-1CB2-6B57-10F7-8114370C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160" y="978408"/>
            <a:ext cx="4745736" cy="1463040"/>
          </a:xfrm>
        </p:spPr>
        <p:txBody>
          <a:bodyPr>
            <a:noAutofit/>
          </a:bodyPr>
          <a:lstStyle/>
          <a:p>
            <a:r>
              <a:rPr lang="en-US" sz="4800" b="0" dirty="0">
                <a:ea typeface="+mj-lt"/>
                <a:cs typeface="+mj-lt"/>
              </a:rPr>
              <a:t>What is a Social Graph?</a:t>
            </a:r>
            <a:endParaRPr lang="en-US" sz="4800" dirty="0"/>
          </a:p>
        </p:txBody>
      </p:sp>
      <p:pic>
        <p:nvPicPr>
          <p:cNvPr id="5" name="Picture 4" descr="Graph Database for Social Networks: 7 Fundamental Use Cases of NebulaGraph|  EP 1">
            <a:extLst>
              <a:ext uri="{FF2B5EF4-FFF2-40B4-BE49-F238E27FC236}">
                <a16:creationId xmlns:a16="http://schemas.microsoft.com/office/drawing/2014/main" id="{21CA88DD-B9C4-2598-00BD-3A86650E1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" r="-3" b="-3"/>
          <a:stretch>
            <a:fillRect/>
          </a:stretch>
        </p:blipFill>
        <p:spPr>
          <a:xfrm>
            <a:off x="517868" y="508090"/>
            <a:ext cx="5705856" cy="5846990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6407" y="508090"/>
            <a:ext cx="4660733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8E8C3-558B-9E18-7D24-4D89DDCF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931" y="2828979"/>
            <a:ext cx="4661698" cy="3527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Graph</a:t>
            </a:r>
            <a:r>
              <a:rPr lang="en-US" sz="2000" dirty="0">
                <a:ea typeface="+mn-lt"/>
                <a:cs typeface="+mn-lt"/>
              </a:rPr>
              <a:t> where users = nodes, interactions = edges</a:t>
            </a:r>
          </a:p>
          <a:p>
            <a:r>
              <a:rPr lang="en-US" sz="2000" b="1" dirty="0">
                <a:ea typeface="+mn-lt"/>
                <a:cs typeface="+mn-lt"/>
              </a:rPr>
              <a:t>Edge types</a:t>
            </a:r>
            <a:r>
              <a:rPr lang="en-US" sz="2000" dirty="0">
                <a:ea typeface="+mn-lt"/>
                <a:cs typeface="+mn-lt"/>
              </a:rPr>
              <a:t>: follows, replies, mentions, retweets, likes/reacts, comments, etc.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544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D7B48-6CA6-A63C-4D2C-9A21234B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dirty="0">
                <a:ea typeface="+mj-lt"/>
                <a:cs typeface="+mj-lt"/>
              </a:rPr>
              <a:t>Fundamentals of Social Network Analysis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Data Viz | Jacob Jameson">
            <a:extLst>
              <a:ext uri="{FF2B5EF4-FFF2-40B4-BE49-F238E27FC236}">
                <a16:creationId xmlns:a16="http://schemas.microsoft.com/office/drawing/2014/main" id="{3030E82C-5484-A625-7C94-B6CC60FC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3205039"/>
            <a:ext cx="6281928" cy="31409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918E-614C-CA1B-8E9B-44C5DC31A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6790" y="1088136"/>
            <a:ext cx="4447649" cy="5268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Degree Centrality</a:t>
            </a:r>
            <a:r>
              <a:rPr lang="en-US" sz="2400" dirty="0">
                <a:ea typeface="+mn-lt"/>
                <a:cs typeface="+mn-lt"/>
              </a:rPr>
              <a:t>: number of connections a node has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Betweenness Centrality</a:t>
            </a:r>
            <a:r>
              <a:rPr lang="en-US" sz="2400" dirty="0">
                <a:ea typeface="+mn-lt"/>
                <a:cs typeface="+mn-lt"/>
              </a:rPr>
              <a:t>: how often a node lies on the shortest path between others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Clustering Coefficient</a:t>
            </a:r>
            <a:r>
              <a:rPr lang="en-US" sz="2400" dirty="0">
                <a:ea typeface="+mn-lt"/>
                <a:cs typeface="+mn-lt"/>
              </a:rPr>
              <a:t>: measures how connected a node’s neighbors are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Ego Networks</a:t>
            </a:r>
            <a:r>
              <a:rPr lang="en-US" sz="2400" dirty="0">
                <a:ea typeface="+mn-lt"/>
                <a:cs typeface="+mn-lt"/>
              </a:rPr>
              <a:t>: a user’s immediate local network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927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red circle with dots&#10;&#10;AI-generated content may be incorrect.">
            <a:extLst>
              <a:ext uri="{FF2B5EF4-FFF2-40B4-BE49-F238E27FC236}">
                <a16:creationId xmlns:a16="http://schemas.microsoft.com/office/drawing/2014/main" id="{565B5590-06D3-995B-07A8-CCD3F5B51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613" y="2442617"/>
            <a:ext cx="4026465" cy="37989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4AAC78-9263-38BE-43C8-BFBADDA0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469" y="989451"/>
            <a:ext cx="5943159" cy="14630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+mj-lt"/>
                <a:cs typeface="+mj-lt"/>
              </a:rPr>
              <a:t>How Can SNA Concepts Be Used in Social Media?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3DA3-6E23-1641-5F79-27AE8F274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97" y="2443578"/>
            <a:ext cx="8430953" cy="3801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Influencers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→ Detected using high centrality metrics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(e.g., degree, betweenness, closeness)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>
                <a:ea typeface="+mn-lt"/>
                <a:cs typeface="+mn-lt"/>
              </a:rPr>
              <a:t> → These users are key hubs in the network</a:t>
            </a:r>
          </a:p>
          <a:p>
            <a:r>
              <a:rPr lang="en-US" b="1" dirty="0">
                <a:ea typeface="+mn-lt"/>
                <a:cs typeface="+mn-lt"/>
              </a:rPr>
              <a:t>Isolated Users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→ Identified by low degree</a:t>
            </a:r>
            <a:r>
              <a:rPr lang="en-US" dirty="0">
                <a:ea typeface="+mn-lt"/>
                <a:cs typeface="+mn-lt"/>
              </a:rPr>
              <a:t> or as part of </a:t>
            </a:r>
            <a:r>
              <a:rPr lang="en-US" b="1" dirty="0">
                <a:ea typeface="+mn-lt"/>
                <a:cs typeface="+mn-lt"/>
              </a:rPr>
              <a:t>disconnected components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→ May represent inactive accounts or outliers</a:t>
            </a:r>
          </a:p>
          <a:p>
            <a:r>
              <a:rPr lang="en-US" b="1" dirty="0">
                <a:ea typeface="+mn-lt"/>
                <a:cs typeface="+mn-lt"/>
              </a:rPr>
              <a:t>Anomalous Patterns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→ Detected through unusual clustering coefficients</a:t>
            </a:r>
            <a:r>
              <a:rPr lang="en-US" dirty="0">
                <a:ea typeface="+mn-lt"/>
                <a:cs typeface="+mn-lt"/>
              </a:rPr>
              <a:t>,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abnormal centrality</a:t>
            </a:r>
            <a:r>
              <a:rPr lang="en-US" dirty="0">
                <a:ea typeface="+mn-lt"/>
                <a:cs typeface="+mn-lt"/>
              </a:rPr>
              <a:t>, or odd </a:t>
            </a:r>
            <a:r>
              <a:rPr lang="en-US" b="1" dirty="0">
                <a:ea typeface="+mn-lt"/>
                <a:cs typeface="+mn-lt"/>
              </a:rPr>
              <a:t>graph positions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→ Useful for spotting bots, spam clusters, or coordinated campaigns</a:t>
            </a:r>
          </a:p>
        </p:txBody>
      </p:sp>
    </p:spTree>
    <p:extLst>
      <p:ext uri="{BB962C8B-B14F-4D97-AF65-F5344CB8AC3E}">
        <p14:creationId xmlns:p14="http://schemas.microsoft.com/office/powerpoint/2010/main" val="33915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DE513-3162-97D0-9E27-65FAC6C13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447979"/>
            <a:ext cx="3383280" cy="1957252"/>
          </a:xfrm>
        </p:spPr>
        <p:txBody>
          <a:bodyPr>
            <a:normAutofit/>
          </a:bodyPr>
          <a:lstStyle/>
          <a:p>
            <a:r>
              <a:rPr lang="en-US" sz="4000" b="0">
                <a:ea typeface="+mj-lt"/>
                <a:cs typeface="+mj-lt"/>
              </a:rPr>
              <a:t>Why Network-Based Detection?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C0394527-F8EC-231B-AF4C-A18BFE7B7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992291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9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AF310-527E-72F0-1275-3092E78B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6103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Network-Based Features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0184639-D0D2-E54D-B625-4651EBE29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576987"/>
              </p:ext>
            </p:extLst>
          </p:nvPr>
        </p:nvGraphicFramePr>
        <p:xfrm>
          <a:off x="4082143" y="957942"/>
          <a:ext cx="7699924" cy="5242588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509891">
                  <a:extLst>
                    <a:ext uri="{9D8B030D-6E8A-4147-A177-3AD203B41FA5}">
                      <a16:colId xmlns:a16="http://schemas.microsoft.com/office/drawing/2014/main" val="1312615224"/>
                    </a:ext>
                  </a:extLst>
                </a:gridCol>
                <a:gridCol w="2817362">
                  <a:extLst>
                    <a:ext uri="{9D8B030D-6E8A-4147-A177-3AD203B41FA5}">
                      <a16:colId xmlns:a16="http://schemas.microsoft.com/office/drawing/2014/main" val="739576152"/>
                    </a:ext>
                  </a:extLst>
                </a:gridCol>
                <a:gridCol w="2372671">
                  <a:extLst>
                    <a:ext uri="{9D8B030D-6E8A-4147-A177-3AD203B41FA5}">
                      <a16:colId xmlns:a16="http://schemas.microsoft.com/office/drawing/2014/main" val="323181577"/>
                    </a:ext>
                  </a:extLst>
                </a:gridCol>
              </a:tblGrid>
              <a:tr h="706551">
                <a:tc>
                  <a:txBody>
                    <a:bodyPr/>
                    <a:lstStyle/>
                    <a:p>
                      <a:r>
                        <a:rPr lang="en-US" sz="2300" b="1" cap="none" spc="0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163918" marR="163918" marT="163918" marB="13343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none" spc="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cap="none" spc="0" dirty="0">
                          <a:solidFill>
                            <a:schemeClr val="bg1"/>
                          </a:solidFill>
                        </a:rPr>
                        <a:t>Bot Signature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798240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Out-degree</a:t>
                      </a:r>
                    </a:p>
                  </a:txBody>
                  <a:tcPr marL="163918" marR="163918" marT="163918" marB="13343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# of users followed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Often very high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013598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Clustering coefficient</a:t>
                      </a:r>
                    </a:p>
                  </a:txBody>
                  <a:tcPr marL="163918" marR="163918" marT="163918" marB="13343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Local triangle density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Often near 0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72277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Betweenness centrality</a:t>
                      </a:r>
                    </a:p>
                  </a:txBody>
                  <a:tcPr marL="163918" marR="163918" marT="163918" marB="13343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Bridge roles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Often low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05139"/>
                  </a:ext>
                </a:extLst>
              </a:tr>
              <a:tr h="1062375"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K-core participation</a:t>
                      </a:r>
                    </a:p>
                  </a:txBody>
                  <a:tcPr marL="163918" marR="163918" marT="163918" marB="133434" anchor="ctr">
                    <a:lnL w="1270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 Embeddedness</a:t>
                      </a: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cap="none" spc="0" dirty="0">
                          <a:solidFill>
                            <a:schemeClr val="tx1"/>
                          </a:solidFill>
                        </a:rPr>
                        <a:t>Often outside core, </a:t>
                      </a:r>
                      <a:r>
                        <a:rPr lang="en-US" sz="2300" b="0" i="0" u="none" strike="noStrike" cap="none" spc="0" noProof="0" dirty="0">
                          <a:solidFill>
                            <a:schemeClr val="tx1"/>
                          </a:solidFill>
                          <a:latin typeface="Bierstadt"/>
                        </a:rPr>
                        <a:t>Low Embeddedness</a:t>
                      </a:r>
                      <a:endParaRPr lang="en-US" sz="23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63918" marR="163918" marT="163918" marB="1334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93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46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1C15BE-2A6A-358E-B862-603BC0BD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Detection Techniques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E5B2476A-D693-AF98-F17A-995D3C17B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8419" y="2834640"/>
            <a:ext cx="3511296" cy="351129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7368-68DF-24DC-F311-C7FEE7A3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056" y="978408"/>
            <a:ext cx="5504688" cy="5367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🔹 </a:t>
            </a:r>
            <a:r>
              <a:rPr lang="en-US" sz="1600" b="1" dirty="0">
                <a:ea typeface="+mn-lt"/>
                <a:cs typeface="+mn-lt"/>
              </a:rPr>
              <a:t>Unsupervised Techniques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Use </a:t>
            </a:r>
            <a:r>
              <a:rPr lang="en-US" sz="1400" b="1" dirty="0">
                <a:ea typeface="+mn-lt"/>
                <a:cs typeface="+mn-lt"/>
              </a:rPr>
              <a:t>graph anomalies</a:t>
            </a:r>
            <a:r>
              <a:rPr lang="en-US" sz="1400" dirty="0">
                <a:ea typeface="+mn-lt"/>
                <a:cs typeface="+mn-lt"/>
              </a:rPr>
              <a:t> and structural patterns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Examples:</a:t>
            </a:r>
            <a:endParaRPr lang="en-US" sz="1400"/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Outlier detection</a:t>
            </a:r>
            <a:r>
              <a:rPr lang="en-US" dirty="0">
                <a:ea typeface="+mn-lt"/>
                <a:cs typeface="+mn-lt"/>
              </a:rPr>
              <a:t> on centrality metrics</a:t>
            </a:r>
            <a:endParaRPr lang="en-US"/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b="1" dirty="0">
                <a:ea typeface="+mn-lt"/>
                <a:cs typeface="+mn-lt"/>
              </a:rPr>
              <a:t>Clustering-based methods</a:t>
            </a:r>
            <a:r>
              <a:rPr lang="en-US" dirty="0">
                <a:ea typeface="+mn-lt"/>
                <a:cs typeface="+mn-lt"/>
              </a:rPr>
              <a:t> (e.g., DBSCAN, community detection)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Effective when labels are unavailable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🔹 </a:t>
            </a:r>
            <a:r>
              <a:rPr lang="en-US" sz="1600" b="1" dirty="0">
                <a:ea typeface="+mn-lt"/>
                <a:cs typeface="+mn-lt"/>
              </a:rPr>
              <a:t>Supervised Techniques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Use labeled data to </a:t>
            </a:r>
            <a:r>
              <a:rPr lang="en-US" sz="1400" b="1" dirty="0">
                <a:ea typeface="+mn-lt"/>
                <a:cs typeface="+mn-lt"/>
              </a:rPr>
              <a:t>train classifiers</a:t>
            </a:r>
            <a:r>
              <a:rPr lang="en-US" sz="1400" dirty="0">
                <a:ea typeface="+mn-lt"/>
                <a:cs typeface="+mn-lt"/>
              </a:rPr>
              <a:t> (e.g., Random Forest, SVM)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Input features:</a:t>
            </a:r>
            <a:endParaRPr lang="en-US" sz="1400"/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Degree, clustering coefficient, betweenness, etc.</a:t>
            </a:r>
            <a:endParaRPr lang="en-US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Often outperform unsupervised models with quality data</a:t>
            </a:r>
            <a:endParaRPr lang="en-US" sz="140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ea typeface="+mn-lt"/>
                <a:cs typeface="+mn-lt"/>
              </a:rPr>
              <a:t>🔹 </a:t>
            </a:r>
            <a:r>
              <a:rPr lang="en-US" sz="1600" b="1" dirty="0">
                <a:ea typeface="+mn-lt"/>
                <a:cs typeface="+mn-lt"/>
              </a:rPr>
              <a:t>Graph-Based Models</a:t>
            </a:r>
            <a:endParaRPr lang="en-US" sz="1600" dirty="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Advanced methods like </a:t>
            </a:r>
            <a:r>
              <a:rPr lang="en-US" sz="1400" b="1" dirty="0">
                <a:ea typeface="+mn-lt"/>
                <a:cs typeface="+mn-lt"/>
              </a:rPr>
              <a:t>Graph Neural Networks (GNNs)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Capture complex structures in </a:t>
            </a:r>
            <a:r>
              <a:rPr lang="en-US" sz="1400" b="1" dirty="0">
                <a:ea typeface="+mn-lt"/>
                <a:cs typeface="+mn-lt"/>
              </a:rPr>
              <a:t>local and global connectivity</a:t>
            </a:r>
            <a:endParaRPr lang="en-US" sz="1400"/>
          </a:p>
          <a:p>
            <a:pPr lvl="1">
              <a:lnSpc>
                <a:spcPct val="100000"/>
              </a:lnSpc>
            </a:pPr>
            <a:r>
              <a:rPr lang="en-US" sz="1400" dirty="0">
                <a:ea typeface="+mn-lt"/>
                <a:cs typeface="+mn-lt"/>
              </a:rPr>
              <a:t>Recent trend in bot detection research</a:t>
            </a:r>
            <a:endParaRPr lang="en-US" sz="1400"/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681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082E5AA-6E5F-4FCC-8C41-11E32F833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AB990-04FD-81BD-B7F1-2EB218C20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102352" cy="1664208"/>
          </a:xfrm>
        </p:spPr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Challenges in Bot Detection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5622" y="612648"/>
            <a:ext cx="551383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E4EE59BB-D650-F183-B2BE-A660BD50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1" y="2904170"/>
            <a:ext cx="5112393" cy="30674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C1D2-DA21-68AA-0934-4CC9680CD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056" y="978408"/>
            <a:ext cx="5504688" cy="53675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Evasion Tactics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Bots are evolving to mimic human-like behavior and network patterns</a:t>
            </a:r>
            <a:endParaRPr lang="en-US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Makes structural detection increasingly difficult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Data Access Limitations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Social media platforms restrict access to full graph data</a:t>
            </a:r>
            <a:endParaRPr lang="en-US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Limits availability of high-quality training and evaluation datasets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Labeling Ground Truth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Manually labeling bots vs. real users is time-consuming and error-prone</a:t>
            </a:r>
            <a:endParaRPr lang="en-US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Lack of consensus on what defines a “bot”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🔹 </a:t>
            </a:r>
            <a:r>
              <a:rPr lang="en-US" b="1">
                <a:ea typeface="+mn-lt"/>
                <a:cs typeface="+mn-lt"/>
              </a:rPr>
              <a:t>False Positives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Some legitimate users may exhibit bot-like patterns (e.g., influencers, brands)</a:t>
            </a:r>
            <a:endParaRPr lang="en-US"/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Risk of misclassifying real users</a:t>
            </a:r>
            <a:endParaRPr lang="en-US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9341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GestaltVTI</vt:lpstr>
      <vt:lpstr>Bot Detection in Social Graphs Using Network-Based Features</vt:lpstr>
      <vt:lpstr>What are social bots? Why they’re a problem?</vt:lpstr>
      <vt:lpstr>What is a Social Graph?</vt:lpstr>
      <vt:lpstr>Fundamentals of Social Network Analysis</vt:lpstr>
      <vt:lpstr>How Can SNA Concepts Be Used in Social Media?</vt:lpstr>
      <vt:lpstr>Why Network-Based Detection?</vt:lpstr>
      <vt:lpstr>Network-Based Features</vt:lpstr>
      <vt:lpstr>Detection Techniques</vt:lpstr>
      <vt:lpstr>Challenges in Bot Detection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174</cp:revision>
  <dcterms:created xsi:type="dcterms:W3CDTF">2025-05-22T09:23:54Z</dcterms:created>
  <dcterms:modified xsi:type="dcterms:W3CDTF">2025-05-22T10:28:16Z</dcterms:modified>
</cp:coreProperties>
</file>