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56" r:id="rId6"/>
    <p:sldId id="357" r:id="rId7"/>
    <p:sldId id="358" r:id="rId8"/>
    <p:sldId id="359" r:id="rId9"/>
    <p:sldId id="434" r:id="rId10"/>
    <p:sldId id="430" r:id="rId11"/>
    <p:sldId id="404" r:id="rId12"/>
    <p:sldId id="405" r:id="rId13"/>
    <p:sldId id="406" r:id="rId14"/>
    <p:sldId id="407" r:id="rId15"/>
    <p:sldId id="408" r:id="rId16"/>
    <p:sldId id="409" r:id="rId17"/>
    <p:sldId id="449" r:id="rId18"/>
    <p:sldId id="450" r:id="rId19"/>
    <p:sldId id="451" r:id="rId20"/>
    <p:sldId id="410" r:id="rId21"/>
    <p:sldId id="436" r:id="rId22"/>
    <p:sldId id="435" r:id="rId23"/>
    <p:sldId id="437" r:id="rId24"/>
    <p:sldId id="440" r:id="rId25"/>
    <p:sldId id="438" r:id="rId26"/>
    <p:sldId id="439" r:id="rId27"/>
    <p:sldId id="442" r:id="rId28"/>
    <p:sldId id="443" r:id="rId29"/>
    <p:sldId id="444" r:id="rId30"/>
    <p:sldId id="441" r:id="rId31"/>
    <p:sldId id="445" r:id="rId32"/>
    <p:sldId id="446" r:id="rId33"/>
    <p:sldId id="411" r:id="rId34"/>
    <p:sldId id="412" r:id="rId35"/>
    <p:sldId id="447" r:id="rId36"/>
    <p:sldId id="413" r:id="rId37"/>
    <p:sldId id="414" r:id="rId38"/>
    <p:sldId id="415" r:id="rId39"/>
    <p:sldId id="416" r:id="rId40"/>
    <p:sldId id="417" r:id="rId41"/>
    <p:sldId id="419" r:id="rId42"/>
    <p:sldId id="448" r:id="rId43"/>
    <p:sldId id="42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A1BF2-CBA4-4E7F-AC57-5E4B50C9DA5B}">
          <p14:sldIdLst>
            <p14:sldId id="256"/>
            <p14:sldId id="356"/>
            <p14:sldId id="357"/>
            <p14:sldId id="358"/>
            <p14:sldId id="359"/>
            <p14:sldId id="434"/>
            <p14:sldId id="430"/>
            <p14:sldId id="404"/>
            <p14:sldId id="405"/>
            <p14:sldId id="406"/>
            <p14:sldId id="407"/>
            <p14:sldId id="408"/>
            <p14:sldId id="409"/>
            <p14:sldId id="449"/>
            <p14:sldId id="450"/>
            <p14:sldId id="451"/>
            <p14:sldId id="410"/>
            <p14:sldId id="436"/>
            <p14:sldId id="435"/>
            <p14:sldId id="437"/>
            <p14:sldId id="440"/>
            <p14:sldId id="438"/>
            <p14:sldId id="439"/>
            <p14:sldId id="442"/>
            <p14:sldId id="443"/>
            <p14:sldId id="444"/>
            <p14:sldId id="441"/>
            <p14:sldId id="445"/>
            <p14:sldId id="446"/>
            <p14:sldId id="411"/>
            <p14:sldId id="412"/>
            <p14:sldId id="447"/>
            <p14:sldId id="413"/>
            <p14:sldId id="414"/>
            <p14:sldId id="415"/>
            <p14:sldId id="416"/>
            <p14:sldId id="417"/>
            <p14:sldId id="419"/>
            <p14:sldId id="448"/>
            <p14:sldId id="420"/>
          </p14:sldIdLst>
        </p14:section>
        <p14:section name="Untitled Section" id="{A00E7715-A989-44B7-9DDB-AF630DABE78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FBFCE3-D0DD-4061-96D3-9A9A69815698}" v="6" dt="2023-12-14T08:47:58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5033" autoAdjust="0"/>
  </p:normalViewPr>
  <p:slideViewPr>
    <p:cSldViewPr>
      <p:cViewPr varScale="1">
        <p:scale>
          <a:sx n="82" d="100"/>
          <a:sy n="82" d="100"/>
        </p:scale>
        <p:origin x="13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-LAURA BORZA" userId="S::diana.borza@ubbcluj.ro::ed9fdbdb-5e02-44f4-98d5-79feaf2b224c" providerId="AD" clId="Web-{B1FBFCE3-D0DD-4061-96D3-9A9A69815698}"/>
    <pc:docChg chg="modSld">
      <pc:chgData name="DIANA-LAURA BORZA" userId="S::diana.borza@ubbcluj.ro::ed9fdbdb-5e02-44f4-98d5-79feaf2b224c" providerId="AD" clId="Web-{B1FBFCE3-D0DD-4061-96D3-9A9A69815698}" dt="2023-12-14T08:47:56.156" v="4" actId="20577"/>
      <pc:docMkLst>
        <pc:docMk/>
      </pc:docMkLst>
      <pc:sldChg chg="modSp">
        <pc:chgData name="DIANA-LAURA BORZA" userId="S::diana.borza@ubbcluj.ro::ed9fdbdb-5e02-44f4-98d5-79feaf2b224c" providerId="AD" clId="Web-{B1FBFCE3-D0DD-4061-96D3-9A9A69815698}" dt="2023-12-14T08:47:56.156" v="4" actId="20577"/>
        <pc:sldMkLst>
          <pc:docMk/>
          <pc:sldMk cId="2053922437" sldId="464"/>
        </pc:sldMkLst>
        <pc:spChg chg="mod">
          <ac:chgData name="DIANA-LAURA BORZA" userId="S::diana.borza@ubbcluj.ro::ed9fdbdb-5e02-44f4-98d5-79feaf2b224c" providerId="AD" clId="Web-{B1FBFCE3-D0DD-4061-96D3-9A9A69815698}" dt="2023-12-14T08:47:56.156" v="4" actId="20577"/>
          <ac:spMkLst>
            <pc:docMk/>
            <pc:sldMk cId="2053922437" sldId="4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0553-19E5-4466-957D-33438D80426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7065-02FE-46E8-AA24-171EDB758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05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0553-19E5-4466-957D-33438D80426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7065-02FE-46E8-AA24-171EDB758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0553-19E5-4466-957D-33438D80426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7065-02FE-46E8-AA24-171EDB758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9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0553-19E5-4466-957D-33438D80426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7065-02FE-46E8-AA24-171EDB758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96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0553-19E5-4466-957D-33438D80426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7065-02FE-46E8-AA24-171EDB758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8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0553-19E5-4466-957D-33438D80426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7065-02FE-46E8-AA24-171EDB758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55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0553-19E5-4466-957D-33438D80426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7065-02FE-46E8-AA24-171EDB758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87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0553-19E5-4466-957D-33438D80426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7065-02FE-46E8-AA24-171EDB758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4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0553-19E5-4466-957D-33438D80426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7065-02FE-46E8-AA24-171EDB758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0553-19E5-4466-957D-33438D80426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7065-02FE-46E8-AA24-171EDB758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59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0553-19E5-4466-957D-33438D80426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7065-02FE-46E8-AA24-171EDB758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64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10553-19E5-4466-957D-33438D804262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7065-02FE-46E8-AA24-171EDB758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61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owardsdatascience.com/r-cnn-fast-r-cnn-faster-r-cnn-yolo-object-detection-algorithms-36d53571365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owardsdatascience.com/r-cnn-fast-r-cnn-faster-r-cnn-yolo-object-detection-algorithms-36d53571365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owardsdatascience.com/r-cnn-fast-r-cnn-faster-r-cnn-yolo-object-detection-algorithms-36d53571365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owardsdatascience.com/r-cnn-fast-r-cnn-faster-r-cnn-yolo-object-detection-algorithms-36d53571365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onathan-hui.medium.com/map-mean-average-precision-for-object-detection-45c121a3117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onathan-hui.medium.com/map-mean-average-precision-for-object-detection-45c121a3117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onathan-hui.medium.com/map-mean-average-precision-for-object-detection-45c121a31173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onathan-hui.medium.com/map-mean-average-precision-for-object-detection-45c121a3117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onathan-hui.medium.com/map-mean-average-precision-for-object-detection-45c121a3117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onathan-hui.medium.com/map-mean-average-precision-for-object-detection-45c121a3117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onathan-hui.medium.com/map-mean-average-precision-for-object-detection-45c121a3117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onardoaraujosantos.gitbook.io/artificial-inteligence/machine_learning/deep_learning/object_localization_and_dete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region-of-interest-part-2-roi-align-and-roi-warp-f795196fc193" TargetMode="External"/><Relationship Id="rId2" Type="http://schemas.openxmlformats.org/officeDocument/2006/relationships/hyperlink" Target="https://towardsdatascience.com/understanding-region-of-interest-part-1-roi-pooling-e4f5dd65bb4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onardoaraujosantos.gitbook.io/artificial-inteligence/machine_learning/deep_learning/object_localization_and_dete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xiv.org/pdf/1311.2524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Computer Vision and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10</a:t>
            </a:r>
          </a:p>
        </p:txBody>
      </p:sp>
    </p:spTree>
    <p:extLst>
      <p:ext uri="{BB962C8B-B14F-4D97-AF65-F5344CB8AC3E}">
        <p14:creationId xmlns:p14="http://schemas.microsoft.com/office/powerpoint/2010/main" val="515275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R-CNN</a:t>
            </a:r>
            <a:br>
              <a:rPr lang="en-GB" dirty="0"/>
            </a:br>
            <a:r>
              <a:rPr lang="en-GB" sz="3600" dirty="0"/>
              <a:t>Region-based Convolutional Network, 2014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99956"/>
            <a:ext cx="8028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 source:  </a:t>
            </a:r>
            <a:r>
              <a:rPr lang="en-GB" sz="1200" dirty="0">
                <a:hlinkClick r:id="rId2"/>
              </a:rPr>
              <a:t>https://towardsdatascience.com/r-cnn-fast-r-cnn-faster-r-cnn-yolo-object-detection-algorithms-36d53571365e</a:t>
            </a:r>
            <a:endParaRPr lang="en-GB" sz="1200" dirty="0"/>
          </a:p>
        </p:txBody>
      </p:sp>
      <p:pic>
        <p:nvPicPr>
          <p:cNvPr id="1028" name="Picture 4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52959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4716016" y="5445224"/>
            <a:ext cx="24482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52321" y="5085184"/>
            <a:ext cx="1512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Selective search to extract 2000 regions. </a:t>
            </a:r>
            <a:r>
              <a:rPr lang="en-GB" b="1" dirty="0">
                <a:solidFill>
                  <a:srgbClr val="FF0000"/>
                </a:solidFill>
              </a:rPr>
              <a:t>NO learning here</a:t>
            </a:r>
          </a:p>
        </p:txBody>
      </p:sp>
    </p:spTree>
    <p:extLst>
      <p:ext uri="{BB962C8B-B14F-4D97-AF65-F5344CB8AC3E}">
        <p14:creationId xmlns:p14="http://schemas.microsoft.com/office/powerpoint/2010/main" val="413819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R-CNN</a:t>
            </a:r>
            <a:br>
              <a:rPr lang="en-GB" dirty="0"/>
            </a:br>
            <a:r>
              <a:rPr lang="en-GB" sz="3600" dirty="0"/>
              <a:t>Region-based Convolutional Network, 2014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99956"/>
            <a:ext cx="8028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 source:  </a:t>
            </a:r>
            <a:r>
              <a:rPr lang="en-GB" sz="1200" dirty="0">
                <a:hlinkClick r:id="rId2"/>
              </a:rPr>
              <a:t>https://towardsdatascience.com/r-cnn-fast-r-cnn-faster-r-cnn-yolo-object-detection-algorithms-36d53571365e</a:t>
            </a:r>
            <a:endParaRPr lang="en-GB" sz="1200" dirty="0"/>
          </a:p>
        </p:txBody>
      </p:sp>
      <p:pic>
        <p:nvPicPr>
          <p:cNvPr id="1028" name="Picture 4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52959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716016" y="5589240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52321" y="5085184"/>
            <a:ext cx="1512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Selective search to extract 2000 regions. </a:t>
            </a:r>
            <a:r>
              <a:rPr lang="en-GB" b="1" dirty="0">
                <a:solidFill>
                  <a:srgbClr val="FF0000"/>
                </a:solidFill>
              </a:rPr>
              <a:t>NO learning 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3679" y="3861048"/>
            <a:ext cx="2880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Warp each image region into a square of 227x227  ROI (will be fed to </a:t>
            </a:r>
            <a:r>
              <a:rPr lang="en-GB" dirty="0" err="1">
                <a:solidFill>
                  <a:srgbClr val="FF0000"/>
                </a:solidFill>
              </a:rPr>
              <a:t>AlexNet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76056" y="4072533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9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R-CNN</a:t>
            </a:r>
            <a:br>
              <a:rPr lang="en-GB" dirty="0"/>
            </a:br>
            <a:r>
              <a:rPr lang="en-GB" sz="3600" dirty="0"/>
              <a:t>Region-based Convolutional Network, 2014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99956"/>
            <a:ext cx="8028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 source:  </a:t>
            </a:r>
            <a:r>
              <a:rPr lang="en-GB" sz="1200" dirty="0">
                <a:hlinkClick r:id="rId2"/>
              </a:rPr>
              <a:t>https://towardsdatascience.com/r-cnn-fast-r-cnn-faster-r-cnn-yolo-object-detection-algorithms-36d53571365e</a:t>
            </a:r>
            <a:endParaRPr lang="en-GB" sz="1200" dirty="0"/>
          </a:p>
        </p:txBody>
      </p:sp>
      <p:pic>
        <p:nvPicPr>
          <p:cNvPr id="1028" name="Picture 4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15109"/>
            <a:ext cx="52959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716016" y="5589240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52321" y="5085184"/>
            <a:ext cx="1512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Selective search to extract 2000 regions. </a:t>
            </a:r>
            <a:r>
              <a:rPr lang="en-GB" b="1" dirty="0">
                <a:solidFill>
                  <a:srgbClr val="FF0000"/>
                </a:solidFill>
              </a:rPr>
              <a:t>NO learning 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3679" y="3861048"/>
            <a:ext cx="2880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Warp each image region into a square of 227x227  ROI (will be fed to </a:t>
            </a:r>
            <a:r>
              <a:rPr lang="en-GB" dirty="0" err="1">
                <a:solidFill>
                  <a:srgbClr val="FF0000"/>
                </a:solidFill>
              </a:rPr>
              <a:t>AlexNet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76056" y="4072533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83559" y="299695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91287" y="2812286"/>
            <a:ext cx="288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AlexNet</a:t>
            </a:r>
            <a:r>
              <a:rPr lang="en-GB" b="1" dirty="0">
                <a:solidFill>
                  <a:srgbClr val="FF0000"/>
                </a:solidFill>
              </a:rPr>
              <a:t> – feature extractor</a:t>
            </a:r>
          </a:p>
        </p:txBody>
      </p:sp>
    </p:spTree>
    <p:extLst>
      <p:ext uri="{BB962C8B-B14F-4D97-AF65-F5344CB8AC3E}">
        <p14:creationId xmlns:p14="http://schemas.microsoft.com/office/powerpoint/2010/main" val="274445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6" y="-319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R-CNN</a:t>
            </a:r>
            <a:br>
              <a:rPr lang="en-GB" dirty="0"/>
            </a:br>
            <a:r>
              <a:rPr lang="en-GB" sz="3600" dirty="0"/>
              <a:t>Region-based Convolutional Network, 2014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99956"/>
            <a:ext cx="8028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 source:  </a:t>
            </a:r>
            <a:r>
              <a:rPr lang="en-GB" sz="1200" dirty="0">
                <a:hlinkClick r:id="rId2"/>
              </a:rPr>
              <a:t>https://towardsdatascience.com/r-cnn-fast-r-cnn-faster-r-cnn-yolo-object-detection-algorithms-36d53571365e</a:t>
            </a:r>
            <a:endParaRPr lang="en-GB" sz="1200" dirty="0"/>
          </a:p>
        </p:txBody>
      </p:sp>
      <p:pic>
        <p:nvPicPr>
          <p:cNvPr id="1028" name="Picture 4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15109"/>
            <a:ext cx="52959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716016" y="5589240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52321" y="5085184"/>
            <a:ext cx="1512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Selective search to extract 2000 regions. </a:t>
            </a:r>
            <a:r>
              <a:rPr lang="en-GB" b="1" dirty="0">
                <a:solidFill>
                  <a:srgbClr val="FF0000"/>
                </a:solidFill>
              </a:rPr>
              <a:t>NO learning 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3679" y="3861048"/>
            <a:ext cx="2880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Warp each image region into a square of 227x227  ROI (will be fed to </a:t>
            </a:r>
            <a:r>
              <a:rPr lang="en-GB" dirty="0" err="1">
                <a:solidFill>
                  <a:srgbClr val="FF0000"/>
                </a:solidFill>
              </a:rPr>
              <a:t>AlexNet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76056" y="4072533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83559" y="299695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91287" y="2812286"/>
            <a:ext cx="288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AlexNet</a:t>
            </a:r>
            <a:r>
              <a:rPr lang="en-GB" b="1" dirty="0">
                <a:solidFill>
                  <a:srgbClr val="FF0000"/>
                </a:solidFill>
              </a:rPr>
              <a:t> – feature extractor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75412" y="1014944"/>
            <a:ext cx="348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SVMs</a:t>
            </a:r>
            <a:r>
              <a:rPr lang="en-GB" dirty="0">
                <a:solidFill>
                  <a:srgbClr val="FF0000"/>
                </a:solidFill>
              </a:rPr>
              <a:t> to classify the presence + label of an object in region</a:t>
            </a:r>
          </a:p>
          <a:p>
            <a:r>
              <a:rPr lang="en-GB" dirty="0">
                <a:solidFill>
                  <a:srgbClr val="FF0000"/>
                </a:solidFill>
              </a:rPr>
              <a:t>Regression </a:t>
            </a:r>
            <a:r>
              <a:rPr lang="en-GB" b="1" dirty="0">
                <a:solidFill>
                  <a:srgbClr val="FF0000"/>
                </a:solidFill>
              </a:rPr>
              <a:t>to fine tune </a:t>
            </a:r>
            <a:r>
              <a:rPr lang="en-GB" dirty="0">
                <a:solidFill>
                  <a:srgbClr val="FF0000"/>
                </a:solidFill>
              </a:rPr>
              <a:t>the bounding boxes</a:t>
            </a:r>
          </a:p>
        </p:txBody>
      </p:sp>
    </p:spTree>
    <p:extLst>
      <p:ext uri="{BB962C8B-B14F-4D97-AF65-F5344CB8AC3E}">
        <p14:creationId xmlns:p14="http://schemas.microsoft.com/office/powerpoint/2010/main" val="201904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err="1"/>
              <a:t>BBox</a:t>
            </a:r>
            <a:r>
              <a:rPr lang="en-GB" dirty="0"/>
              <a:t>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a region proposal with </a:t>
            </a:r>
            <a:r>
              <a:rPr lang="en-GB" dirty="0" err="1"/>
              <a:t>center</a:t>
            </a:r>
            <a:r>
              <a:rPr lang="en-GB" dirty="0"/>
              <a:t> (</a:t>
            </a:r>
            <a:r>
              <a:rPr lang="en-GB" dirty="0" err="1"/>
              <a:t>px</a:t>
            </a:r>
            <a:r>
              <a:rPr lang="en-GB" dirty="0"/>
              <a:t>, </a:t>
            </a:r>
            <a:r>
              <a:rPr lang="en-GB" dirty="0" err="1"/>
              <a:t>py</a:t>
            </a:r>
            <a:r>
              <a:rPr lang="en-GB" dirty="0"/>
              <a:t>) and size  (</a:t>
            </a:r>
            <a:r>
              <a:rPr lang="en-GB" dirty="0" err="1"/>
              <a:t>pw</a:t>
            </a:r>
            <a:r>
              <a:rPr lang="en-GB" dirty="0"/>
              <a:t>, </a:t>
            </a:r>
            <a:r>
              <a:rPr lang="en-GB" dirty="0" err="1"/>
              <a:t>ph</a:t>
            </a:r>
            <a:r>
              <a:rPr lang="en-GB" dirty="0"/>
              <a:t>)</a:t>
            </a:r>
          </a:p>
          <a:p>
            <a:r>
              <a:rPr lang="en-GB" dirty="0"/>
              <a:t>RCNN predicts a transform (</a:t>
            </a:r>
            <a:r>
              <a:rPr lang="en-GB" dirty="0" err="1"/>
              <a:t>tx</a:t>
            </a:r>
            <a:r>
              <a:rPr lang="en-GB" dirty="0"/>
              <a:t>, </a:t>
            </a:r>
            <a:r>
              <a:rPr lang="en-GB" dirty="0" err="1"/>
              <a:t>ty</a:t>
            </a:r>
            <a:r>
              <a:rPr lang="en-GB" dirty="0"/>
              <a:t>, </a:t>
            </a:r>
            <a:r>
              <a:rPr lang="en-GB" dirty="0" err="1"/>
              <a:t>tw</a:t>
            </a:r>
            <a:r>
              <a:rPr lang="en-GB" dirty="0"/>
              <a:t>, </a:t>
            </a:r>
            <a:r>
              <a:rPr lang="en-GB" dirty="0" err="1"/>
              <a:t>th</a:t>
            </a:r>
            <a:r>
              <a:rPr lang="en-GB" dirty="0"/>
              <a:t>) to correct the region proposal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75504"/>
            <a:ext cx="2692440" cy="247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65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err="1"/>
              <a:t>BBox</a:t>
            </a:r>
            <a:r>
              <a:rPr lang="en-GB" dirty="0"/>
              <a:t>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2" y="1600200"/>
            <a:ext cx="4546848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err="1"/>
              <a:t>Ouput</a:t>
            </a:r>
            <a:r>
              <a:rPr lang="en-GB" dirty="0"/>
              <a:t> </a:t>
            </a:r>
            <a:r>
              <a:rPr lang="en-GB" dirty="0" err="1"/>
              <a:t>bbox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 err="1"/>
              <a:t>bx</a:t>
            </a:r>
            <a:r>
              <a:rPr lang="en-GB" dirty="0"/>
              <a:t> = </a:t>
            </a:r>
            <a:r>
              <a:rPr lang="en-GB" dirty="0" err="1"/>
              <a:t>px</a:t>
            </a:r>
            <a:r>
              <a:rPr lang="en-GB" dirty="0"/>
              <a:t> + </a:t>
            </a:r>
            <a:r>
              <a:rPr lang="en-GB" dirty="0" err="1"/>
              <a:t>pw·</a:t>
            </a:r>
            <a:r>
              <a:rPr lang="en-GB" dirty="0" err="1">
                <a:solidFill>
                  <a:srgbClr val="FF0000"/>
                </a:solidFill>
              </a:rPr>
              <a:t>tx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by = </a:t>
            </a:r>
            <a:r>
              <a:rPr lang="en-GB" dirty="0" err="1"/>
              <a:t>py</a:t>
            </a:r>
            <a:r>
              <a:rPr lang="en-GB" dirty="0"/>
              <a:t> + </a:t>
            </a:r>
            <a:r>
              <a:rPr lang="en-GB" dirty="0" err="1"/>
              <a:t>ph·</a:t>
            </a:r>
            <a:r>
              <a:rPr lang="en-GB" dirty="0" err="1">
                <a:solidFill>
                  <a:srgbClr val="FF0000"/>
                </a:solidFill>
              </a:rPr>
              <a:t>ty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err="1"/>
              <a:t>bw</a:t>
            </a:r>
            <a:r>
              <a:rPr lang="en-GB" dirty="0"/>
              <a:t> = </a:t>
            </a:r>
            <a:r>
              <a:rPr lang="en-GB" dirty="0" err="1"/>
              <a:t>pw</a:t>
            </a:r>
            <a:r>
              <a:rPr lang="en-GB" dirty="0"/>
              <a:t> · </a:t>
            </a:r>
            <a:r>
              <a:rPr lang="en-GB" dirty="0" err="1"/>
              <a:t>exp</a:t>
            </a:r>
            <a:r>
              <a:rPr lang="en-GB" dirty="0"/>
              <a:t>(</a:t>
            </a:r>
            <a:r>
              <a:rPr lang="en-GB" dirty="0" err="1">
                <a:solidFill>
                  <a:srgbClr val="FF0000"/>
                </a:solidFill>
              </a:rPr>
              <a:t>tw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 err="1"/>
              <a:t>bh</a:t>
            </a:r>
            <a:r>
              <a:rPr lang="en-GB" dirty="0"/>
              <a:t> = </a:t>
            </a:r>
            <a:r>
              <a:rPr lang="en-GB" dirty="0" err="1"/>
              <a:t>ph</a:t>
            </a:r>
            <a:r>
              <a:rPr lang="en-GB" dirty="0"/>
              <a:t> · </a:t>
            </a:r>
            <a:r>
              <a:rPr lang="en-GB" dirty="0" err="1"/>
              <a:t>exp</a:t>
            </a:r>
            <a:r>
              <a:rPr lang="en-GB" dirty="0"/>
              <a:t>(</a:t>
            </a:r>
            <a:r>
              <a:rPr lang="en-GB" dirty="0" err="1">
                <a:solidFill>
                  <a:srgbClr val="FF0000"/>
                </a:solidFill>
              </a:rPr>
              <a:t>th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position is shifted by an amount relative to proposal size </a:t>
            </a:r>
          </a:p>
          <a:p>
            <a:pPr marL="0" indent="0">
              <a:buNone/>
            </a:pPr>
            <a:r>
              <a:rPr lang="en-GB" dirty="0"/>
              <a:t>Scale the size; </a:t>
            </a:r>
            <a:r>
              <a:rPr lang="en-GB" dirty="0" err="1"/>
              <a:t>exp</a:t>
            </a:r>
            <a:r>
              <a:rPr lang="en-GB" dirty="0"/>
              <a:t> ensures that scaling factor is &gt; 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transform encodes relative difference between proposal and output (CNN doesn’t see absolute size or position after cropping)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4" y="1916832"/>
            <a:ext cx="2692440" cy="247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324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err="1"/>
              <a:t>BBox</a:t>
            </a:r>
            <a:r>
              <a:rPr lang="en-GB" dirty="0"/>
              <a:t>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2" y="1600200"/>
            <a:ext cx="4546848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/>
              <a:t>Ouput</a:t>
            </a:r>
            <a:r>
              <a:rPr lang="en-GB" dirty="0"/>
              <a:t> </a:t>
            </a:r>
            <a:r>
              <a:rPr lang="en-GB" dirty="0" err="1"/>
              <a:t>bbox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 err="1"/>
              <a:t>bx</a:t>
            </a:r>
            <a:r>
              <a:rPr lang="en-GB" dirty="0"/>
              <a:t> = </a:t>
            </a:r>
            <a:r>
              <a:rPr lang="en-GB" dirty="0" err="1"/>
              <a:t>px</a:t>
            </a:r>
            <a:r>
              <a:rPr lang="en-GB" dirty="0"/>
              <a:t> + </a:t>
            </a:r>
            <a:r>
              <a:rPr lang="en-GB" dirty="0" err="1"/>
              <a:t>pw·</a:t>
            </a:r>
            <a:r>
              <a:rPr lang="en-GB" dirty="0" err="1">
                <a:solidFill>
                  <a:srgbClr val="FF0000"/>
                </a:solidFill>
              </a:rPr>
              <a:t>tx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by = </a:t>
            </a:r>
            <a:r>
              <a:rPr lang="en-GB" dirty="0" err="1"/>
              <a:t>py</a:t>
            </a:r>
            <a:r>
              <a:rPr lang="en-GB" dirty="0"/>
              <a:t> + </a:t>
            </a:r>
            <a:r>
              <a:rPr lang="en-GB" dirty="0" err="1"/>
              <a:t>ph·</a:t>
            </a:r>
            <a:r>
              <a:rPr lang="en-GB" dirty="0" err="1">
                <a:solidFill>
                  <a:srgbClr val="FF0000"/>
                </a:solidFill>
              </a:rPr>
              <a:t>ty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err="1"/>
              <a:t>bw</a:t>
            </a:r>
            <a:r>
              <a:rPr lang="en-GB" dirty="0"/>
              <a:t> = </a:t>
            </a:r>
            <a:r>
              <a:rPr lang="en-GB" dirty="0" err="1"/>
              <a:t>pw</a:t>
            </a:r>
            <a:r>
              <a:rPr lang="en-GB" dirty="0"/>
              <a:t> · </a:t>
            </a:r>
            <a:r>
              <a:rPr lang="en-GB" dirty="0" err="1"/>
              <a:t>exp</a:t>
            </a:r>
            <a:r>
              <a:rPr lang="en-GB" dirty="0"/>
              <a:t>(</a:t>
            </a:r>
            <a:r>
              <a:rPr lang="en-GB" dirty="0" err="1">
                <a:solidFill>
                  <a:srgbClr val="FF0000"/>
                </a:solidFill>
              </a:rPr>
              <a:t>tw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 err="1"/>
              <a:t>bh</a:t>
            </a:r>
            <a:r>
              <a:rPr lang="en-GB" dirty="0"/>
              <a:t> = </a:t>
            </a:r>
            <a:r>
              <a:rPr lang="en-GB" dirty="0" err="1"/>
              <a:t>ph</a:t>
            </a:r>
            <a:r>
              <a:rPr lang="en-GB" dirty="0"/>
              <a:t> · </a:t>
            </a:r>
            <a:r>
              <a:rPr lang="en-GB" dirty="0" err="1"/>
              <a:t>exp</a:t>
            </a:r>
            <a:r>
              <a:rPr lang="en-GB" dirty="0"/>
              <a:t>(</a:t>
            </a:r>
            <a:r>
              <a:rPr lang="en-GB" dirty="0" err="1">
                <a:solidFill>
                  <a:srgbClr val="FF0000"/>
                </a:solidFill>
              </a:rPr>
              <a:t>th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Solving for the transform given the </a:t>
            </a:r>
            <a:r>
              <a:rPr lang="en-GB" dirty="0">
                <a:solidFill>
                  <a:srgbClr val="00B0F0"/>
                </a:solidFill>
              </a:rPr>
              <a:t>proposal </a:t>
            </a:r>
            <a:r>
              <a:rPr lang="en-GB" dirty="0"/>
              <a:t>and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target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 err="1"/>
              <a:t>tx</a:t>
            </a:r>
            <a:r>
              <a:rPr lang="en-GB" dirty="0"/>
              <a:t> = 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bx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/>
              <a:t>- </a:t>
            </a:r>
            <a:r>
              <a:rPr lang="en-GB" dirty="0" err="1">
                <a:solidFill>
                  <a:srgbClr val="00B0F0"/>
                </a:solidFill>
              </a:rPr>
              <a:t>px</a:t>
            </a:r>
            <a:r>
              <a:rPr lang="en-GB" dirty="0"/>
              <a:t>)/</a:t>
            </a:r>
            <a:r>
              <a:rPr lang="en-GB" dirty="0" err="1">
                <a:solidFill>
                  <a:srgbClr val="00B0F0"/>
                </a:solidFill>
              </a:rPr>
              <a:t>pw</a:t>
            </a:r>
            <a:endParaRPr lang="en-GB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GB" dirty="0" err="1"/>
              <a:t>ty</a:t>
            </a:r>
            <a:r>
              <a:rPr lang="en-GB" dirty="0"/>
              <a:t> = (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by</a:t>
            </a:r>
            <a:r>
              <a:rPr lang="en-GB" dirty="0"/>
              <a:t> - </a:t>
            </a:r>
            <a:r>
              <a:rPr lang="en-GB" dirty="0" err="1">
                <a:solidFill>
                  <a:srgbClr val="00B0F0"/>
                </a:solidFill>
              </a:rPr>
              <a:t>py</a:t>
            </a:r>
            <a:r>
              <a:rPr lang="en-GB" dirty="0"/>
              <a:t>)/</a:t>
            </a:r>
            <a:r>
              <a:rPr lang="en-GB" dirty="0" err="1">
                <a:solidFill>
                  <a:srgbClr val="00B0F0"/>
                </a:solidFill>
              </a:rPr>
              <a:t>ph</a:t>
            </a:r>
            <a:endParaRPr lang="en-GB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GB" dirty="0" err="1"/>
              <a:t>tw</a:t>
            </a:r>
            <a:r>
              <a:rPr lang="en-GB" dirty="0"/>
              <a:t> = log(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bw</a:t>
            </a:r>
            <a:r>
              <a:rPr lang="en-GB" dirty="0"/>
              <a:t>/</a:t>
            </a:r>
            <a:r>
              <a:rPr lang="en-GB" dirty="0" err="1">
                <a:solidFill>
                  <a:srgbClr val="00B0F0"/>
                </a:solidFill>
              </a:rPr>
              <a:t>pw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 err="1"/>
              <a:t>th</a:t>
            </a:r>
            <a:r>
              <a:rPr lang="en-GB" dirty="0"/>
              <a:t> = log(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bh</a:t>
            </a:r>
            <a:r>
              <a:rPr lang="en-GB" dirty="0"/>
              <a:t>/</a:t>
            </a:r>
            <a:r>
              <a:rPr lang="en-GB" dirty="0" err="1">
                <a:solidFill>
                  <a:srgbClr val="00B0F0"/>
                </a:solidFill>
              </a:rPr>
              <a:t>ph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4" y="1916832"/>
            <a:ext cx="2692440" cy="247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66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616"/>
            <a:ext cx="8229600" cy="1143000"/>
          </a:xfrm>
        </p:spPr>
        <p:txBody>
          <a:bodyPr/>
          <a:lstStyle/>
          <a:p>
            <a:pPr algn="l"/>
            <a:r>
              <a:rPr lang="en-GB" dirty="0"/>
              <a:t>R-CNN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GB" u="sng" dirty="0"/>
              <a:t>Running time:</a:t>
            </a:r>
            <a:r>
              <a:rPr lang="en-GB" dirty="0"/>
              <a:t> “13s/image on a GPU or 53s/image on a CPU”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128" y="2340864"/>
            <a:ext cx="545007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649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5301208"/>
            <a:ext cx="2579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IoU</a:t>
            </a:r>
            <a:r>
              <a:rPr lang="en-GB" dirty="0"/>
              <a:t> &gt; 0.5 – decent</a:t>
            </a:r>
          </a:p>
          <a:p>
            <a:r>
              <a:rPr lang="en-GB" dirty="0" err="1"/>
              <a:t>IoU</a:t>
            </a:r>
            <a:r>
              <a:rPr lang="en-GB" dirty="0"/>
              <a:t> &gt; 0.7  - acceptable</a:t>
            </a:r>
          </a:p>
          <a:p>
            <a:r>
              <a:rPr lang="en-GB" dirty="0" err="1"/>
              <a:t>Iou</a:t>
            </a:r>
            <a:r>
              <a:rPr lang="en-GB" dirty="0"/>
              <a:t> &gt; 0.9 – almost perfect</a:t>
            </a:r>
          </a:p>
        </p:txBody>
      </p:sp>
    </p:spTree>
    <p:extLst>
      <p:ext uri="{BB962C8B-B14F-4D97-AF65-F5344CB8AC3E}">
        <p14:creationId xmlns:p14="http://schemas.microsoft.com/office/powerpoint/2010/main" val="3580203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Evaluation metrics for object 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408070"/>
            <a:ext cx="8074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Images and notes from: </a:t>
            </a:r>
            <a:r>
              <a:rPr lang="en-GB" sz="1200" dirty="0">
                <a:hlinkClick r:id="rId2"/>
              </a:rPr>
              <a:t>https://jonathan-hui.medium.com/map-mean-average-precision-for-object-detection-45c121a31173</a:t>
            </a:r>
            <a:r>
              <a:rPr lang="en-GB" sz="1200" dirty="0"/>
              <a:t>  </a:t>
            </a: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6091957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48264" y="1844824"/>
            <a:ext cx="180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IOU to determine is the object is a TP, FP, or a FN</a:t>
            </a:r>
          </a:p>
          <a:p>
            <a:endParaRPr lang="en-GB" dirty="0"/>
          </a:p>
          <a:p>
            <a:r>
              <a:rPr lang="en-GB" dirty="0"/>
              <a:t>Remember </a:t>
            </a:r>
            <a:r>
              <a:rPr lang="en-GB" b="1" dirty="0"/>
              <a:t>precision</a:t>
            </a:r>
            <a:r>
              <a:rPr lang="en-GB" dirty="0"/>
              <a:t> and </a:t>
            </a:r>
            <a:r>
              <a:rPr lang="en-GB" b="1" dirty="0"/>
              <a:t>recall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15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Object localization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object is this image and where is this object located in the image?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2" y="2955300"/>
            <a:ext cx="326498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1528" y="3387347"/>
            <a:ext cx="2520280" cy="1944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998095" y="5949280"/>
            <a:ext cx="68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CAT</a:t>
            </a:r>
          </a:p>
        </p:txBody>
      </p:sp>
    </p:spTree>
    <p:extLst>
      <p:ext uri="{BB962C8B-B14F-4D97-AF65-F5344CB8AC3E}">
        <p14:creationId xmlns:p14="http://schemas.microsoft.com/office/powerpoint/2010/main" val="354821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Evaluation metrics for object 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408070"/>
            <a:ext cx="8074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Images and notes from: </a:t>
            </a:r>
            <a:r>
              <a:rPr lang="en-GB" sz="1200" dirty="0">
                <a:hlinkClick r:id="rId2"/>
              </a:rPr>
              <a:t>https://jonathan-hui.medium.com/map-mean-average-precision-for-object-detection-45c121a31173</a:t>
            </a:r>
            <a:r>
              <a:rPr lang="en-GB" sz="1200" dirty="0"/>
              <a:t>  </a:t>
            </a: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6091957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48264" y="1844824"/>
            <a:ext cx="1800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b="1" dirty="0"/>
              <a:t>IOU</a:t>
            </a:r>
            <a:r>
              <a:rPr lang="en-GB" dirty="0"/>
              <a:t> and a </a:t>
            </a:r>
            <a:r>
              <a:rPr lang="en-GB" b="1" dirty="0"/>
              <a:t>threshold</a:t>
            </a:r>
            <a:r>
              <a:rPr lang="en-GB" dirty="0"/>
              <a:t> to determine is the object is a TP, FP, or a FN</a:t>
            </a:r>
          </a:p>
          <a:p>
            <a:endParaRPr lang="en-GB" dirty="0"/>
          </a:p>
          <a:p>
            <a:r>
              <a:rPr lang="en-GB" dirty="0"/>
              <a:t>Remember </a:t>
            </a:r>
            <a:r>
              <a:rPr lang="en-GB" b="1" dirty="0"/>
              <a:t>precision</a:t>
            </a:r>
            <a:r>
              <a:rPr lang="en-GB" dirty="0"/>
              <a:t> and </a:t>
            </a:r>
            <a:r>
              <a:rPr lang="en-GB" b="1" dirty="0"/>
              <a:t>recall</a:t>
            </a:r>
            <a:r>
              <a:rPr lang="en-GB" dirty="0"/>
              <a:t>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541" y="4437112"/>
            <a:ext cx="2594275" cy="160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382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err="1"/>
              <a:t>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Run object detector on all test </a:t>
            </a:r>
          </a:p>
          <a:p>
            <a:r>
              <a:rPr lang="en-GB" dirty="0"/>
              <a:t>For each category, compute Average Precision (AP) = area under Precision </a:t>
            </a:r>
            <a:r>
              <a:rPr lang="en-GB" dirty="0" err="1"/>
              <a:t>vs</a:t>
            </a:r>
            <a:r>
              <a:rPr lang="en-GB" dirty="0"/>
              <a:t> Recall Curve </a:t>
            </a:r>
          </a:p>
          <a:p>
            <a:pPr lvl="1"/>
            <a:r>
              <a:rPr lang="en-GB" dirty="0"/>
              <a:t>For each detection (sorted from highest score to lowest score) </a:t>
            </a:r>
          </a:p>
          <a:p>
            <a:pPr lvl="2"/>
            <a:r>
              <a:rPr lang="en-GB" dirty="0"/>
              <a:t>If it matches a GT box with </a:t>
            </a:r>
            <a:r>
              <a:rPr lang="en-GB" dirty="0" err="1"/>
              <a:t>IoU</a:t>
            </a:r>
            <a:r>
              <a:rPr lang="en-GB" dirty="0"/>
              <a:t> &gt; </a:t>
            </a:r>
            <a:r>
              <a:rPr lang="en-GB" i="1" dirty="0"/>
              <a:t>threshold</a:t>
            </a:r>
            <a:r>
              <a:rPr lang="en-GB" dirty="0"/>
              <a:t>, mark it as positive and eliminate the GT </a:t>
            </a:r>
          </a:p>
          <a:p>
            <a:pPr lvl="2"/>
            <a:r>
              <a:rPr lang="en-GB" dirty="0"/>
              <a:t>Else mark it as negative </a:t>
            </a:r>
          </a:p>
          <a:p>
            <a:pPr lvl="2"/>
            <a:r>
              <a:rPr lang="en-GB" dirty="0"/>
              <a:t>Compute precision and recall</a:t>
            </a:r>
          </a:p>
          <a:p>
            <a:pPr lvl="2"/>
            <a:r>
              <a:rPr lang="en-GB" dirty="0"/>
              <a:t>Add a point on the PR Curve</a:t>
            </a:r>
          </a:p>
          <a:p>
            <a:pPr lvl="2"/>
            <a:r>
              <a:rPr lang="en-GB" dirty="0"/>
              <a:t>Average Precision (AP) = area under PR curve</a:t>
            </a:r>
          </a:p>
          <a:p>
            <a:r>
              <a:rPr lang="en-GB" dirty="0"/>
              <a:t>Mean Average Precision (</a:t>
            </a:r>
            <a:r>
              <a:rPr lang="en-GB" dirty="0" err="1"/>
              <a:t>mAP</a:t>
            </a:r>
            <a:r>
              <a:rPr lang="en-GB" dirty="0"/>
              <a:t>) = average of AP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516771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Evaluation metrics for object detection</a:t>
            </a:r>
            <a:br>
              <a:rPr lang="en-GB" dirty="0"/>
            </a:br>
            <a:r>
              <a:rPr lang="en-GB" dirty="0"/>
              <a:t>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136" y="6546569"/>
            <a:ext cx="8074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Images and notes from: </a:t>
            </a:r>
            <a:r>
              <a:rPr lang="en-GB" sz="1200" dirty="0">
                <a:hlinkClick r:id="rId2"/>
              </a:rPr>
              <a:t>https://jonathan-hui.medium.com/map-mean-average-precision-for-object-detection-45c121a31173</a:t>
            </a:r>
            <a:r>
              <a:rPr lang="en-GB" sz="1200" dirty="0"/>
              <a:t>  </a:t>
            </a:r>
          </a:p>
        </p:txBody>
      </p:sp>
      <p:pic>
        <p:nvPicPr>
          <p:cNvPr id="3074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76" y="2343063"/>
            <a:ext cx="7458000" cy="422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2728" y="1556792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Average Precision (AP) </a:t>
            </a:r>
            <a:r>
              <a:rPr lang="en-GB" sz="2400" dirty="0"/>
              <a:t>is finding the area under the precision-recall curve.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2728" y="2492896"/>
            <a:ext cx="0" cy="3888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-306063" y="4273286"/>
            <a:ext cx="121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312135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Evaluation metrics for object 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408070"/>
            <a:ext cx="8074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Images and notes from: </a:t>
            </a:r>
            <a:r>
              <a:rPr lang="en-GB" sz="1200" dirty="0">
                <a:hlinkClick r:id="rId2"/>
              </a:rPr>
              <a:t>https://jonathan-hui.medium.com/map-mean-average-precision-for-object-detection-45c121a31173</a:t>
            </a:r>
            <a:r>
              <a:rPr lang="en-GB" sz="1200" dirty="0"/>
              <a:t>  </a:t>
            </a:r>
          </a:p>
        </p:txBody>
      </p:sp>
      <p:pic>
        <p:nvPicPr>
          <p:cNvPr id="3074" name="Picture 2" descr="Image for po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507861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5652120" y="2060848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32240" y="1617392"/>
            <a:ext cx="1140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TP?</a:t>
            </a:r>
          </a:p>
          <a:p>
            <a:r>
              <a:rPr lang="ro-RO" dirty="0"/>
              <a:t>FP?</a:t>
            </a:r>
          </a:p>
          <a:p>
            <a:r>
              <a:rPr lang="ro-RO" dirty="0"/>
              <a:t>P</a:t>
            </a:r>
            <a:r>
              <a:rPr lang="en-GB" dirty="0" err="1"/>
              <a:t>recision</a:t>
            </a:r>
            <a:r>
              <a:rPr lang="ro-RO" dirty="0"/>
              <a:t>?</a:t>
            </a:r>
          </a:p>
          <a:p>
            <a:r>
              <a:rPr lang="ro-RO" dirty="0"/>
              <a:t>Recall?</a:t>
            </a:r>
            <a:endParaRPr lang="en-GB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42215"/>
            <a:ext cx="2594275" cy="160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654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Evaluation metrics for object 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408070"/>
            <a:ext cx="8074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Images and notes from: </a:t>
            </a:r>
            <a:r>
              <a:rPr lang="en-GB" sz="1200" dirty="0">
                <a:hlinkClick r:id="rId2"/>
              </a:rPr>
              <a:t>https://jonathan-hui.medium.com/map-mean-average-precision-for-object-detection-45c121a31173</a:t>
            </a:r>
            <a:r>
              <a:rPr lang="en-GB" sz="1200" dirty="0"/>
              <a:t>  </a:t>
            </a:r>
          </a:p>
        </p:txBody>
      </p:sp>
      <p:pic>
        <p:nvPicPr>
          <p:cNvPr id="3074" name="Picture 2" descr="Image for po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507861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5652120" y="2060848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32240" y="1617392"/>
            <a:ext cx="1685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TP</a:t>
            </a:r>
            <a:r>
              <a:rPr lang="en-GB" dirty="0"/>
              <a:t> = 1</a:t>
            </a:r>
            <a:endParaRPr lang="ro-RO" dirty="0"/>
          </a:p>
          <a:p>
            <a:r>
              <a:rPr lang="ro-RO" dirty="0"/>
              <a:t>FP</a:t>
            </a:r>
            <a:r>
              <a:rPr lang="en-GB" dirty="0"/>
              <a:t> = 0</a:t>
            </a:r>
            <a:endParaRPr lang="ro-RO" dirty="0"/>
          </a:p>
          <a:p>
            <a:r>
              <a:rPr lang="ro-RO" dirty="0"/>
              <a:t>P</a:t>
            </a:r>
            <a:r>
              <a:rPr lang="en-GB" dirty="0" err="1"/>
              <a:t>recision</a:t>
            </a:r>
            <a:r>
              <a:rPr lang="en-GB" dirty="0"/>
              <a:t> = 1/1</a:t>
            </a:r>
            <a:endParaRPr lang="ro-RO" dirty="0"/>
          </a:p>
          <a:p>
            <a:r>
              <a:rPr lang="ro-RO" dirty="0"/>
              <a:t>Recall</a:t>
            </a:r>
            <a:r>
              <a:rPr lang="en-GB" dirty="0"/>
              <a:t> = 1/5=0.2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42215"/>
            <a:ext cx="2594275" cy="160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706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Evaluation metrics for object 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408070"/>
            <a:ext cx="8074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Images and notes from: </a:t>
            </a:r>
            <a:r>
              <a:rPr lang="en-GB" sz="1200" dirty="0">
                <a:hlinkClick r:id="rId2"/>
              </a:rPr>
              <a:t>https://jonathan-hui.medium.com/map-mean-average-precision-for-object-detection-45c121a31173</a:t>
            </a:r>
            <a:r>
              <a:rPr lang="en-GB" sz="1200" dirty="0"/>
              <a:t>  </a:t>
            </a:r>
          </a:p>
        </p:txBody>
      </p:sp>
      <p:pic>
        <p:nvPicPr>
          <p:cNvPr id="3074" name="Picture 2" descr="Image for po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507861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5652120" y="2336644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32240" y="1617392"/>
            <a:ext cx="1685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TP</a:t>
            </a:r>
            <a:r>
              <a:rPr lang="en-GB" dirty="0"/>
              <a:t> = 2</a:t>
            </a:r>
            <a:endParaRPr lang="ro-RO" dirty="0"/>
          </a:p>
          <a:p>
            <a:r>
              <a:rPr lang="ro-RO" dirty="0"/>
              <a:t>FP</a:t>
            </a:r>
            <a:r>
              <a:rPr lang="en-GB" dirty="0"/>
              <a:t> = 0</a:t>
            </a:r>
            <a:endParaRPr lang="ro-RO" dirty="0"/>
          </a:p>
          <a:p>
            <a:r>
              <a:rPr lang="ro-RO" dirty="0"/>
              <a:t>P</a:t>
            </a:r>
            <a:r>
              <a:rPr lang="en-GB" dirty="0" err="1"/>
              <a:t>recision</a:t>
            </a:r>
            <a:r>
              <a:rPr lang="en-GB" dirty="0"/>
              <a:t> = 2/2</a:t>
            </a:r>
            <a:endParaRPr lang="ro-RO" dirty="0"/>
          </a:p>
          <a:p>
            <a:r>
              <a:rPr lang="ro-RO" dirty="0"/>
              <a:t>Recall</a:t>
            </a:r>
            <a:r>
              <a:rPr lang="en-GB" dirty="0"/>
              <a:t> = 2/5=0.4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42215"/>
            <a:ext cx="2594275" cy="160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D0559F-3786-CD3E-B80B-4529E3DA4A87}"/>
                  </a:ext>
                </a:extLst>
              </p:cNvPr>
              <p:cNvSpPr txBox="1"/>
              <p:nvPr/>
            </p:nvSpPr>
            <p:spPr>
              <a:xfrm>
                <a:off x="2699792" y="5789315"/>
                <a:ext cx="2528064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D0559F-3786-CD3E-B80B-4529E3DA4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789315"/>
                <a:ext cx="2528064" cy="565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B8B154-91C4-8AF6-ED81-9943C19E380D}"/>
              </a:ext>
            </a:extLst>
          </p:cNvPr>
          <p:cNvSpPr txBox="1"/>
          <p:nvPr/>
        </p:nvSpPr>
        <p:spPr>
          <a:xfrm>
            <a:off x="5842790" y="5489063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TP+FN -  the total number of samples that are positive (ground truth annotation)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D8B8A-68BE-5C05-3366-BBABD7E64579}"/>
              </a:ext>
            </a:extLst>
          </p:cNvPr>
          <p:cNvSpPr txBox="1"/>
          <p:nvPr/>
        </p:nvSpPr>
        <p:spPr>
          <a:xfrm>
            <a:off x="5878488" y="3014027"/>
            <a:ext cx="28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 the example, we have all the predictions for objects of a class (let’s say </a:t>
            </a:r>
            <a:r>
              <a:rPr lang="en-US" i="1">
                <a:solidFill>
                  <a:srgbClr val="FF0000"/>
                </a:solidFill>
              </a:rPr>
              <a:t>cat</a:t>
            </a:r>
            <a:r>
              <a:rPr lang="en-US">
                <a:solidFill>
                  <a:srgbClr val="FF0000"/>
                </a:solidFill>
              </a:rPr>
              <a:t>). In the dataset there are 5 cat objects, and they have all been predicted by the model (we have 5 True in the </a:t>
            </a:r>
            <a:r>
              <a:rPr lang="en-US" i="1">
                <a:solidFill>
                  <a:srgbClr val="FF0000"/>
                </a:solidFill>
              </a:rPr>
              <a:t>Correct?</a:t>
            </a:r>
            <a:r>
              <a:rPr lang="en-US">
                <a:solidFill>
                  <a:srgbClr val="FF0000"/>
                </a:solidFill>
              </a:rPr>
              <a:t> column)</a:t>
            </a:r>
          </a:p>
        </p:txBody>
      </p:sp>
    </p:spTree>
    <p:extLst>
      <p:ext uri="{BB962C8B-B14F-4D97-AF65-F5344CB8AC3E}">
        <p14:creationId xmlns:p14="http://schemas.microsoft.com/office/powerpoint/2010/main" val="4283254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Evaluation metrics for object 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408070"/>
            <a:ext cx="8074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Images and notes from: </a:t>
            </a:r>
            <a:r>
              <a:rPr lang="en-GB" sz="1200" dirty="0">
                <a:hlinkClick r:id="rId2"/>
              </a:rPr>
              <a:t>https://jonathan-hui.medium.com/map-mean-average-precision-for-object-detection-45c121a31173</a:t>
            </a:r>
            <a:r>
              <a:rPr lang="en-GB" sz="1200" dirty="0"/>
              <a:t>  </a:t>
            </a:r>
          </a:p>
        </p:txBody>
      </p:sp>
      <p:pic>
        <p:nvPicPr>
          <p:cNvPr id="3074" name="Picture 2" descr="Image for po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507861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5652120" y="2564904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32240" y="1617392"/>
            <a:ext cx="1685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TP</a:t>
            </a:r>
            <a:r>
              <a:rPr lang="en-GB" dirty="0"/>
              <a:t> = 2</a:t>
            </a:r>
            <a:endParaRPr lang="ro-RO" dirty="0"/>
          </a:p>
          <a:p>
            <a:r>
              <a:rPr lang="ro-RO" dirty="0"/>
              <a:t>FP</a:t>
            </a:r>
            <a:r>
              <a:rPr lang="en-GB" dirty="0"/>
              <a:t> = 1</a:t>
            </a:r>
            <a:endParaRPr lang="ro-RO" dirty="0"/>
          </a:p>
          <a:p>
            <a:r>
              <a:rPr lang="ro-RO" dirty="0"/>
              <a:t>P</a:t>
            </a:r>
            <a:r>
              <a:rPr lang="en-GB" dirty="0" err="1"/>
              <a:t>recision</a:t>
            </a:r>
            <a:r>
              <a:rPr lang="en-GB" dirty="0"/>
              <a:t> = 2/3</a:t>
            </a:r>
            <a:endParaRPr lang="ro-RO" dirty="0"/>
          </a:p>
          <a:p>
            <a:r>
              <a:rPr lang="ro-RO" dirty="0"/>
              <a:t>Recall</a:t>
            </a:r>
            <a:r>
              <a:rPr lang="en-GB" dirty="0"/>
              <a:t> = 2/5=0.4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42215"/>
            <a:ext cx="2594275" cy="160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0D8DB8-600F-7EEC-65A4-714AE71FBE2D}"/>
                  </a:ext>
                </a:extLst>
              </p:cNvPr>
              <p:cNvSpPr txBox="1"/>
              <p:nvPr/>
            </p:nvSpPr>
            <p:spPr>
              <a:xfrm>
                <a:off x="2771800" y="5842851"/>
                <a:ext cx="2528064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0D8DB8-600F-7EEC-65A4-714AE71FB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842851"/>
                <a:ext cx="2528064" cy="565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7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Evaluation metrics for object detection</a:t>
            </a:r>
          </a:p>
        </p:txBody>
      </p:sp>
      <p:pic>
        <p:nvPicPr>
          <p:cNvPr id="2050" name="Picture 2" descr="https://miro.medium.com/v2/resize:fit:875/1*VenTq4IgxjmIpOXWdFb-j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229600" cy="408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955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Evaluation metrics for object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ttps://miro.medium.com/v2/resize:fit:875/1*pmSxeb4EfdGnzT6Xa68GE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7096"/>
            <a:ext cx="8334375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693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Evaluation metrics for object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“COCO </a:t>
            </a:r>
            <a:r>
              <a:rPr lang="en-GB" dirty="0" err="1"/>
              <a:t>mAP</a:t>
            </a:r>
            <a:r>
              <a:rPr lang="en-GB" dirty="0"/>
              <a:t>”: Compute </a:t>
            </a:r>
            <a:r>
              <a:rPr lang="en-GB" dirty="0" err="1"/>
              <a:t>mAP@thresh</a:t>
            </a:r>
            <a:r>
              <a:rPr lang="en-GB" dirty="0"/>
              <a:t> for each </a:t>
            </a:r>
            <a:r>
              <a:rPr lang="en-GB" dirty="0" err="1"/>
              <a:t>IoU</a:t>
            </a:r>
            <a:r>
              <a:rPr lang="en-GB" dirty="0"/>
              <a:t> threshold (0.5, 0.55, 0.6, …, 0.95) and take average</a:t>
            </a:r>
          </a:p>
        </p:txBody>
      </p:sp>
    </p:spTree>
    <p:extLst>
      <p:ext uri="{BB962C8B-B14F-4D97-AF65-F5344CB8AC3E}">
        <p14:creationId xmlns:p14="http://schemas.microsoft.com/office/powerpoint/2010/main" val="202760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Object localization</a:t>
            </a:r>
          </a:p>
        </p:txBody>
      </p:sp>
      <p:pic>
        <p:nvPicPr>
          <p:cNvPr id="33794" name="Picture 2" descr="https://gblobscdn.gitbook.com/assets%2F-LvMRntv-nKvtl7WOpCz%2F-LvMRp9FltcwEeVxPYFs%2F-LvMRqhQOGHwE0Sjd29J%2FLocalizationRegression2.png?alt=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" y="1818504"/>
            <a:ext cx="895668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36" y="6381328"/>
            <a:ext cx="9294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 source: </a:t>
            </a:r>
            <a:r>
              <a:rPr lang="en-GB" sz="1200" dirty="0">
                <a:hlinkClick r:id="rId3"/>
              </a:rPr>
              <a:t>https://leonardoaraujosantos.gitbook.io/artificial-inteligence/machine_learning/deep_learning/object_localization_and_detection</a:t>
            </a:r>
            <a:r>
              <a:rPr lang="en-GB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61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616"/>
            <a:ext cx="8229600" cy="1143000"/>
          </a:xfrm>
        </p:spPr>
        <p:txBody>
          <a:bodyPr/>
          <a:lstStyle/>
          <a:p>
            <a:pPr algn="l"/>
            <a:r>
              <a:rPr lang="en-GB" dirty="0"/>
              <a:t>Fast RCNN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GB" u="sng" dirty="0"/>
              <a:t>Idea:</a:t>
            </a:r>
            <a:r>
              <a:rPr lang="en-GB" dirty="0"/>
              <a:t> feed to image only once to the CNN to extract a </a:t>
            </a:r>
            <a:r>
              <a:rPr lang="en-GB" b="1" i="1" dirty="0"/>
              <a:t>feature map, </a:t>
            </a:r>
            <a:r>
              <a:rPr lang="en-GB" dirty="0"/>
              <a:t>then crop and warp regions of this feature map</a:t>
            </a:r>
            <a:endParaRPr lang="en-GB" i="1" dirty="0"/>
          </a:p>
        </p:txBody>
      </p:sp>
      <p:pic>
        <p:nvPicPr>
          <p:cNvPr id="4098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6952"/>
            <a:ext cx="89154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310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Fast R-CNN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7"/>
          <a:stretch/>
        </p:blipFill>
        <p:spPr bwMode="auto">
          <a:xfrm>
            <a:off x="-468560" y="1340768"/>
            <a:ext cx="8601559" cy="52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82438" y="6030792"/>
            <a:ext cx="721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Feed the ENTIRE image only once though the CONV net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72000" y="4797152"/>
            <a:ext cx="72008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89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Projecting points and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Receptive fields</a:t>
            </a:r>
          </a:p>
          <a:p>
            <a:r>
              <a:rPr lang="en-GB" dirty="0"/>
              <a:t>Moving one unit in the output space also moves the receptive field by one</a:t>
            </a:r>
          </a:p>
          <a:p>
            <a:r>
              <a:rPr lang="en-GB" dirty="0"/>
              <a:t>There is a correspondence between the coordinate system of the input and the coordinate system of the output</a:t>
            </a:r>
          </a:p>
        </p:txBody>
      </p:sp>
    </p:spTree>
    <p:extLst>
      <p:ext uri="{BB962C8B-B14F-4D97-AF65-F5344CB8AC3E}">
        <p14:creationId xmlns:p14="http://schemas.microsoft.com/office/powerpoint/2010/main" val="175689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Fast R-CNN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7"/>
          <a:stretch/>
        </p:blipFill>
        <p:spPr bwMode="auto">
          <a:xfrm>
            <a:off x="-28932" y="1618516"/>
            <a:ext cx="7571742" cy="463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32040" y="2420888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Extract the ROIs (proposed by selective search) at feature map level using </a:t>
            </a:r>
            <a:r>
              <a:rPr lang="en-GB" sz="2400" b="1" dirty="0" err="1">
                <a:solidFill>
                  <a:srgbClr val="FF0000"/>
                </a:solidFill>
              </a:rPr>
              <a:t>RoI</a:t>
            </a:r>
            <a:r>
              <a:rPr lang="en-GB" sz="2400" b="1" dirty="0">
                <a:solidFill>
                  <a:srgbClr val="FF0000"/>
                </a:solidFill>
              </a:rPr>
              <a:t> Pooling</a:t>
            </a:r>
          </a:p>
        </p:txBody>
      </p:sp>
    </p:spTree>
    <p:extLst>
      <p:ext uri="{BB962C8B-B14F-4D97-AF65-F5344CB8AC3E}">
        <p14:creationId xmlns:p14="http://schemas.microsoft.com/office/powerpoint/2010/main" val="1728043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Fast R-CNN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7"/>
          <a:stretch/>
        </p:blipFill>
        <p:spPr bwMode="auto">
          <a:xfrm>
            <a:off x="-468560" y="1340768"/>
            <a:ext cx="8601559" cy="52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82438" y="6030792"/>
            <a:ext cx="721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Feed the ENTIRE image only once though the CONV net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72000" y="4797152"/>
            <a:ext cx="72008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32040" y="2420888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Extract the ROIs (proposed by selective search) at feature map level using </a:t>
            </a:r>
            <a:r>
              <a:rPr lang="en-GB" sz="2400" b="1" dirty="0" err="1">
                <a:solidFill>
                  <a:srgbClr val="FF0000"/>
                </a:solidFill>
              </a:rPr>
              <a:t>RoI</a:t>
            </a:r>
            <a:r>
              <a:rPr lang="en-GB" sz="2400" b="1" dirty="0">
                <a:solidFill>
                  <a:srgbClr val="FF0000"/>
                </a:solidFill>
              </a:rPr>
              <a:t> Pooling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75856" y="1196752"/>
            <a:ext cx="288032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1039" y="1037927"/>
            <a:ext cx="2210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Bounding boxes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(x, y, w, h)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02578" y="260647"/>
            <a:ext cx="320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N classes  + background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907704" y="491479"/>
            <a:ext cx="3600400" cy="849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545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l"/>
            <a:r>
              <a:rPr lang="en-GB" dirty="0" err="1"/>
              <a:t>Roi</a:t>
            </a:r>
            <a:r>
              <a:rPr lang="en-GB" dirty="0"/>
              <a:t> Pooling</a:t>
            </a:r>
          </a:p>
        </p:txBody>
      </p:sp>
      <p:pic>
        <p:nvPicPr>
          <p:cNvPr id="15362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0" y="3378719"/>
            <a:ext cx="91440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“Snap” to grid cells</a:t>
            </a:r>
          </a:p>
          <a:p>
            <a:pPr marL="0" indent="0" algn="just">
              <a:buNone/>
            </a:pPr>
            <a:r>
              <a:rPr lang="en-GB" dirty="0"/>
              <a:t>Divide the H × W ROI window into an h × w grid of sub-windows of approximate size H/h × W/w and then max-pooling the values in each sub-window into the corresponding output grid cell.</a:t>
            </a:r>
          </a:p>
        </p:txBody>
      </p:sp>
    </p:spTree>
    <p:extLst>
      <p:ext uri="{BB962C8B-B14F-4D97-AF65-F5344CB8AC3E}">
        <p14:creationId xmlns:p14="http://schemas.microsoft.com/office/powerpoint/2010/main" val="1072402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l"/>
            <a:r>
              <a:rPr lang="en-GB" dirty="0" err="1"/>
              <a:t>Roi</a:t>
            </a:r>
            <a:r>
              <a:rPr lang="en-GB" dirty="0"/>
              <a:t> Pooling</a:t>
            </a:r>
          </a:p>
        </p:txBody>
      </p:sp>
      <p:pic>
        <p:nvPicPr>
          <p:cNvPr id="15362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0" y="3378719"/>
            <a:ext cx="91440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W = 6, H = 4</a:t>
            </a:r>
          </a:p>
          <a:p>
            <a:pPr marL="0" indent="0" algn="just">
              <a:buNone/>
            </a:pPr>
            <a:r>
              <a:rPr lang="en-GB" dirty="0"/>
              <a:t>w = 3, h = 3</a:t>
            </a:r>
          </a:p>
          <a:p>
            <a:pPr marL="0" indent="0" algn="just">
              <a:buNone/>
            </a:pPr>
            <a:r>
              <a:rPr lang="en-GB" dirty="0" err="1"/>
              <a:t>sz_w</a:t>
            </a:r>
            <a:r>
              <a:rPr lang="en-GB" dirty="0"/>
              <a:t> = 6/3=2, </a:t>
            </a:r>
            <a:r>
              <a:rPr lang="en-GB" dirty="0" err="1"/>
              <a:t>sz_h</a:t>
            </a:r>
            <a:r>
              <a:rPr lang="en-GB" dirty="0"/>
              <a:t>=4/3 = 1</a:t>
            </a:r>
          </a:p>
        </p:txBody>
      </p:sp>
    </p:spTree>
    <p:extLst>
      <p:ext uri="{BB962C8B-B14F-4D97-AF65-F5344CB8AC3E}">
        <p14:creationId xmlns:p14="http://schemas.microsoft.com/office/powerpoint/2010/main" val="2884097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l"/>
            <a:r>
              <a:rPr lang="en-GB" dirty="0" err="1"/>
              <a:t>Roi</a:t>
            </a:r>
            <a:r>
              <a:rPr lang="en-GB" dirty="0"/>
              <a:t> Pooling</a:t>
            </a:r>
          </a:p>
        </p:txBody>
      </p:sp>
      <p:pic>
        <p:nvPicPr>
          <p:cNvPr id="15362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0" y="3378719"/>
            <a:ext cx="91440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W = 6, H = 4</a:t>
            </a:r>
          </a:p>
          <a:p>
            <a:pPr marL="0" indent="0" algn="just">
              <a:buNone/>
            </a:pPr>
            <a:r>
              <a:rPr lang="en-GB" dirty="0"/>
              <a:t>w = 3, h = 3</a:t>
            </a:r>
          </a:p>
          <a:p>
            <a:pPr marL="0" indent="0" algn="just">
              <a:buNone/>
            </a:pPr>
            <a:r>
              <a:rPr lang="en-GB" dirty="0" err="1"/>
              <a:t>sz_w</a:t>
            </a:r>
            <a:r>
              <a:rPr lang="en-GB" dirty="0"/>
              <a:t> = 6/3=2, </a:t>
            </a:r>
            <a:r>
              <a:rPr lang="en-GB" dirty="0" err="1"/>
              <a:t>sz_h</a:t>
            </a:r>
            <a:r>
              <a:rPr lang="en-GB" dirty="0"/>
              <a:t>=4/3 = 1</a:t>
            </a:r>
          </a:p>
        </p:txBody>
      </p:sp>
      <p:sp>
        <p:nvSpPr>
          <p:cNvPr id="3" name="Rectangle 2"/>
          <p:cNvSpPr/>
          <p:nvPr/>
        </p:nvSpPr>
        <p:spPr>
          <a:xfrm>
            <a:off x="186960" y="4077072"/>
            <a:ext cx="1648736" cy="6480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35696" y="2780928"/>
            <a:ext cx="4320480" cy="162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56176" y="1963012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Apply max pooling in each ROI</a:t>
            </a:r>
          </a:p>
        </p:txBody>
      </p:sp>
    </p:spTree>
    <p:extLst>
      <p:ext uri="{BB962C8B-B14F-4D97-AF65-F5344CB8AC3E}">
        <p14:creationId xmlns:p14="http://schemas.microsoft.com/office/powerpoint/2010/main" val="3053223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ROI Pooling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6453336"/>
            <a:ext cx="6469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2"/>
              </a:rPr>
              <a:t>https://towardsdatascience.com/understanding-region-of-interest-part-1-roi-pooling-e4f5dd65bb44</a:t>
            </a:r>
            <a:r>
              <a:rPr lang="en-GB" sz="12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553000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3"/>
              </a:rPr>
              <a:t>https://towardsdatascience.com/understanding-region-of-interest-part-2-roi-align-and-roi-warp-f795196fc193</a:t>
            </a:r>
            <a:r>
              <a:rPr lang="en-GB" dirty="0"/>
              <a:t> </a:t>
            </a:r>
          </a:p>
        </p:txBody>
      </p:sp>
      <p:pic>
        <p:nvPicPr>
          <p:cNvPr id="1026" name="Picture 2" descr="https://miro.medium.com/max/788/0*_6sxhtyFjdjVSi2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80" y="1628800"/>
            <a:ext cx="75057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71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ROI Pooling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Region features always the same size even if input regions have different sizes! </a:t>
            </a:r>
          </a:p>
        </p:txBody>
      </p:sp>
    </p:spTree>
    <p:extLst>
      <p:ext uri="{BB962C8B-B14F-4D97-AF65-F5344CB8AC3E}">
        <p14:creationId xmlns:p14="http://schemas.microsoft.com/office/powerpoint/2010/main" val="415129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Object localization</a:t>
            </a:r>
          </a:p>
        </p:txBody>
      </p:sp>
      <p:pic>
        <p:nvPicPr>
          <p:cNvPr id="33794" name="Picture 2" descr="https://gblobscdn.gitbook.com/assets%2F-LvMRntv-nKvtl7WOpCz%2F-LvMRp9FltcwEeVxPYFs%2F-LvMRqhQOGHwE0Sjd29J%2FLocalizationRegression2.png?alt=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" y="1818504"/>
            <a:ext cx="895668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064" y="6552616"/>
            <a:ext cx="9294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 source: </a:t>
            </a:r>
            <a:r>
              <a:rPr lang="en-GB" sz="1200" dirty="0">
                <a:hlinkClick r:id="rId3"/>
              </a:rPr>
              <a:t>https://leonardoaraujosantos.gitbook.io/artificial-inteligence/machine_learning/deep_learning/object_localization_and_detection</a:t>
            </a:r>
            <a:r>
              <a:rPr lang="en-GB" sz="12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6296" y="836712"/>
            <a:ext cx="163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C class scores</a:t>
            </a:r>
          </a:p>
          <a:p>
            <a:r>
              <a:rPr lang="en-GB" b="1" dirty="0" err="1">
                <a:solidFill>
                  <a:srgbClr val="C00000"/>
                </a:solidFill>
              </a:rPr>
              <a:t>Softmax</a:t>
            </a:r>
            <a:r>
              <a:rPr lang="en-GB" b="1" dirty="0">
                <a:solidFill>
                  <a:srgbClr val="C00000"/>
                </a:solidFill>
              </a:rPr>
              <a:t> loss </a:t>
            </a:r>
            <a:r>
              <a:rPr lang="en-GB" b="1" dirty="0" err="1">
                <a:solidFill>
                  <a:srgbClr val="C00000"/>
                </a:solidFill>
              </a:rPr>
              <a:t>L</a:t>
            </a:r>
            <a:r>
              <a:rPr lang="en-GB" b="1" baseline="-25000" dirty="0" err="1">
                <a:solidFill>
                  <a:srgbClr val="C00000"/>
                </a:solidFill>
              </a:rPr>
              <a:t>s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812360" y="1628800"/>
            <a:ext cx="0" cy="6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5629286"/>
            <a:ext cx="2182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BBOX coordinates</a:t>
            </a:r>
          </a:p>
          <a:p>
            <a:r>
              <a:rPr lang="en-GB" b="1" dirty="0">
                <a:solidFill>
                  <a:srgbClr val="C00000"/>
                </a:solidFill>
              </a:rPr>
              <a:t>4 outputs (x, y, w , h)</a:t>
            </a:r>
          </a:p>
          <a:p>
            <a:r>
              <a:rPr lang="en-GB" b="1" dirty="0">
                <a:solidFill>
                  <a:srgbClr val="C00000"/>
                </a:solidFill>
              </a:rPr>
              <a:t>L2 loss L</a:t>
            </a:r>
            <a:r>
              <a:rPr lang="en-GB" b="1" baseline="-25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236296" y="4797152"/>
            <a:ext cx="50405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561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Fast RCNN</a:t>
            </a:r>
          </a:p>
        </p:txBody>
      </p:sp>
      <p:pic>
        <p:nvPicPr>
          <p:cNvPr id="4" name="Picture 2" descr="R-CNN, Fast R-CNN, Faster R-CNN, YOLO — Object Detection Algorithms | by  Rohith Gandhi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8" y="1844824"/>
            <a:ext cx="8899958" cy="305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5373216"/>
            <a:ext cx="515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What is the most time consuming part of Fast RCNN?</a:t>
            </a:r>
          </a:p>
        </p:txBody>
      </p:sp>
    </p:spTree>
    <p:extLst>
      <p:ext uri="{BB962C8B-B14F-4D97-AF65-F5344CB8AC3E}">
        <p14:creationId xmlns:p14="http://schemas.microsoft.com/office/powerpoint/2010/main" val="190441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Object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Determine the </a:t>
            </a:r>
            <a:r>
              <a:rPr lang="en-GB" b="1" dirty="0"/>
              <a:t>class (label) </a:t>
            </a:r>
            <a:r>
              <a:rPr lang="en-GB" dirty="0"/>
              <a:t>and the </a:t>
            </a:r>
            <a:r>
              <a:rPr lang="en-GB" b="1" dirty="0"/>
              <a:t>position </a:t>
            </a:r>
            <a:r>
              <a:rPr lang="en-GB" dirty="0"/>
              <a:t>of EACH object in the input image</a:t>
            </a:r>
          </a:p>
          <a:p>
            <a:r>
              <a:rPr lang="en-GB" dirty="0"/>
              <a:t>We can’t use the same approach as for localization</a:t>
            </a:r>
          </a:p>
          <a:p>
            <a:pPr lvl="1"/>
            <a:r>
              <a:rPr lang="en-GB" dirty="0"/>
              <a:t>Each image would require a different number of outputs</a:t>
            </a:r>
          </a:p>
          <a:p>
            <a:r>
              <a:rPr lang="en-GB" dirty="0"/>
              <a:t>Object detection challenges?</a:t>
            </a:r>
          </a:p>
          <a:p>
            <a:r>
              <a:rPr lang="en-GB" dirty="0"/>
              <a:t>Sliding window approach?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29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Object detection </a:t>
            </a:r>
            <a:r>
              <a:rPr lang="en-GB" dirty="0" err="1"/>
              <a:t>challanges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outputs: Need to output variable numbers of objects per image</a:t>
            </a:r>
          </a:p>
          <a:p>
            <a:r>
              <a:rPr lang="en-GB" dirty="0"/>
              <a:t>Multiple types of output: Need to predict ”</a:t>
            </a:r>
            <a:r>
              <a:rPr lang="en-GB" b="1" dirty="0"/>
              <a:t>what</a:t>
            </a:r>
            <a:r>
              <a:rPr lang="en-GB" dirty="0"/>
              <a:t>” (label) as well as “</a:t>
            </a:r>
            <a:r>
              <a:rPr lang="en-GB" b="1" dirty="0"/>
              <a:t>where</a:t>
            </a:r>
            <a:r>
              <a:rPr lang="en-GB" dirty="0"/>
              <a:t>” (bounding box)</a:t>
            </a:r>
          </a:p>
          <a:p>
            <a:r>
              <a:rPr lang="en-GB" dirty="0"/>
              <a:t>Large images: Classification works at 224x224; need higher resolution for detection, often ~800x600</a:t>
            </a:r>
          </a:p>
        </p:txBody>
      </p:sp>
    </p:spTree>
    <p:extLst>
      <p:ext uri="{BB962C8B-B14F-4D97-AF65-F5344CB8AC3E}">
        <p14:creationId xmlns:p14="http://schemas.microsoft.com/office/powerpoint/2010/main" val="36166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Object detectors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229600" cy="3953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8160" y="1628800"/>
            <a:ext cx="381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Object Detection in 20 Years: A Survey </a:t>
            </a:r>
          </a:p>
        </p:txBody>
      </p:sp>
    </p:spTree>
    <p:extLst>
      <p:ext uri="{BB962C8B-B14F-4D97-AF65-F5344CB8AC3E}">
        <p14:creationId xmlns:p14="http://schemas.microsoft.com/office/powerpoint/2010/main" val="355521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Proposal based object detection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07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0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R-CNN</a:t>
            </a:r>
            <a:br>
              <a:rPr lang="en-GB" dirty="0"/>
            </a:br>
            <a:r>
              <a:rPr lang="en-GB" sz="2200" dirty="0"/>
              <a:t>Region-based Convolutional Network, 2014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GB" dirty="0"/>
              <a:t>Idea:</a:t>
            </a:r>
          </a:p>
          <a:p>
            <a:pPr lvl="1"/>
            <a:r>
              <a:rPr lang="en-GB" dirty="0"/>
              <a:t>Use an algorithm (or network) to find region of interests (ROIs) that are likely to contain an object</a:t>
            </a:r>
          </a:p>
          <a:p>
            <a:pPr lvl="1"/>
            <a:r>
              <a:rPr lang="en-GB" b="1" dirty="0"/>
              <a:t>Localize</a:t>
            </a:r>
            <a:r>
              <a:rPr lang="en-GB" dirty="0"/>
              <a:t> (label + bounding box) localize the object in each in region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464" y="6447819"/>
            <a:ext cx="2468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2"/>
              </a:rPr>
              <a:t>https://arxiv.org/pdf/1311.2524.pdf</a:t>
            </a:r>
            <a:r>
              <a:rPr lang="en-GB" sz="1200" dirty="0"/>
              <a:t> </a:t>
            </a:r>
          </a:p>
        </p:txBody>
      </p:sp>
      <p:pic>
        <p:nvPicPr>
          <p:cNvPr id="5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7041015" cy="26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89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EBF59EB4D2924581C40B3094EF518B" ma:contentTypeVersion="4" ma:contentTypeDescription="Create a new document." ma:contentTypeScope="" ma:versionID="bef87cd28674b57dc98e9eed4d8ea314">
  <xsd:schema xmlns:xsd="http://www.w3.org/2001/XMLSchema" xmlns:xs="http://www.w3.org/2001/XMLSchema" xmlns:p="http://schemas.microsoft.com/office/2006/metadata/properties" xmlns:ns2="16638b3b-f58c-4310-89a4-424100c27dbc" targetNamespace="http://schemas.microsoft.com/office/2006/metadata/properties" ma:root="true" ma:fieldsID="47ac6d4800322f9a1cc9a270c2fd56dd" ns2:_="">
    <xsd:import namespace="16638b3b-f58c-4310-89a4-424100c27d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638b3b-f58c-4310-89a4-424100c27d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29552F-BB74-40D2-B3DB-FBFE45772241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f0a105fb-6ec1-46f4-b0d3-e2f65a418c3b"/>
    <ds:schemaRef ds:uri="http://purl.org/dc/terms/"/>
    <ds:schemaRef ds:uri="91ca9128-19ad-4f09-823b-7161270bfe4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3132064-F5C4-4039-AA23-540AC76EA4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638b3b-f58c-4310-89a4-424100c27d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0CEDCB-534E-4126-825D-B127344E8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1436</Words>
  <Application>Microsoft Office PowerPoint</Application>
  <PresentationFormat>On-screen Show (4:3)</PresentationFormat>
  <Paragraphs>174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Cambria Math</vt:lpstr>
      <vt:lpstr>Office Theme</vt:lpstr>
      <vt:lpstr>Computer Vision and Deep Learning</vt:lpstr>
      <vt:lpstr>Object localization</vt:lpstr>
      <vt:lpstr>Object localization</vt:lpstr>
      <vt:lpstr>Object localization</vt:lpstr>
      <vt:lpstr>Object detection</vt:lpstr>
      <vt:lpstr>Object detection challanges</vt:lpstr>
      <vt:lpstr>Object detectors</vt:lpstr>
      <vt:lpstr>Proposal based object detection</vt:lpstr>
      <vt:lpstr>R-CNN Region-based Convolutional Network, 2014</vt:lpstr>
      <vt:lpstr>R-CNN Region-based Convolutional Network, 2014</vt:lpstr>
      <vt:lpstr>R-CNN Region-based Convolutional Network, 2014</vt:lpstr>
      <vt:lpstr>R-CNN Region-based Convolutional Network, 2014</vt:lpstr>
      <vt:lpstr>R-CNN Region-based Convolutional Network, 2014</vt:lpstr>
      <vt:lpstr>BBox regression</vt:lpstr>
      <vt:lpstr>BBox regression</vt:lpstr>
      <vt:lpstr>BBox regression</vt:lpstr>
      <vt:lpstr>R-CNN</vt:lpstr>
      <vt:lpstr>PowerPoint Presentation</vt:lpstr>
      <vt:lpstr>Evaluation metrics for object detection</vt:lpstr>
      <vt:lpstr>Evaluation metrics for object detection</vt:lpstr>
      <vt:lpstr>mAP</vt:lpstr>
      <vt:lpstr>Evaluation metrics for object detection AP</vt:lpstr>
      <vt:lpstr>Evaluation metrics for object detection</vt:lpstr>
      <vt:lpstr>Evaluation metrics for object detection</vt:lpstr>
      <vt:lpstr>Evaluation metrics for object detection</vt:lpstr>
      <vt:lpstr>Evaluation metrics for object detection</vt:lpstr>
      <vt:lpstr>Evaluation metrics for object detection</vt:lpstr>
      <vt:lpstr>Evaluation metrics for object detection</vt:lpstr>
      <vt:lpstr>Evaluation metrics for object detection</vt:lpstr>
      <vt:lpstr>Fast RCNN</vt:lpstr>
      <vt:lpstr>Fast R-CNN</vt:lpstr>
      <vt:lpstr>Projecting points and boxes</vt:lpstr>
      <vt:lpstr>Fast R-CNN</vt:lpstr>
      <vt:lpstr>Fast R-CNN</vt:lpstr>
      <vt:lpstr>Roi Pooling</vt:lpstr>
      <vt:lpstr>Roi Pooling</vt:lpstr>
      <vt:lpstr>Roi Pooling</vt:lpstr>
      <vt:lpstr>ROI Pooling example</vt:lpstr>
      <vt:lpstr>ROI Pooling</vt:lpstr>
      <vt:lpstr>Fast RCNN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and Deep Learning</dc:title>
  <dc:creator>diana</dc:creator>
  <cp:lastModifiedBy>Diana Borza</cp:lastModifiedBy>
  <cp:revision>433</cp:revision>
  <dcterms:created xsi:type="dcterms:W3CDTF">2020-11-21T08:27:44Z</dcterms:created>
  <dcterms:modified xsi:type="dcterms:W3CDTF">2023-12-20T08:48:34Z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0x01010073EBF59EB4D2924581C40B3094EF518B</vt:lpwstr>
  </property>
</Properties>
</file>