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94" r:id="rId6"/>
    <p:sldId id="395" r:id="rId7"/>
    <p:sldId id="396" r:id="rId8"/>
    <p:sldId id="397" r:id="rId9"/>
    <p:sldId id="399" r:id="rId10"/>
    <p:sldId id="400" r:id="rId11"/>
    <p:sldId id="401" r:id="rId12"/>
    <p:sldId id="402" r:id="rId13"/>
    <p:sldId id="403" r:id="rId14"/>
    <p:sldId id="398" r:id="rId15"/>
    <p:sldId id="405" r:id="rId16"/>
    <p:sldId id="406" r:id="rId17"/>
    <p:sldId id="407" r:id="rId18"/>
    <p:sldId id="370" r:id="rId19"/>
    <p:sldId id="371" r:id="rId20"/>
    <p:sldId id="372" r:id="rId21"/>
    <p:sldId id="373" r:id="rId22"/>
    <p:sldId id="408" r:id="rId23"/>
    <p:sldId id="409" r:id="rId24"/>
    <p:sldId id="374" r:id="rId25"/>
    <p:sldId id="375" r:id="rId26"/>
    <p:sldId id="376" r:id="rId27"/>
    <p:sldId id="377" r:id="rId28"/>
    <p:sldId id="410" r:id="rId29"/>
    <p:sldId id="411" r:id="rId30"/>
    <p:sldId id="412" r:id="rId31"/>
    <p:sldId id="378" r:id="rId32"/>
    <p:sldId id="379" r:id="rId33"/>
    <p:sldId id="380" r:id="rId34"/>
    <p:sldId id="381" r:id="rId35"/>
    <p:sldId id="382" r:id="rId36"/>
    <p:sldId id="421" r:id="rId37"/>
    <p:sldId id="413" r:id="rId38"/>
    <p:sldId id="383" r:id="rId39"/>
    <p:sldId id="384" r:id="rId40"/>
    <p:sldId id="414" r:id="rId41"/>
    <p:sldId id="385" r:id="rId42"/>
    <p:sldId id="415" r:id="rId43"/>
    <p:sldId id="422" r:id="rId44"/>
    <p:sldId id="386" r:id="rId45"/>
    <p:sldId id="387" r:id="rId46"/>
    <p:sldId id="388" r:id="rId47"/>
    <p:sldId id="389" r:id="rId48"/>
    <p:sldId id="416" r:id="rId49"/>
    <p:sldId id="390" r:id="rId50"/>
    <p:sldId id="417" r:id="rId51"/>
    <p:sldId id="418" r:id="rId52"/>
    <p:sldId id="392" r:id="rId53"/>
    <p:sldId id="419" r:id="rId54"/>
    <p:sldId id="420" r:id="rId55"/>
    <p:sldId id="423" r:id="rId56"/>
    <p:sldId id="424" r:id="rId57"/>
    <p:sldId id="425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E8AE0F-9958-461B-A629-6557E5D5E34A}">
          <p14:sldIdLst>
            <p14:sldId id="256"/>
            <p14:sldId id="394"/>
            <p14:sldId id="395"/>
            <p14:sldId id="396"/>
            <p14:sldId id="397"/>
            <p14:sldId id="399"/>
            <p14:sldId id="400"/>
            <p14:sldId id="401"/>
            <p14:sldId id="402"/>
            <p14:sldId id="403"/>
            <p14:sldId id="398"/>
            <p14:sldId id="405"/>
            <p14:sldId id="406"/>
            <p14:sldId id="407"/>
            <p14:sldId id="370"/>
            <p14:sldId id="371"/>
            <p14:sldId id="372"/>
            <p14:sldId id="373"/>
            <p14:sldId id="408"/>
            <p14:sldId id="409"/>
            <p14:sldId id="374"/>
            <p14:sldId id="375"/>
            <p14:sldId id="376"/>
            <p14:sldId id="377"/>
            <p14:sldId id="410"/>
            <p14:sldId id="411"/>
            <p14:sldId id="412"/>
            <p14:sldId id="378"/>
            <p14:sldId id="379"/>
            <p14:sldId id="380"/>
            <p14:sldId id="381"/>
            <p14:sldId id="382"/>
            <p14:sldId id="421"/>
            <p14:sldId id="413"/>
            <p14:sldId id="383"/>
            <p14:sldId id="384"/>
            <p14:sldId id="414"/>
            <p14:sldId id="385"/>
            <p14:sldId id="415"/>
            <p14:sldId id="422"/>
            <p14:sldId id="386"/>
            <p14:sldId id="387"/>
            <p14:sldId id="388"/>
            <p14:sldId id="389"/>
            <p14:sldId id="416"/>
            <p14:sldId id="390"/>
            <p14:sldId id="417"/>
            <p14:sldId id="418"/>
            <p14:sldId id="392"/>
            <p14:sldId id="419"/>
            <p14:sldId id="420"/>
            <p14:sldId id="423"/>
            <p14:sldId id="424"/>
            <p14:sldId id="42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630D5-04B1-448D-8FE1-F19C831F62ED}" v="43" dt="2022-01-14T17:48:58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253" y="-1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07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heme" Target="theme/theme1.xml"/><Relationship Id="rId10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-LAURA BORZA" userId="S::diana.borza@ubbcluj.ro::ed9fdbdb-5e02-44f4-98d5-79feaf2b224c" providerId="AD" clId="Web-{0F2630D5-04B1-448D-8FE1-F19C831F62ED}"/>
    <pc:docChg chg="delSld modSld modSection">
      <pc:chgData name="DIANA-LAURA BORZA" userId="S::diana.borza@ubbcluj.ro::ed9fdbdb-5e02-44f4-98d5-79feaf2b224c" providerId="AD" clId="Web-{0F2630D5-04B1-448D-8FE1-F19C831F62ED}" dt="2022-01-14T17:48:58.801" v="41"/>
      <pc:docMkLst>
        <pc:docMk/>
      </pc:docMkLst>
      <pc:sldChg chg="del">
        <pc:chgData name="DIANA-LAURA BORZA" userId="S::diana.borza@ubbcluj.ro::ed9fdbdb-5e02-44f4-98d5-79feaf2b224c" providerId="AD" clId="Web-{0F2630D5-04B1-448D-8FE1-F19C831F62ED}" dt="2022-01-14T17:48:58.801" v="41"/>
        <pc:sldMkLst>
          <pc:docMk/>
          <pc:sldMk cId="2261792197" sldId="321"/>
        </pc:sldMkLst>
      </pc:sldChg>
      <pc:sldChg chg="modSp">
        <pc:chgData name="DIANA-LAURA BORZA" userId="S::diana.borza@ubbcluj.ro::ed9fdbdb-5e02-44f4-98d5-79feaf2b224c" providerId="AD" clId="Web-{0F2630D5-04B1-448D-8FE1-F19C831F62ED}" dt="2022-01-14T17:48:37.535" v="40" actId="20577"/>
        <pc:sldMkLst>
          <pc:docMk/>
          <pc:sldMk cId="2559339211" sldId="358"/>
        </pc:sldMkLst>
        <pc:spChg chg="mod">
          <ac:chgData name="DIANA-LAURA BORZA" userId="S::diana.borza@ubbcluj.ro::ed9fdbdb-5e02-44f4-98d5-79feaf2b224c" providerId="AD" clId="Web-{0F2630D5-04B1-448D-8FE1-F19C831F62ED}" dt="2022-01-14T17:48:37.535" v="40" actId="20577"/>
          <ac:spMkLst>
            <pc:docMk/>
            <pc:sldMk cId="2559339211" sldId="358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3D54-B42F-4CDC-AC08-D5296AB34F03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8EC4-2AF4-426D-B399-23418B5E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5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3D54-B42F-4CDC-AC08-D5296AB34F03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8EC4-2AF4-426D-B399-23418B5E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3D54-B42F-4CDC-AC08-D5296AB34F03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8EC4-2AF4-426D-B399-23418B5E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46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3D54-B42F-4CDC-AC08-D5296AB34F03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8EC4-2AF4-426D-B399-23418B5E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26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3D54-B42F-4CDC-AC08-D5296AB34F03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8EC4-2AF4-426D-B399-23418B5E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46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3D54-B42F-4CDC-AC08-D5296AB34F03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8EC4-2AF4-426D-B399-23418B5E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46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3D54-B42F-4CDC-AC08-D5296AB34F03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8EC4-2AF4-426D-B399-23418B5E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30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3D54-B42F-4CDC-AC08-D5296AB34F03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8EC4-2AF4-426D-B399-23418B5E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17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3D54-B42F-4CDC-AC08-D5296AB34F03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8EC4-2AF4-426D-B399-23418B5E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99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3D54-B42F-4CDC-AC08-D5296AB34F03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8EC4-2AF4-426D-B399-23418B5E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8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3D54-B42F-4CDC-AC08-D5296AB34F03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8EC4-2AF4-426D-B399-23418B5E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81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B3D54-B42F-4CDC-AC08-D5296AB34F03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8EC4-2AF4-426D-B399-23418B5E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02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vivekvscool/translation-or-answer-tool-seq2seq-with-teacher-forcing-and-attention-mechanism-7cfd9cb03b3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41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alvinfeng.gitbook.io/machine-learning-notebook/supervised-learning/recurrent-neural-network/recurrent_neural_networks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alvinfeng.gitbook.io/machine-learning-notebook/supervised-learning/recurrent-neural-network/recurrent_neural_network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alvinfeng.gitbook.io/machine-learning-notebook/supervised-learning/recurrent-neural-network/recurrent_neural_network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alvinfeng.gitbook.io/machine-learning-notebook/supervised-learning/recurrent-neural-network/recurrent_neural_networks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alvinfeng.gitbook.io/machine-learning-notebook/supervised-learning/recurrent-neural-network/recurrent_neural_networks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karpathy.github.io/2015/05/21/rnn-effectiveness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karpathy.github.io/2015/05/21/rnn-effectiveness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Computer Vision and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</a:t>
            </a:r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1476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Batching sequences: packing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 descr="pack-padded-seq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31" y="1413892"/>
            <a:ext cx="6426196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45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Casuality</a:t>
            </a:r>
            <a:r>
              <a:rPr lang="en-GB" dirty="0" smtClean="0"/>
              <a:t>: the way the elements in a layer are wired up</a:t>
            </a:r>
          </a:p>
          <a:p>
            <a:pPr marL="0" indent="0">
              <a:buNone/>
            </a:pPr>
            <a:r>
              <a:rPr lang="en-GB" i="1" dirty="0" smtClean="0"/>
              <a:t>Casual layer: </a:t>
            </a:r>
            <a:r>
              <a:rPr lang="en-GB" dirty="0" smtClean="0"/>
              <a:t>element xi has access only to elements x0, x1, …, x</a:t>
            </a:r>
            <a:r>
              <a:rPr lang="en-GB" sz="2800" dirty="0" smtClean="0"/>
              <a:t>i-1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63019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Autoregressive model</a:t>
            </a:r>
          </a:p>
          <a:p>
            <a:pPr lvl="1"/>
            <a:r>
              <a:rPr lang="en-GB" dirty="0" smtClean="0"/>
              <a:t>Start with a seed (a few samples): [t0, t1]</a:t>
            </a:r>
          </a:p>
          <a:p>
            <a:pPr lvl="1"/>
            <a:r>
              <a:rPr lang="en-GB" dirty="0" smtClean="0"/>
              <a:t>Sample the next token t = 2 from P(t | t0, t1) and append it to the sequence</a:t>
            </a:r>
          </a:p>
          <a:p>
            <a:pPr lvl="1"/>
            <a:r>
              <a:rPr lang="en-GB" dirty="0" smtClean="0"/>
              <a:t>Feed the sequence to the network</a:t>
            </a:r>
          </a:p>
          <a:p>
            <a:pPr lvl="1"/>
            <a:r>
              <a:rPr lang="en-GB" b="1" dirty="0" smtClean="0"/>
              <a:t>REPEAT</a:t>
            </a:r>
          </a:p>
          <a:p>
            <a:endParaRPr lang="en-GB" b="1" dirty="0"/>
          </a:p>
          <a:p>
            <a:endParaRPr lang="en-GB" b="1" dirty="0" smtClean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AutoShape 2" descr="g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ge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ge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8" descr="ge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10" descr="ge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6" name="Picture 12" descr="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43425"/>
            <a:ext cx="57340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39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65" y="760585"/>
            <a:ext cx="4400632" cy="54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Teacher forcing</a:t>
            </a:r>
            <a:endParaRPr lang="en-GB" dirty="0"/>
          </a:p>
        </p:txBody>
      </p:sp>
      <p:pic>
        <p:nvPicPr>
          <p:cNvPr id="2050" name="Picture 2" descr="Translation or Answering tool: seq2seq with teacher forcing and attention  mechanism | by Vivek Sasikumar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5033516" cy="238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559" y="6534136"/>
            <a:ext cx="44181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>
                <a:hlinkClick r:id="rId4"/>
              </a:rPr>
              <a:t>https://medium.com/@</a:t>
            </a:r>
            <a:r>
              <a:rPr lang="en-GB" sz="600" dirty="0" smtClean="0">
                <a:hlinkClick r:id="rId4"/>
              </a:rPr>
              <a:t>vivekvscool/translation-or-answer-tool-seq2seq-with-teacher-forcing-and-attention-mechanism-7cfd9cb03b3a</a:t>
            </a:r>
            <a:r>
              <a:rPr lang="en-GB" sz="600" dirty="0" smtClean="0"/>
              <a:t> </a:t>
            </a:r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158517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Patterns in sequence models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231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Process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karpathy.github.io/assets/rnn/diag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748266" cy="273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74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Process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http://karpathy.github.io/assets/rnn/diag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748266" cy="273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403648" y="5157192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1600" y="5949280"/>
            <a:ext cx="1910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 captioning, </a:t>
            </a:r>
          </a:p>
          <a:p>
            <a:r>
              <a:rPr lang="en-GB" dirty="0"/>
              <a:t>Text generation</a:t>
            </a:r>
          </a:p>
        </p:txBody>
      </p:sp>
    </p:spTree>
    <p:extLst>
      <p:ext uri="{BB962C8B-B14F-4D97-AF65-F5344CB8AC3E}">
        <p14:creationId xmlns:p14="http://schemas.microsoft.com/office/powerpoint/2010/main" val="1803506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Process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http://karpathy.github.io/assets/rnn/diag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748266" cy="273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779912" y="5229200"/>
            <a:ext cx="5040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25773" y="5877272"/>
            <a:ext cx="2399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Action recognition</a:t>
            </a:r>
          </a:p>
          <a:p>
            <a:r>
              <a:rPr lang="en-GB" dirty="0"/>
              <a:t>Sentiment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2305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Process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http://karpathy.github.io/assets/rnn/diag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748266" cy="273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218920" y="5117942"/>
            <a:ext cx="432048" cy="686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35064" y="5877272"/>
            <a:ext cx="331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 translation</a:t>
            </a:r>
          </a:p>
          <a:p>
            <a:r>
              <a:rPr lang="en-GB" dirty="0"/>
              <a:t>Video classification at frame level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18920" y="5117942"/>
            <a:ext cx="2593440" cy="686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0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Recurrent neural networks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52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Sequence models</a:t>
            </a:r>
            <a:endParaRPr lang="en-GB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314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recurrent neural network is a network where we can have a </a:t>
            </a:r>
            <a:r>
              <a:rPr lang="en-GB" b="1" dirty="0" smtClean="0"/>
              <a:t>cycle</a:t>
            </a:r>
            <a:r>
              <a:rPr lang="en-GB" dirty="0" smtClean="0"/>
              <a:t> between two nodes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6167584" y="3307630"/>
            <a:ext cx="925808" cy="2354560"/>
            <a:chOff x="6156176" y="2539752"/>
            <a:chExt cx="925808" cy="2354560"/>
          </a:xfrm>
        </p:grpSpPr>
        <p:sp>
          <p:nvSpPr>
            <p:cNvPr id="6" name="Rectangle 5"/>
            <p:cNvSpPr/>
            <p:nvPr/>
          </p:nvSpPr>
          <p:spPr>
            <a:xfrm>
              <a:off x="6167584" y="4437112"/>
              <a:ext cx="9144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  <a:r>
                <a:rPr lang="en-GB" baseline="30000" dirty="0">
                  <a:solidFill>
                    <a:schemeClr val="tx1"/>
                  </a:solidFill>
                </a:rPr>
                <a:t>&lt;t&gt;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6613376" y="407707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156176" y="3429000"/>
              <a:ext cx="914400" cy="6480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RNN cell h</a:t>
              </a:r>
              <a:r>
                <a:rPr lang="en-GB" baseline="30000" dirty="0">
                  <a:solidFill>
                    <a:schemeClr val="tx1"/>
                  </a:solidFill>
                </a:rPr>
                <a:t>&lt;t&gt;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6613376" y="2996952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156176" y="2539752"/>
              <a:ext cx="9144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</a:t>
              </a:r>
              <a:r>
                <a:rPr lang="en-GB" baseline="30000" dirty="0">
                  <a:solidFill>
                    <a:schemeClr val="tx1"/>
                  </a:solidFill>
                </a:rPr>
                <a:t>&lt;t&gt;</a:t>
              </a:r>
            </a:p>
          </p:txBody>
        </p:sp>
        <p:cxnSp>
          <p:nvCxnSpPr>
            <p:cNvPr id="11" name="Elbow Connector 10"/>
            <p:cNvCxnSpPr>
              <a:stCxn id="8" idx="3"/>
            </p:cNvCxnSpPr>
            <p:nvPr/>
          </p:nvCxnSpPr>
          <p:spPr>
            <a:xfrm flipH="1" flipV="1">
              <a:off x="6613376" y="3307630"/>
              <a:ext cx="457200" cy="445406"/>
            </a:xfrm>
            <a:prstGeom prst="bentConnector3">
              <a:avLst>
                <a:gd name="adj1" fmla="val -124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1319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RNN cell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en-GB" b="1" dirty="0"/>
              <a:t>Recurrent core cell</a:t>
            </a:r>
          </a:p>
          <a:p>
            <a:r>
              <a:rPr lang="en-GB" dirty="0"/>
              <a:t>Input: x</a:t>
            </a:r>
            <a:r>
              <a:rPr lang="en-GB" baseline="30000" dirty="0"/>
              <a:t>&lt;t&gt;</a:t>
            </a:r>
            <a:endParaRPr lang="en-GB" dirty="0"/>
          </a:p>
          <a:p>
            <a:r>
              <a:rPr lang="en-GB" dirty="0"/>
              <a:t>Internal hidden state: h</a:t>
            </a:r>
            <a:r>
              <a:rPr lang="en-GB" baseline="30000" dirty="0"/>
              <a:t>&lt;t&gt;</a:t>
            </a:r>
            <a:r>
              <a:rPr lang="en-GB" dirty="0"/>
              <a:t> </a:t>
            </a:r>
            <a:endParaRPr lang="en-GB" baseline="-25000" dirty="0"/>
          </a:p>
          <a:p>
            <a:pPr lvl="1"/>
            <a:r>
              <a:rPr lang="en-GB" dirty="0"/>
              <a:t>updated each time an input x</a:t>
            </a:r>
            <a:r>
              <a:rPr lang="en-GB" baseline="30000" dirty="0"/>
              <a:t>&lt;t&gt;</a:t>
            </a:r>
            <a:r>
              <a:rPr lang="en-GB" dirty="0"/>
              <a:t> is fed to the cell</a:t>
            </a:r>
          </a:p>
          <a:p>
            <a:r>
              <a:rPr lang="en-GB" dirty="0"/>
              <a:t>Output: y</a:t>
            </a:r>
            <a:r>
              <a:rPr lang="en-GB" baseline="30000" dirty="0"/>
              <a:t>&lt;t&gt;</a:t>
            </a:r>
            <a:endParaRPr lang="en-GB" dirty="0"/>
          </a:p>
          <a:p>
            <a:pPr lvl="1"/>
            <a:r>
              <a:rPr lang="en-GB" dirty="0"/>
              <a:t>at some time steps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56176" y="2539752"/>
            <a:ext cx="925808" cy="2354560"/>
            <a:chOff x="6156176" y="2539752"/>
            <a:chExt cx="925808" cy="2354560"/>
          </a:xfrm>
        </p:grpSpPr>
        <p:sp>
          <p:nvSpPr>
            <p:cNvPr id="6" name="Rectangle 5"/>
            <p:cNvSpPr/>
            <p:nvPr/>
          </p:nvSpPr>
          <p:spPr>
            <a:xfrm>
              <a:off x="6167584" y="4437112"/>
              <a:ext cx="9144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  <a:r>
                <a:rPr lang="en-GB" baseline="30000" dirty="0">
                  <a:solidFill>
                    <a:schemeClr val="tx1"/>
                  </a:solidFill>
                </a:rPr>
                <a:t>&lt;t&gt;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6613376" y="407707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156176" y="3429000"/>
              <a:ext cx="914400" cy="6480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RNN cell h</a:t>
              </a:r>
              <a:r>
                <a:rPr lang="en-GB" baseline="30000" dirty="0">
                  <a:solidFill>
                    <a:schemeClr val="tx1"/>
                  </a:solidFill>
                </a:rPr>
                <a:t>&lt;t&gt;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11" name="Straight Arrow Connector 10"/>
            <p:cNvCxnSpPr>
              <a:stCxn id="9" idx="0"/>
            </p:cNvCxnSpPr>
            <p:nvPr/>
          </p:nvCxnSpPr>
          <p:spPr>
            <a:xfrm flipV="1">
              <a:off x="6613376" y="2996952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156176" y="2539752"/>
              <a:ext cx="9144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</a:t>
              </a:r>
              <a:r>
                <a:rPr lang="en-GB" baseline="30000" dirty="0">
                  <a:solidFill>
                    <a:schemeClr val="tx1"/>
                  </a:solidFill>
                </a:rPr>
                <a:t>&lt;t&gt;</a:t>
              </a:r>
            </a:p>
          </p:txBody>
        </p:sp>
        <p:cxnSp>
          <p:nvCxnSpPr>
            <p:cNvPr id="14" name="Elbow Connector 13"/>
            <p:cNvCxnSpPr>
              <a:stCxn id="9" idx="3"/>
            </p:cNvCxnSpPr>
            <p:nvPr/>
          </p:nvCxnSpPr>
          <p:spPr>
            <a:xfrm flipH="1" flipV="1">
              <a:off x="6613376" y="3307630"/>
              <a:ext cx="457200" cy="445406"/>
            </a:xfrm>
            <a:prstGeom prst="bentConnector3">
              <a:avLst>
                <a:gd name="adj1" fmla="val -124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493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RNN cell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0112" y="1600200"/>
            <a:ext cx="3106688" cy="4525963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6156176" y="2539752"/>
            <a:ext cx="925808" cy="2354560"/>
            <a:chOff x="6156176" y="2539752"/>
            <a:chExt cx="925808" cy="2354560"/>
          </a:xfrm>
        </p:grpSpPr>
        <p:sp>
          <p:nvSpPr>
            <p:cNvPr id="6" name="Rectangle 5"/>
            <p:cNvSpPr/>
            <p:nvPr/>
          </p:nvSpPr>
          <p:spPr>
            <a:xfrm>
              <a:off x="6167584" y="4437112"/>
              <a:ext cx="9144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  <a:r>
                <a:rPr lang="en-GB" baseline="30000" dirty="0">
                  <a:solidFill>
                    <a:schemeClr val="tx1"/>
                  </a:solidFill>
                </a:rPr>
                <a:t>&lt;t&gt;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6613376" y="407707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156176" y="3429000"/>
              <a:ext cx="914400" cy="6480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RNN cell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6613376" y="2996952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156176" y="2539752"/>
              <a:ext cx="9144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</a:t>
              </a:r>
              <a:r>
                <a:rPr lang="en-GB" baseline="30000" dirty="0">
                  <a:solidFill>
                    <a:schemeClr val="tx1"/>
                  </a:solidFill>
                </a:rPr>
                <a:t>&lt;t&gt;</a:t>
              </a:r>
            </a:p>
          </p:txBody>
        </p:sp>
        <p:cxnSp>
          <p:nvCxnSpPr>
            <p:cNvPr id="11" name="Elbow Connector 10"/>
            <p:cNvCxnSpPr>
              <a:stCxn id="8" idx="3"/>
            </p:cNvCxnSpPr>
            <p:nvPr/>
          </p:nvCxnSpPr>
          <p:spPr>
            <a:xfrm flipH="1" flipV="1">
              <a:off x="6613376" y="3307630"/>
              <a:ext cx="457200" cy="445406"/>
            </a:xfrm>
            <a:prstGeom prst="bentConnector3">
              <a:avLst>
                <a:gd name="adj1" fmla="val -124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5576" y="1700808"/>
                <a:ext cx="295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&lt;</m:t>
                          </m:r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−1</m:t>
                          </m:r>
                          <m:r>
                            <a:rPr lang="en-GB" i="1"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&lt;</m:t>
                          </m:r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i="1"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00808"/>
                <a:ext cx="295232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03364" y="2423954"/>
                <a:ext cx="409662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&lt;</m:t>
                        </m:r>
                        <m: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i="1">
                            <a:latin typeface="Cambria Math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GB" dirty="0"/>
                  <a:t> - updated hidden state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&lt;</m:t>
                        </m:r>
                        <m: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i="1">
                            <a:latin typeface="Cambria Math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GB" dirty="0"/>
                  <a:t> - input at time step 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&lt;</m:t>
                        </m:r>
                        <m: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b="0" i="1" smtClean="0">
                            <a:latin typeface="Cambria Math"/>
                          </a:rPr>
                          <m:t>−1</m:t>
                        </m:r>
                        <m:r>
                          <a:rPr lang="en-GB" i="1">
                            <a:latin typeface="Cambria Math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GB" dirty="0"/>
                  <a:t> -previous hidden state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4" y="2423954"/>
                <a:ext cx="4096628" cy="923330"/>
              </a:xfrm>
              <a:prstGeom prst="rect">
                <a:avLst/>
              </a:prstGeom>
              <a:blipFill rotWithShape="1">
                <a:blip r:embed="rId3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225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RNN cell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0112" y="1600200"/>
            <a:ext cx="3106688" cy="4525963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6156176" y="2539752"/>
            <a:ext cx="925808" cy="2354560"/>
            <a:chOff x="6156176" y="2539752"/>
            <a:chExt cx="925808" cy="2354560"/>
          </a:xfrm>
        </p:grpSpPr>
        <p:sp>
          <p:nvSpPr>
            <p:cNvPr id="6" name="Rectangle 5"/>
            <p:cNvSpPr/>
            <p:nvPr/>
          </p:nvSpPr>
          <p:spPr>
            <a:xfrm>
              <a:off x="6167584" y="4437112"/>
              <a:ext cx="9144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  <a:r>
                <a:rPr lang="en-GB" baseline="30000" dirty="0">
                  <a:solidFill>
                    <a:schemeClr val="tx1"/>
                  </a:solidFill>
                </a:rPr>
                <a:t>&lt;t&gt;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6613376" y="407707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156176" y="3429000"/>
              <a:ext cx="914400" cy="6480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RNN cell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6613376" y="2996952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156176" y="2539752"/>
              <a:ext cx="9144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</a:t>
              </a:r>
              <a:r>
                <a:rPr lang="en-GB" baseline="30000" dirty="0">
                  <a:solidFill>
                    <a:schemeClr val="tx1"/>
                  </a:solidFill>
                </a:rPr>
                <a:t>&lt;t&gt;</a:t>
              </a:r>
            </a:p>
          </p:txBody>
        </p:sp>
        <p:cxnSp>
          <p:nvCxnSpPr>
            <p:cNvPr id="11" name="Elbow Connector 10"/>
            <p:cNvCxnSpPr>
              <a:stCxn id="8" idx="3"/>
            </p:cNvCxnSpPr>
            <p:nvPr/>
          </p:nvCxnSpPr>
          <p:spPr>
            <a:xfrm flipH="1" flipV="1">
              <a:off x="6613376" y="3307630"/>
              <a:ext cx="457200" cy="445406"/>
            </a:xfrm>
            <a:prstGeom prst="bentConnector3">
              <a:avLst>
                <a:gd name="adj1" fmla="val -124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5576" y="1700808"/>
                <a:ext cx="295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&lt;</m:t>
                          </m:r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−1</m:t>
                          </m:r>
                          <m:r>
                            <a:rPr lang="en-GB" i="1"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&lt;</m:t>
                          </m:r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i="1"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00808"/>
                <a:ext cx="295232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03364" y="2423954"/>
                <a:ext cx="409662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&lt;</m:t>
                        </m:r>
                        <m: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i="1">
                            <a:latin typeface="Cambria Math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GB" dirty="0"/>
                  <a:t> - updated hidden state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&lt;</m:t>
                        </m:r>
                        <m: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i="1">
                            <a:latin typeface="Cambria Math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GB" dirty="0"/>
                  <a:t> - input at time step 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&lt;</m:t>
                        </m:r>
                        <m: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b="0" i="1" smtClean="0">
                            <a:latin typeface="Cambria Math"/>
                          </a:rPr>
                          <m:t>−1</m:t>
                        </m:r>
                        <m:r>
                          <a:rPr lang="en-GB" i="1">
                            <a:latin typeface="Cambria Math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GB" dirty="0"/>
                  <a:t> -previous hidden state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4" y="2423954"/>
                <a:ext cx="4096628" cy="923330"/>
              </a:xfrm>
              <a:prstGeom prst="rect">
                <a:avLst/>
              </a:prstGeom>
              <a:blipFill rotWithShape="1">
                <a:blip r:embed="rId3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03364" y="3933966"/>
                <a:ext cx="36633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&lt;</m:t>
                          </m:r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i="1"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</a:rPr>
                        <m:t>tanh</m:t>
                      </m:r>
                      <m:r>
                        <a:rPr lang="en-GB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&lt;</m:t>
                          </m:r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−1</m:t>
                          </m:r>
                          <m:r>
                            <a:rPr lang="en-GB" i="1"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&lt;</m:t>
                          </m:r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i="1"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4" y="3933966"/>
                <a:ext cx="366331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1547664" y="4318248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3648" y="501317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nonlinearity</a:t>
            </a:r>
          </a:p>
        </p:txBody>
      </p:sp>
    </p:spTree>
    <p:extLst>
      <p:ext uri="{BB962C8B-B14F-4D97-AF65-F5344CB8AC3E}">
        <p14:creationId xmlns:p14="http://schemas.microsoft.com/office/powerpoint/2010/main" val="2683331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RNN cell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0112" y="1600200"/>
            <a:ext cx="3106688" cy="4525963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6156176" y="2539752"/>
            <a:ext cx="925808" cy="2354560"/>
            <a:chOff x="6156176" y="2539752"/>
            <a:chExt cx="925808" cy="2354560"/>
          </a:xfrm>
        </p:grpSpPr>
        <p:sp>
          <p:nvSpPr>
            <p:cNvPr id="6" name="Rectangle 5"/>
            <p:cNvSpPr/>
            <p:nvPr/>
          </p:nvSpPr>
          <p:spPr>
            <a:xfrm>
              <a:off x="6167584" y="4437112"/>
              <a:ext cx="9144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  <a:r>
                <a:rPr lang="en-GB" baseline="30000" dirty="0">
                  <a:solidFill>
                    <a:schemeClr val="tx1"/>
                  </a:solidFill>
                </a:rPr>
                <a:t>&lt;t&gt;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6613376" y="407707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156176" y="3429000"/>
              <a:ext cx="914400" cy="6480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RNN cell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6613376" y="2996952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156176" y="2539752"/>
              <a:ext cx="9144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</a:t>
              </a:r>
              <a:r>
                <a:rPr lang="en-GB" baseline="30000" dirty="0">
                  <a:solidFill>
                    <a:schemeClr val="tx1"/>
                  </a:solidFill>
                </a:rPr>
                <a:t>&lt;t&gt;</a:t>
              </a:r>
            </a:p>
          </p:txBody>
        </p:sp>
        <p:cxnSp>
          <p:nvCxnSpPr>
            <p:cNvPr id="11" name="Elbow Connector 10"/>
            <p:cNvCxnSpPr>
              <a:stCxn id="8" idx="3"/>
            </p:cNvCxnSpPr>
            <p:nvPr/>
          </p:nvCxnSpPr>
          <p:spPr>
            <a:xfrm flipH="1" flipV="1">
              <a:off x="6613376" y="3307630"/>
              <a:ext cx="457200" cy="445406"/>
            </a:xfrm>
            <a:prstGeom prst="bentConnector3">
              <a:avLst>
                <a:gd name="adj1" fmla="val -124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5576" y="1700808"/>
                <a:ext cx="295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&lt;</m:t>
                          </m:r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−1</m:t>
                          </m:r>
                          <m:r>
                            <a:rPr lang="en-GB" i="1"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&lt;</m:t>
                          </m:r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i="1"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00808"/>
                <a:ext cx="295232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03364" y="2423954"/>
                <a:ext cx="409662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&lt;</m:t>
                        </m:r>
                        <m: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i="1">
                            <a:latin typeface="Cambria Math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GB" dirty="0"/>
                  <a:t> - updated hidden state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&lt;</m:t>
                        </m:r>
                        <m: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i="1">
                            <a:latin typeface="Cambria Math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GB" dirty="0"/>
                  <a:t> - input at time step 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&lt;</m:t>
                        </m:r>
                        <m: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b="0" i="1" smtClean="0">
                            <a:latin typeface="Cambria Math"/>
                          </a:rPr>
                          <m:t>−1</m:t>
                        </m:r>
                        <m:r>
                          <a:rPr lang="en-GB" i="1">
                            <a:latin typeface="Cambria Math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GB" dirty="0"/>
                  <a:t> -previous hidden state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4" y="2423954"/>
                <a:ext cx="4096628" cy="923330"/>
              </a:xfrm>
              <a:prstGeom prst="rect">
                <a:avLst/>
              </a:prstGeom>
              <a:blipFill rotWithShape="1">
                <a:blip r:embed="rId3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2182" y="4905728"/>
                <a:ext cx="5341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GB" b="1" i="1">
                            <a:latin typeface="Cambria Math"/>
                          </a:rPr>
                          <m:t>&lt;</m:t>
                        </m:r>
                        <m:r>
                          <a:rPr lang="en-GB" b="1" i="1">
                            <a:latin typeface="Cambria Math"/>
                          </a:rPr>
                          <m:t>𝒕</m:t>
                        </m:r>
                        <m:r>
                          <a:rPr lang="en-GB" b="1" i="1">
                            <a:latin typeface="Cambria Math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GB" b="1" dirty="0"/>
                  <a:t> : make a decision based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/>
                          </a:rPr>
                          <m:t>𝒉</m:t>
                        </m:r>
                      </m:e>
                      <m:sup>
                        <m:r>
                          <a:rPr lang="en-GB" b="1" i="1">
                            <a:latin typeface="Cambria Math"/>
                          </a:rPr>
                          <m:t>&lt;</m:t>
                        </m:r>
                        <m:r>
                          <a:rPr lang="en-GB" b="1" i="1">
                            <a:latin typeface="Cambria Math"/>
                          </a:rPr>
                          <m:t>𝒕</m:t>
                        </m:r>
                        <m:r>
                          <a:rPr lang="en-GB" b="1" i="1">
                            <a:latin typeface="Cambria Math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GB" b="1" dirty="0"/>
                  <a:t>  each time step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82" y="4905728"/>
                <a:ext cx="534194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03364" y="3933966"/>
                <a:ext cx="36633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&lt;</m:t>
                          </m:r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i="1"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</a:rPr>
                        <m:t>tanh</m:t>
                      </m:r>
                      <m:r>
                        <a:rPr lang="en-GB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&lt;</m:t>
                          </m:r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−1</m:t>
                          </m:r>
                          <m:r>
                            <a:rPr lang="en-GB" i="1"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&lt;</m:t>
                          </m:r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i="1"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4" y="3933966"/>
                <a:ext cx="366331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03364" y="5363924"/>
                <a:ext cx="1772665" cy="393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&lt;</m:t>
                          </m:r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i="1"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&lt;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i="1">
                              <a:latin typeface="Cambria Math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4" y="5363924"/>
                <a:ext cx="1772665" cy="393377"/>
              </a:xfrm>
              <a:prstGeom prst="rect">
                <a:avLst/>
              </a:prstGeom>
              <a:blipFill rotWithShape="1"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79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RNN cell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71600" y="2512595"/>
            <a:ext cx="925808" cy="2354560"/>
            <a:chOff x="6156176" y="2539752"/>
            <a:chExt cx="925808" cy="2354560"/>
          </a:xfrm>
        </p:grpSpPr>
        <p:sp>
          <p:nvSpPr>
            <p:cNvPr id="6" name="Rectangle 5"/>
            <p:cNvSpPr/>
            <p:nvPr/>
          </p:nvSpPr>
          <p:spPr>
            <a:xfrm>
              <a:off x="6167584" y="4437112"/>
              <a:ext cx="9144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x</a:t>
              </a:r>
              <a:r>
                <a:rPr lang="en-GB" baseline="30000" dirty="0" smtClean="0">
                  <a:solidFill>
                    <a:schemeClr val="tx1"/>
                  </a:solidFill>
                </a:rPr>
                <a:t>&lt;1&gt;</a:t>
              </a:r>
              <a:endParaRPr lang="en-GB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6613376" y="407707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156176" y="3429000"/>
              <a:ext cx="914400" cy="6480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RNN cell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6613376" y="2996952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156176" y="2539752"/>
              <a:ext cx="9144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y</a:t>
              </a:r>
              <a:r>
                <a:rPr lang="en-GB" baseline="30000" dirty="0" smtClean="0">
                  <a:solidFill>
                    <a:schemeClr val="tx1"/>
                  </a:solidFill>
                </a:rPr>
                <a:t>&lt;1&gt;</a:t>
              </a:r>
              <a:endParaRPr lang="en-GB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Elbow Connector 10"/>
            <p:cNvCxnSpPr>
              <a:stCxn id="8" idx="3"/>
            </p:cNvCxnSpPr>
            <p:nvPr/>
          </p:nvCxnSpPr>
          <p:spPr>
            <a:xfrm flipH="1" flipV="1">
              <a:off x="6613376" y="3307630"/>
              <a:ext cx="457200" cy="445406"/>
            </a:xfrm>
            <a:prstGeom prst="bentConnector3">
              <a:avLst>
                <a:gd name="adj1" fmla="val -124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890839" y="405536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h</a:t>
            </a:r>
            <a:r>
              <a:rPr lang="en-GB" baseline="30000" dirty="0" smtClean="0"/>
              <a:t>&lt;0&gt; </a:t>
            </a:r>
            <a:r>
              <a:rPr lang="en-GB" dirty="0" smtClean="0"/>
              <a:t>= [0, .., 0]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399328" y="4453889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x</a:t>
            </a:r>
            <a:r>
              <a:rPr lang="en-GB" baseline="30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&lt;2&gt;</a:t>
            </a:r>
            <a:endParaRPr lang="en-GB" baseline="30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59832" y="4437112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x</a:t>
            </a:r>
            <a:r>
              <a:rPr lang="en-GB" baseline="30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&lt;3&gt;</a:t>
            </a:r>
            <a:endParaRPr lang="en-GB" baseline="30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3528" y="3541213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C000"/>
                </a:solidFill>
              </a:rPr>
              <a:t>h</a:t>
            </a:r>
            <a:r>
              <a:rPr lang="en-GB" baseline="30000" dirty="0" smtClean="0">
                <a:solidFill>
                  <a:srgbClr val="FFC000"/>
                </a:solidFill>
              </a:rPr>
              <a:t>&lt;1&gt;</a:t>
            </a:r>
            <a:endParaRPr lang="en-GB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779912" y="3613666"/>
                <a:ext cx="3506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GB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i="1">
                          <a:solidFill>
                            <a:srgbClr val="FFC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>
                          <a:solidFill>
                            <a:srgbClr val="FFC000"/>
                          </a:solidFill>
                          <a:latin typeface="Cambria Math"/>
                        </a:rPr>
                        <m:t>tanh</m:t>
                      </m:r>
                      <m:r>
                        <a:rPr lang="en-GB" i="1">
                          <a:solidFill>
                            <a:srgbClr val="FFC000"/>
                          </a:solidFill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GB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i="1">
                          <a:solidFill>
                            <a:srgbClr val="FFC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GB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i="1">
                          <a:solidFill>
                            <a:srgbClr val="FFC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3613666"/>
                <a:ext cx="350621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793268" y="3217467"/>
                <a:ext cx="1811778" cy="396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GB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i="1">
                          <a:solidFill>
                            <a:srgbClr val="FFC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GB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268" y="3217467"/>
                <a:ext cx="1811778" cy="396199"/>
              </a:xfrm>
              <a:prstGeom prst="rect">
                <a:avLst/>
              </a:prstGeom>
              <a:blipFill rotWithShape="1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484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RNN cell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09600" y="2512595"/>
            <a:ext cx="925808" cy="2354560"/>
            <a:chOff x="6156176" y="2539752"/>
            <a:chExt cx="925808" cy="2354560"/>
          </a:xfrm>
        </p:grpSpPr>
        <p:sp>
          <p:nvSpPr>
            <p:cNvPr id="6" name="Rectangle 5"/>
            <p:cNvSpPr/>
            <p:nvPr/>
          </p:nvSpPr>
          <p:spPr>
            <a:xfrm>
              <a:off x="6167584" y="4437112"/>
              <a:ext cx="9144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x</a:t>
              </a:r>
              <a:r>
                <a:rPr lang="en-GB" baseline="30000" dirty="0" smtClean="0">
                  <a:solidFill>
                    <a:schemeClr val="tx1"/>
                  </a:solidFill>
                </a:rPr>
                <a:t>&lt;2&gt;</a:t>
              </a:r>
              <a:endParaRPr lang="en-GB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6613376" y="407707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156176" y="3429000"/>
              <a:ext cx="914400" cy="6480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RNN cell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6613376" y="2996952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156176" y="2539752"/>
              <a:ext cx="9144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y</a:t>
              </a:r>
              <a:r>
                <a:rPr lang="en-GB" baseline="30000" dirty="0" smtClean="0">
                  <a:solidFill>
                    <a:schemeClr val="tx1"/>
                  </a:solidFill>
                </a:rPr>
                <a:t>&lt;2&gt;</a:t>
              </a:r>
              <a:endParaRPr lang="en-GB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Elbow Connector 10"/>
            <p:cNvCxnSpPr>
              <a:stCxn id="8" idx="3"/>
            </p:cNvCxnSpPr>
            <p:nvPr/>
          </p:nvCxnSpPr>
          <p:spPr>
            <a:xfrm flipH="1" flipV="1">
              <a:off x="6613376" y="3307630"/>
              <a:ext cx="457200" cy="445406"/>
            </a:xfrm>
            <a:prstGeom prst="bentConnector3">
              <a:avLst>
                <a:gd name="adj1" fmla="val -124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867863" y="3933056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h</a:t>
            </a:r>
            <a:r>
              <a:rPr lang="en-GB" baseline="30000" dirty="0" smtClean="0"/>
              <a:t>&lt;1&gt;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87160" y="4453889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x</a:t>
            </a:r>
            <a:r>
              <a:rPr lang="en-GB" baseline="30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&lt;1&gt;</a:t>
            </a:r>
            <a:endParaRPr lang="en-GB" baseline="30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19408" y="4453889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x</a:t>
            </a:r>
            <a:r>
              <a:rPr lang="en-GB" baseline="30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&lt;3&gt;</a:t>
            </a:r>
            <a:endParaRPr lang="en-GB" baseline="30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0521" y="2556529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y</a:t>
            </a:r>
            <a:r>
              <a:rPr lang="en-GB" baseline="30000" dirty="0"/>
              <a:t>&lt;1&gt;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9325" y="3503176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C000"/>
                </a:solidFill>
              </a:rPr>
              <a:t>h</a:t>
            </a:r>
            <a:r>
              <a:rPr lang="en-GB" baseline="30000" dirty="0" smtClean="0">
                <a:solidFill>
                  <a:srgbClr val="FFC000"/>
                </a:solidFill>
              </a:rPr>
              <a:t>&lt;2&gt;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23928" y="4437112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x</a:t>
            </a:r>
            <a:r>
              <a:rPr lang="en-GB" baseline="30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&lt;4&gt;</a:t>
            </a:r>
            <a:endParaRPr lang="en-GB" baseline="30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465459" y="3676672"/>
                <a:ext cx="3506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GB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i="1">
                          <a:solidFill>
                            <a:srgbClr val="FFC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>
                          <a:solidFill>
                            <a:srgbClr val="FFC000"/>
                          </a:solidFill>
                          <a:latin typeface="Cambria Math"/>
                        </a:rPr>
                        <m:t>tanh</m:t>
                      </m:r>
                      <m:r>
                        <a:rPr lang="en-GB" i="1">
                          <a:solidFill>
                            <a:srgbClr val="FFC000"/>
                          </a:solidFill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GB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i="1">
                          <a:solidFill>
                            <a:srgbClr val="FFC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GB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i="1">
                          <a:solidFill>
                            <a:srgbClr val="FFC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459" y="3676672"/>
                <a:ext cx="350621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478815" y="3280473"/>
                <a:ext cx="1811778" cy="396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GB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i="1">
                          <a:solidFill>
                            <a:srgbClr val="FFC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GB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15" y="3280473"/>
                <a:ext cx="1811778" cy="396775"/>
              </a:xfrm>
              <a:prstGeom prst="rect">
                <a:avLst/>
              </a:prstGeom>
              <a:blipFill rotWithShape="1"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21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RNN cell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54727" y="2512595"/>
            <a:ext cx="925808" cy="2354560"/>
            <a:chOff x="6156176" y="2539752"/>
            <a:chExt cx="925808" cy="2354560"/>
          </a:xfrm>
        </p:grpSpPr>
        <p:sp>
          <p:nvSpPr>
            <p:cNvPr id="6" name="Rectangle 5"/>
            <p:cNvSpPr/>
            <p:nvPr/>
          </p:nvSpPr>
          <p:spPr>
            <a:xfrm>
              <a:off x="6167584" y="4437112"/>
              <a:ext cx="9144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x</a:t>
              </a:r>
              <a:r>
                <a:rPr lang="en-GB" baseline="30000" dirty="0" smtClean="0">
                  <a:solidFill>
                    <a:schemeClr val="tx1"/>
                  </a:solidFill>
                </a:rPr>
                <a:t>&lt;3&gt;</a:t>
              </a:r>
              <a:endParaRPr lang="en-GB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6613376" y="407707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156176" y="3429000"/>
              <a:ext cx="914400" cy="6480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RNN cell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6613376" y="2996952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156176" y="2539752"/>
              <a:ext cx="9144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y</a:t>
              </a:r>
              <a:r>
                <a:rPr lang="en-GB" baseline="30000" dirty="0" smtClean="0">
                  <a:solidFill>
                    <a:schemeClr val="tx1"/>
                  </a:solidFill>
                </a:rPr>
                <a:t>&lt;3&gt;</a:t>
              </a:r>
              <a:endParaRPr lang="en-GB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Elbow Connector 10"/>
            <p:cNvCxnSpPr>
              <a:stCxn id="8" idx="3"/>
            </p:cNvCxnSpPr>
            <p:nvPr/>
          </p:nvCxnSpPr>
          <p:spPr>
            <a:xfrm flipH="1" flipV="1">
              <a:off x="6613376" y="3307630"/>
              <a:ext cx="457200" cy="445406"/>
            </a:xfrm>
            <a:prstGeom prst="bentConnector3">
              <a:avLst>
                <a:gd name="adj1" fmla="val -124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312990" y="3933056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h</a:t>
            </a:r>
            <a:r>
              <a:rPr lang="en-GB" baseline="30000" dirty="0" smtClean="0"/>
              <a:t>&lt;2&gt;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87160" y="4453889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x</a:t>
            </a:r>
            <a:r>
              <a:rPr lang="en-GB" baseline="30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&lt;1&gt;</a:t>
            </a:r>
            <a:endParaRPr lang="en-GB" baseline="30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83504" y="4437112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x</a:t>
            </a:r>
            <a:r>
              <a:rPr lang="en-GB" baseline="30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&lt;5&gt;</a:t>
            </a:r>
            <a:endParaRPr lang="en-GB" baseline="30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0521" y="2556529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y</a:t>
            </a:r>
            <a:r>
              <a:rPr lang="en-GB" baseline="30000" dirty="0"/>
              <a:t>&lt;1&gt;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69332" y="4437112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x</a:t>
            </a:r>
            <a:r>
              <a:rPr lang="en-GB" baseline="30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&lt;2&gt;</a:t>
            </a:r>
            <a:endParaRPr lang="en-GB" baseline="30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35034" y="2565294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y</a:t>
            </a:r>
            <a:r>
              <a:rPr lang="en-GB" baseline="30000" dirty="0"/>
              <a:t>&lt;2&gt;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69332" y="3541213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C000"/>
                </a:solidFill>
              </a:rPr>
              <a:t>h</a:t>
            </a:r>
            <a:r>
              <a:rPr lang="en-GB" baseline="30000" dirty="0" smtClean="0">
                <a:solidFill>
                  <a:srgbClr val="FFC000"/>
                </a:solidFill>
              </a:rPr>
              <a:t>&lt;3&gt;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12990" y="4437112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x</a:t>
            </a:r>
            <a:r>
              <a:rPr lang="en-GB" baseline="30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&lt;4&gt;</a:t>
            </a:r>
            <a:endParaRPr lang="en-GB" baseline="30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774668" y="3676096"/>
                <a:ext cx="3506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GB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i="1">
                          <a:solidFill>
                            <a:srgbClr val="FFC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>
                          <a:solidFill>
                            <a:srgbClr val="FFC000"/>
                          </a:solidFill>
                          <a:latin typeface="Cambria Math"/>
                        </a:rPr>
                        <m:t>tanh</m:t>
                      </m:r>
                      <m:r>
                        <a:rPr lang="en-GB" i="1">
                          <a:solidFill>
                            <a:srgbClr val="FFC000"/>
                          </a:solidFill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GB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i="1">
                          <a:solidFill>
                            <a:srgbClr val="FFC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GB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i="1">
                          <a:solidFill>
                            <a:srgbClr val="FFC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668" y="3676096"/>
                <a:ext cx="350621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788024" y="3279897"/>
                <a:ext cx="1811778" cy="396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GB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&gt;</m:t>
                          </m:r>
                        </m:sup>
                      </m:sSup>
                      <m:r>
                        <a:rPr lang="en-GB" i="1">
                          <a:solidFill>
                            <a:srgbClr val="FFC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GB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GB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279897"/>
                <a:ext cx="1811778" cy="396775"/>
              </a:xfrm>
              <a:prstGeom prst="rect">
                <a:avLst/>
              </a:prstGeom>
              <a:blipFill rotWithShape="1"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796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RNN computational graph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6525344"/>
            <a:ext cx="7152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2"/>
              </a:rPr>
              <a:t>https://calvinfeng.gitbook.io/machine-learning-notebook/supervised-learning/recurrent-neural-network/recurrent_neural_networks</a:t>
            </a:r>
            <a:r>
              <a:rPr lang="en-GB" sz="1000" dirty="0"/>
              <a:t> </a:t>
            </a:r>
          </a:p>
        </p:txBody>
      </p:sp>
      <p:pic>
        <p:nvPicPr>
          <p:cNvPr id="2052" name="Picture 4" descr="https://gblobscdn.gitbook.com/assets%2F-LIA3amopGH9NC6Rf0mA%2F-M4bJ-IWAKzglR0XHFwU%2F-M4bJ3Kj5UdZZ9OaYLdU%2Fcomputational-graph-1.png?alt=m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00808"/>
            <a:ext cx="8817649" cy="263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11560" y="3356992"/>
            <a:ext cx="216024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520" y="5120098"/>
            <a:ext cx="310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Initialized to 0 in most contexts</a:t>
            </a:r>
          </a:p>
        </p:txBody>
      </p:sp>
    </p:spTree>
    <p:extLst>
      <p:ext uri="{BB962C8B-B14F-4D97-AF65-F5344CB8AC3E}">
        <p14:creationId xmlns:p14="http://schemas.microsoft.com/office/powerpoint/2010/main" val="3476436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RNN computational graph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6525344"/>
            <a:ext cx="7152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2"/>
              </a:rPr>
              <a:t>https://calvinfeng.gitbook.io/machine-learning-notebook/supervised-learning/recurrent-neural-network/recurrent_neural_networks</a:t>
            </a:r>
            <a:r>
              <a:rPr lang="en-GB" sz="1000" dirty="0"/>
              <a:t> </a:t>
            </a:r>
          </a:p>
        </p:txBody>
      </p:sp>
      <p:pic>
        <p:nvPicPr>
          <p:cNvPr id="7170" name="Picture 2" descr="https://gblobscdn.gitbook.com/assets%2F-LIA3amopGH9NC6Rf0mA%2F-M4bJ-IWAKzglR0XHFwU%2F-M4bJ3KlTHWiVmpQRt6A%2Fcomputational-graph-2.png?alt=m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64" y="3429000"/>
            <a:ext cx="8340484" cy="290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7264" y="1484784"/>
            <a:ext cx="84032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Shared weight matrix (</a:t>
            </a:r>
            <a:r>
              <a:rPr lang="en-GB" b="1" dirty="0">
                <a:solidFill>
                  <a:srgbClr val="FF0000"/>
                </a:solidFill>
              </a:rPr>
              <a:t>w</a:t>
            </a:r>
            <a:r>
              <a:rPr lang="en-GB" b="1" dirty="0" smtClean="0">
                <a:solidFill>
                  <a:srgbClr val="FF0000"/>
                </a:solidFill>
              </a:rPr>
              <a:t>e </a:t>
            </a:r>
            <a:r>
              <a:rPr lang="en-GB" b="1" dirty="0">
                <a:solidFill>
                  <a:srgbClr val="FF0000"/>
                </a:solidFill>
              </a:rPr>
              <a:t>use the same set of weight for every time step of the </a:t>
            </a:r>
            <a:r>
              <a:rPr lang="en-GB" b="1" dirty="0" smtClean="0">
                <a:solidFill>
                  <a:srgbClr val="FF0000"/>
                </a:solidFill>
              </a:rPr>
              <a:t>computation).</a:t>
            </a:r>
            <a:endParaRPr lang="en-GB" b="1" dirty="0">
              <a:solidFill>
                <a:srgbClr val="FF0000"/>
              </a:solidFill>
            </a:endParaRPr>
          </a:p>
          <a:p>
            <a:endParaRPr lang="en-GB" b="1" dirty="0">
              <a:solidFill>
                <a:srgbClr val="FF0000"/>
              </a:solidFill>
            </a:endParaRPr>
          </a:p>
          <a:p>
            <a:r>
              <a:rPr lang="en-GB" dirty="0" err="1"/>
              <a:t>Backprop</a:t>
            </a: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Separate gradient for each W (from each of the timestamps)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Total gradient: sum of the timestamp gradients</a:t>
            </a:r>
          </a:p>
        </p:txBody>
      </p:sp>
    </p:spTree>
    <p:extLst>
      <p:ext uri="{BB962C8B-B14F-4D97-AF65-F5344CB8AC3E}">
        <p14:creationId xmlns:p14="http://schemas.microsoft.com/office/powerpoint/2010/main" val="356991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Sequence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Numerical: time series (1d), </a:t>
            </a:r>
            <a:r>
              <a:rPr lang="en-GB" dirty="0" err="1" smtClean="0"/>
              <a:t>nd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Categorical: characters, words, music keys etc</a:t>
            </a:r>
            <a:r>
              <a:rPr lang="en-GB" dirty="0"/>
              <a:t>.</a:t>
            </a:r>
            <a:endParaRPr lang="en-GB" dirty="0" smtClean="0"/>
          </a:p>
          <a:p>
            <a:pPr lvl="1"/>
            <a:r>
              <a:rPr lang="en-GB" dirty="0" err="1" smtClean="0"/>
              <a:t>T,h,e,r,e</a:t>
            </a:r>
            <a:r>
              <a:rPr lang="en-GB" dirty="0" smtClean="0"/>
              <a:t>, ,</a:t>
            </a:r>
            <a:r>
              <a:rPr lang="en-GB" dirty="0" err="1" smtClean="0"/>
              <a:t>w,a,s</a:t>
            </a:r>
            <a:r>
              <a:rPr lang="en-GB" dirty="0" smtClean="0"/>
              <a:t>, ,a</a:t>
            </a:r>
          </a:p>
          <a:p>
            <a:pPr lvl="1"/>
            <a:r>
              <a:rPr lang="en-GB" dirty="0" smtClean="0"/>
              <a:t>There, was, a,</a:t>
            </a:r>
          </a:p>
          <a:p>
            <a:pPr lvl="1"/>
            <a:r>
              <a:rPr lang="en-GB" dirty="0" smtClean="0"/>
              <a:t> </a:t>
            </a:r>
          </a:p>
          <a:p>
            <a:pPr lvl="1"/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517232"/>
            <a:ext cx="53816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3"/>
          <a:stretch/>
        </p:blipFill>
        <p:spPr bwMode="auto">
          <a:xfrm>
            <a:off x="1475656" y="2204864"/>
            <a:ext cx="6008737" cy="165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457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RNN computational graph</a:t>
            </a:r>
            <a:br>
              <a:rPr lang="en-GB" dirty="0"/>
            </a:br>
            <a:r>
              <a:rPr lang="en-GB" sz="2700" dirty="0"/>
              <a:t>Many to one</a:t>
            </a:r>
          </a:p>
        </p:txBody>
      </p:sp>
      <p:pic>
        <p:nvPicPr>
          <p:cNvPr id="2050" name="Picture 2" descr="https://gblobscdn.gitbook.com/assets%2F-LIA3amopGH9NC6Rf0mA%2F-M4bJ-IWAKzglR0XHFwU%2F-M4bJ3KpASG8Rj-9fgrZ%2Fcomputational-graph-many-to-one.png?alt=med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7"/>
          <a:stretch/>
        </p:blipFill>
        <p:spPr bwMode="auto">
          <a:xfrm>
            <a:off x="107504" y="1772816"/>
            <a:ext cx="8848725" cy="406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6525344"/>
            <a:ext cx="7152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3"/>
              </a:rPr>
              <a:t>https://calvinfeng.gitbook.io/machine-learning-notebook/supervised-learning/recurrent-neural-network/recurrent_neural_networks</a:t>
            </a:r>
            <a:r>
              <a:rPr lang="en-GB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7337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RNN computational graph</a:t>
            </a:r>
            <a:br>
              <a:rPr lang="en-GB" dirty="0"/>
            </a:br>
            <a:r>
              <a:rPr lang="en-GB" sz="2700" dirty="0"/>
              <a:t>Many to 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6525344"/>
            <a:ext cx="7152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2"/>
              </a:rPr>
              <a:t>https://calvinfeng.gitbook.io/machine-learning-notebook/supervised-learning/recurrent-neural-network/recurrent_neural_networks</a:t>
            </a:r>
            <a:r>
              <a:rPr lang="en-GB" sz="10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591039"/>
            <a:ext cx="3797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Make decision on the last hidden state</a:t>
            </a:r>
          </a:p>
          <a:p>
            <a:r>
              <a:rPr lang="en-GB" dirty="0">
                <a:solidFill>
                  <a:srgbClr val="FF0000"/>
                </a:solidFill>
              </a:rPr>
              <a:t>(it summarizes the entire sequence)</a:t>
            </a:r>
          </a:p>
        </p:txBody>
      </p:sp>
      <p:pic>
        <p:nvPicPr>
          <p:cNvPr id="9218" name="Picture 2" descr="https://gblobscdn.gitbook.com/assets%2F-LIA3amopGH9NC6Rf0mA%2F-M4bJ-IWAKzglR0XHFwU%2F-M4bJ3KpASG8Rj-9fgrZ%2Fcomputational-graph-many-to-one.png?alt=med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6"/>
          <a:stretch/>
        </p:blipFill>
        <p:spPr bwMode="auto">
          <a:xfrm>
            <a:off x="395536" y="2505456"/>
            <a:ext cx="8200653" cy="368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971996" y="1960371"/>
            <a:ext cx="3515672" cy="1265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05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RNN computational graph</a:t>
            </a:r>
            <a:br>
              <a:rPr lang="en-GB" dirty="0"/>
            </a:br>
            <a:r>
              <a:rPr lang="en-GB" sz="2700" dirty="0"/>
              <a:t>Many to many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6525344"/>
            <a:ext cx="7152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2"/>
              </a:rPr>
              <a:t>https://calvinfeng.gitbook.io/machine-learning-notebook/supervised-learning/recurrent-neural-network/recurrent_neural_networks</a:t>
            </a:r>
            <a:r>
              <a:rPr lang="en-GB" sz="1000" dirty="0"/>
              <a:t> 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920880" cy="373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591039"/>
            <a:ext cx="325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Compute loss at each timestamp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3808" y="2132856"/>
            <a:ext cx="64807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14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err="1" smtClean="0"/>
              <a:t>Backpropagation</a:t>
            </a:r>
            <a:r>
              <a:rPr lang="en-GB" dirty="0" smtClean="0"/>
              <a:t> through time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Forward through entire sequence to compute loss, then backward through entire sequence to compute gradient.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37" y="2636912"/>
            <a:ext cx="79152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895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Truncated back-</a:t>
            </a:r>
            <a:r>
              <a:rPr lang="en-GB" dirty="0" err="1" smtClean="0"/>
              <a:t>propagration</a:t>
            </a:r>
            <a:r>
              <a:rPr lang="en-GB" dirty="0" smtClean="0"/>
              <a:t> through time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6"/>
          <a:stretch/>
        </p:blipFill>
        <p:spPr bwMode="auto">
          <a:xfrm>
            <a:off x="467544" y="2998176"/>
            <a:ext cx="8229600" cy="367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5536" y="1700808"/>
            <a:ext cx="813690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/>
              <a:t>Run forward and backward through chunks of the sequence instead of whole sequence</a:t>
            </a:r>
          </a:p>
        </p:txBody>
      </p:sp>
    </p:spTree>
    <p:extLst>
      <p:ext uri="{BB962C8B-B14F-4D97-AF65-F5344CB8AC3E}">
        <p14:creationId xmlns:p14="http://schemas.microsoft.com/office/powerpoint/2010/main" val="152837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RNN backward pass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42" y="2564904"/>
            <a:ext cx="44767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0928"/>
            <a:ext cx="2667000" cy="249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0130" y="1938351"/>
            <a:ext cx="845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During </a:t>
            </a:r>
            <a:r>
              <a:rPr lang="en-GB" dirty="0" err="1">
                <a:solidFill>
                  <a:srgbClr val="FF0000"/>
                </a:solidFill>
              </a:rPr>
              <a:t>backpropagation</a:t>
            </a:r>
            <a:r>
              <a:rPr lang="en-GB" dirty="0">
                <a:solidFill>
                  <a:srgbClr val="FF0000"/>
                </a:solidFill>
              </a:rPr>
              <a:t> from the next state to the current state we pass through a matrix multiplication step</a:t>
            </a:r>
          </a:p>
        </p:txBody>
      </p:sp>
    </p:spTree>
    <p:extLst>
      <p:ext uri="{BB962C8B-B14F-4D97-AF65-F5344CB8AC3E}">
        <p14:creationId xmlns:p14="http://schemas.microsoft.com/office/powerpoint/2010/main" val="4284788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RNN backward pass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4818" name="Picture 2" descr="https://gblobscdn.gitbook.com/assets%2F-LIA3amopGH9NC6Rf0mA%2F-M4bJ-IWAKzglR0XHFwU%2F-M4bJ2qhkeQ1-xH49LhY%2Frnn-gradient-flow.png?alt=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6" y="2132856"/>
            <a:ext cx="9182597" cy="18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4437112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At each cell we multiply by many factors of  the weight matrix W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&gt; 1: exploding gradients (</a:t>
            </a:r>
            <a:r>
              <a:rPr lang="en-GB" b="1" dirty="0">
                <a:solidFill>
                  <a:srgbClr val="FF0000"/>
                </a:solidFill>
              </a:rPr>
              <a:t>gradient clipping</a:t>
            </a:r>
            <a:r>
              <a:rPr lang="en-GB" dirty="0">
                <a:solidFill>
                  <a:srgbClr val="FF0000"/>
                </a:solidFill>
              </a:rPr>
              <a:t>): scale the value of the gradient if it is too big</a:t>
            </a:r>
          </a:p>
          <a:p>
            <a:r>
              <a:rPr lang="en-GB" dirty="0">
                <a:solidFill>
                  <a:srgbClr val="FF0000"/>
                </a:solidFill>
              </a:rPr>
              <a:t>&lt; 1: vanishing gradients </a:t>
            </a:r>
          </a:p>
        </p:txBody>
      </p:sp>
    </p:spTree>
    <p:extLst>
      <p:ext uri="{BB962C8B-B14F-4D97-AF65-F5344CB8AC3E}">
        <p14:creationId xmlns:p14="http://schemas.microsoft.com/office/powerpoint/2010/main" val="1336024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Long short term </a:t>
            </a:r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https://colah.github.io/posts/2015-08-Understanding-LSTMs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940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Long short term memory, 1997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GB" dirty="0"/>
              <a:t>Alleviate the problems of vanishing and exploding </a:t>
            </a:r>
            <a:r>
              <a:rPr lang="en-GB" dirty="0" smtClean="0"/>
              <a:t>gradient</a:t>
            </a:r>
          </a:p>
          <a:p>
            <a:r>
              <a:rPr lang="en-GB" dirty="0" smtClean="0"/>
              <a:t>Selective forgetting and remembering (gates)</a:t>
            </a:r>
          </a:p>
          <a:p>
            <a:endParaRPr lang="en-GB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80" y="2996952"/>
            <a:ext cx="47581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528" y="3501008"/>
                <a:ext cx="241181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</a:rPr>
                        <m:t>tanh</m:t>
                      </m:r>
                      <m:r>
                        <a:rPr lang="en-GB" b="0" i="1" smtClean="0">
                          <a:latin typeface="Cambria Math"/>
                        </a:rPr>
                        <m:t>⁡(</m:t>
                      </m:r>
                      <m:r>
                        <a:rPr lang="en-GB" b="0" i="1" smtClean="0">
                          <a:latin typeface="Cambria Math"/>
                        </a:rPr>
                        <m:t>𝑊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501008"/>
                <a:ext cx="2411814" cy="7146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229200"/>
            <a:ext cx="1819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733256"/>
            <a:ext cx="16192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RNN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45659" y="296468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LSTM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3435" y="5429225"/>
            <a:ext cx="1945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Two hidden states:</a:t>
            </a:r>
          </a:p>
          <a:p>
            <a:r>
              <a:rPr lang="en-GB" dirty="0">
                <a:solidFill>
                  <a:srgbClr val="FF0000"/>
                </a:solidFill>
              </a:rPr>
              <a:t>c – cell state</a:t>
            </a:r>
          </a:p>
          <a:p>
            <a:r>
              <a:rPr lang="en-GB" dirty="0">
                <a:solidFill>
                  <a:srgbClr val="FF0000"/>
                </a:solidFill>
              </a:rPr>
              <a:t>h – hidden state</a:t>
            </a:r>
          </a:p>
        </p:txBody>
      </p:sp>
    </p:spTree>
    <p:extLst>
      <p:ext uri="{BB962C8B-B14F-4D97-AF65-F5344CB8AC3E}">
        <p14:creationId xmlns:p14="http://schemas.microsoft.com/office/powerpoint/2010/main" val="333760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Long short term memory, 1997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Alleviate the problems of vanishing and exploding </a:t>
            </a:r>
            <a:r>
              <a:rPr lang="en-GB" dirty="0" smtClean="0"/>
              <a:t>gradient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RNN					 LSTM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5733256"/>
            <a:ext cx="1945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Two hidden states:</a:t>
            </a:r>
          </a:p>
          <a:p>
            <a:r>
              <a:rPr lang="en-GB" dirty="0">
                <a:solidFill>
                  <a:srgbClr val="FF0000"/>
                </a:solidFill>
              </a:rPr>
              <a:t>c – cell state</a:t>
            </a:r>
          </a:p>
          <a:p>
            <a:r>
              <a:rPr lang="en-GB" dirty="0">
                <a:solidFill>
                  <a:srgbClr val="FF0000"/>
                </a:solidFill>
              </a:rPr>
              <a:t>h – hidden state</a:t>
            </a:r>
          </a:p>
        </p:txBody>
      </p:sp>
      <p:pic>
        <p:nvPicPr>
          <p:cNvPr id="2050" name="Picture 2" descr="https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3072635"/>
            <a:ext cx="481054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LSTM neural network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79159"/>
            <a:ext cx="5173470" cy="194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6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Sequence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Sequence models are applied on sequences of </a:t>
            </a:r>
            <a:r>
              <a:rPr lang="en-GB" b="1" dirty="0" smtClean="0"/>
              <a:t>different </a:t>
            </a:r>
            <a:r>
              <a:rPr lang="en-GB" dirty="0" smtClean="0"/>
              <a:t>lengths using the same (shared weights)</a:t>
            </a:r>
          </a:p>
          <a:p>
            <a:r>
              <a:rPr lang="en-GB" dirty="0" smtClean="0"/>
              <a:t>Input sequence</a:t>
            </a:r>
          </a:p>
          <a:p>
            <a:r>
              <a:rPr lang="en-GB" dirty="0" smtClean="0"/>
              <a:t>Output: label (classification), number (regression), token, sequence</a:t>
            </a:r>
          </a:p>
          <a:p>
            <a:pPr marL="0" indent="0">
              <a:buNone/>
            </a:pPr>
            <a:endParaRPr lang="en-GB" u="sng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681251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Long short 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Conveyor belt: previous cell state passes to become the next cell state with only some minor </a:t>
            </a:r>
            <a:r>
              <a:rPr lang="en-GB" dirty="0"/>
              <a:t>linear interactions</a:t>
            </a:r>
          </a:p>
        </p:txBody>
      </p:sp>
      <p:pic>
        <p:nvPicPr>
          <p:cNvPr id="12290" name="Picture 2" descr="https://colah.github.io/posts/2015-08-Understanding-LSTMs/img/LSTM3-C-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3573016"/>
            <a:ext cx="932425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674" y="2901526"/>
            <a:ext cx="1882804" cy="134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892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Long short term memory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47581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1819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7112"/>
            <a:ext cx="16192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851920" y="3212976"/>
            <a:ext cx="432048" cy="1120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5856" y="4473998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rgbClr val="FF0000"/>
                </a:solidFill>
              </a:rPr>
              <a:t>Concatenate previous hidden state cell with the current input and multiply them with a bigger weight matrix to compute four gates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84201"/>
            <a:ext cx="3496457" cy="278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0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LSTM cell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4866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3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Long short term memory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76232"/>
            <a:ext cx="47581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1819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18" y="4437112"/>
            <a:ext cx="16192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6016" y="5103674"/>
            <a:ext cx="9020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forget gate</a:t>
            </a:r>
            <a:r>
              <a:rPr lang="en-US" dirty="0">
                <a:latin typeface="Arial" pitchFamily="34" charset="0"/>
                <a:cs typeface="Arial" pitchFamily="34" charset="0"/>
              </a:rPr>
              <a:t>: whether to erase cell (how much we want to forget from the previous cell state?)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input gate</a:t>
            </a:r>
            <a:r>
              <a:rPr lang="en-US" dirty="0">
                <a:latin typeface="Arial" pitchFamily="34" charset="0"/>
                <a:cs typeface="Arial" pitchFamily="34" charset="0"/>
              </a:rPr>
              <a:t>: whether to write to cell (how much to input into our cell?)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g gate</a:t>
            </a:r>
            <a:r>
              <a:rPr lang="en-US" dirty="0">
                <a:latin typeface="Arial" pitchFamily="34" charset="0"/>
                <a:cs typeface="Arial" pitchFamily="34" charset="0"/>
              </a:rPr>
              <a:t>: how much to write to cell (how much to write into our cell?)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output gate</a:t>
            </a:r>
            <a:r>
              <a:rPr lang="en-US" dirty="0">
                <a:latin typeface="Arial" pitchFamily="34" charset="0"/>
                <a:cs typeface="Arial" pitchFamily="34" charset="0"/>
              </a:rPr>
              <a:t>: how much to reveal cell (how much to reveal from ourselves to the outside?</a:t>
            </a:r>
          </a:p>
        </p:txBody>
      </p:sp>
    </p:spTree>
    <p:extLst>
      <p:ext uri="{BB962C8B-B14F-4D97-AF65-F5344CB8AC3E}">
        <p14:creationId xmlns:p14="http://schemas.microsoft.com/office/powerpoint/2010/main" val="99129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Long short term </a:t>
            </a:r>
            <a:r>
              <a:rPr lang="en-GB" dirty="0" smtClean="0"/>
              <a:t>memory</a:t>
            </a:r>
            <a:br>
              <a:rPr lang="en-GB" dirty="0" smtClean="0"/>
            </a:br>
            <a:r>
              <a:rPr lang="en-GB" sz="2200" dirty="0" smtClean="0"/>
              <a:t>Forget gate: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how much we want to forget from the previous cell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state?/ whether to erase the cell</a:t>
            </a:r>
            <a:endParaRPr lang="en-GB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47581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1819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49080"/>
            <a:ext cx="16192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40152" y="1412776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Sigmoid: [0, 1]</a:t>
            </a:r>
          </a:p>
          <a:p>
            <a:r>
              <a:rPr lang="en-GB" dirty="0" err="1">
                <a:solidFill>
                  <a:srgbClr val="FF0000"/>
                </a:solidFill>
              </a:rPr>
              <a:t>tanh</a:t>
            </a:r>
            <a:r>
              <a:rPr lang="en-GB" dirty="0">
                <a:solidFill>
                  <a:srgbClr val="FF0000"/>
                </a:solidFill>
              </a:rPr>
              <a:t>:  [-1, 1]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09217" y="3356992"/>
            <a:ext cx="2718767" cy="488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4009" y="292494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Element wise multiplication: forget that element of the cell (0), or remember it (1)</a:t>
            </a:r>
          </a:p>
        </p:txBody>
      </p:sp>
      <p:pic>
        <p:nvPicPr>
          <p:cNvPr id="4098" name="Picture 2" descr="https://colah.github.io/posts/2015-08-Understanding-LSTMs/img/LSTM3-focus-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53" y="4368155"/>
            <a:ext cx="7334512" cy="22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914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sz="4000" dirty="0"/>
              <a:t>Long short term memory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Forget gate: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how much we want to forget from the previous cell state?/ whether to erase the cell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Intuition: “The </a:t>
            </a:r>
            <a:r>
              <a:rPr lang="en-GB" dirty="0"/>
              <a:t>cell state might include the gender of the present subject, so that the correct pronouns can be used. When we see a new subject, we want to forget the gender of the old subject.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520" y="630932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https://colah.github.io/posts/2015-08-Understanding-LSTMs/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93486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GB" dirty="0"/>
              <a:t>Long short term </a:t>
            </a:r>
            <a:r>
              <a:rPr lang="en-GB" dirty="0" smtClean="0"/>
              <a:t>memory</a:t>
            </a:r>
            <a:br>
              <a:rPr lang="en-GB" dirty="0" smtClean="0"/>
            </a:br>
            <a:r>
              <a:rPr lang="en-GB" sz="2200" dirty="0" smtClean="0"/>
              <a:t>Input gate: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how much to input into our cell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? / whether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to write to cell </a:t>
            </a:r>
            <a:endParaRPr lang="en-GB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76232"/>
            <a:ext cx="47581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1819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7112"/>
            <a:ext cx="16192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40152" y="1700808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Sigmoid: [0, 1]</a:t>
            </a:r>
          </a:p>
          <a:p>
            <a:r>
              <a:rPr lang="en-GB" dirty="0" err="1">
                <a:solidFill>
                  <a:srgbClr val="FF0000"/>
                </a:solidFill>
              </a:rPr>
              <a:t>tanh</a:t>
            </a:r>
            <a:r>
              <a:rPr lang="en-GB" dirty="0">
                <a:solidFill>
                  <a:srgbClr val="FF0000"/>
                </a:solidFill>
              </a:rPr>
              <a:t>:  [-1, 1]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411760" y="3661025"/>
            <a:ext cx="2016224" cy="488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4009" y="3460358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Element wise multiplication: for </a:t>
            </a:r>
            <a:r>
              <a:rPr lang="en-GB" dirty="0">
                <a:solidFill>
                  <a:srgbClr val="FF0000"/>
                </a:solidFill>
              </a:rPr>
              <a:t>each element of the cell state, do we want to write to (1) it or not (0)?</a:t>
            </a:r>
          </a:p>
        </p:txBody>
      </p:sp>
      <p:pic>
        <p:nvPicPr>
          <p:cNvPr id="5122" name="Picture 2" descr="https://colah.github.io/posts/2015-08-Understanding-LSTMs/img/LSTM3-focus-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06" y="4745152"/>
            <a:ext cx="6300192" cy="194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781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Long short term </a:t>
            </a:r>
            <a:r>
              <a:rPr lang="en-GB" dirty="0" smtClean="0"/>
              <a:t>memory</a:t>
            </a:r>
            <a:br>
              <a:rPr lang="en-GB" dirty="0" smtClean="0"/>
            </a:br>
            <a:r>
              <a:rPr lang="en-GB" sz="2200" dirty="0" smtClean="0"/>
              <a:t>Input gate: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how much to input into our cell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? / whether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to write to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cell</a:t>
            </a:r>
            <a:br>
              <a:rPr lang="en-US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g gate: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how much to write to cell (how much to write into our cell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?)</a:t>
            </a:r>
            <a:endParaRPr lang="en-GB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76232"/>
            <a:ext cx="47581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1819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7112"/>
            <a:ext cx="16192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40152" y="1700808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Sigmoid: [0, 1]</a:t>
            </a:r>
          </a:p>
          <a:p>
            <a:r>
              <a:rPr lang="en-GB" dirty="0" err="1">
                <a:solidFill>
                  <a:srgbClr val="FF0000"/>
                </a:solidFill>
              </a:rPr>
              <a:t>tanh</a:t>
            </a:r>
            <a:r>
              <a:rPr lang="en-GB" dirty="0">
                <a:solidFill>
                  <a:srgbClr val="FF0000"/>
                </a:solidFill>
              </a:rPr>
              <a:t>:  [-1, 1]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18842" y="3889053"/>
            <a:ext cx="1909142" cy="244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122" name="Picture 2" descr="https://colah.github.io/posts/2015-08-Understanding-LSTMs/img/LSTM3-focus-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06" y="4745152"/>
            <a:ext cx="6300192" cy="194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52512" y="3255918"/>
            <a:ext cx="4195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Element wise multiplication: the </a:t>
            </a:r>
            <a:r>
              <a:rPr lang="en-GB" dirty="0">
                <a:solidFill>
                  <a:srgbClr val="FF0000"/>
                </a:solidFill>
              </a:rPr>
              <a:t>candidate value that we might consider writing to the current cell state [-1, 1</a:t>
            </a:r>
            <a:r>
              <a:rPr lang="en-GB" dirty="0" smtClean="0">
                <a:solidFill>
                  <a:srgbClr val="FF0000"/>
                </a:solidFill>
              </a:rPr>
              <a:t>] (creates </a:t>
            </a:r>
            <a:r>
              <a:rPr lang="en-GB" dirty="0">
                <a:solidFill>
                  <a:srgbClr val="FF0000"/>
                </a:solidFill>
              </a:rPr>
              <a:t>a vector of new candidate values, that could be added to the </a:t>
            </a:r>
            <a:r>
              <a:rPr lang="en-GB" dirty="0" smtClean="0">
                <a:solidFill>
                  <a:srgbClr val="FF0000"/>
                </a:solidFill>
              </a:rPr>
              <a:t>state)</a:t>
            </a:r>
          </a:p>
        </p:txBody>
      </p:sp>
    </p:spTree>
    <p:extLst>
      <p:ext uri="{BB962C8B-B14F-4D97-AF65-F5344CB8AC3E}">
        <p14:creationId xmlns:p14="http://schemas.microsoft.com/office/powerpoint/2010/main" val="3408731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sz="4000" dirty="0"/>
              <a:t>Long short term memory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Input gate: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how much to input into our cell? / whether to write to cell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g gate: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how much to write to cell (how much to write into our cell?)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Intuition: “</a:t>
            </a:r>
            <a:r>
              <a:rPr lang="en-GB" sz="2800" dirty="0"/>
              <a:t>W</a:t>
            </a:r>
            <a:r>
              <a:rPr lang="en-GB" sz="2800" dirty="0" smtClean="0"/>
              <a:t>e’d </a:t>
            </a:r>
            <a:r>
              <a:rPr lang="en-GB" sz="2800" dirty="0"/>
              <a:t>want to add the gender of the new subject to the cell state, to replace the old one we’re forgetting</a:t>
            </a:r>
            <a:r>
              <a:rPr lang="en-GB" sz="2800" dirty="0" smtClean="0"/>
              <a:t>.”</a:t>
            </a:r>
          </a:p>
          <a:p>
            <a:r>
              <a:rPr lang="en-GB" sz="2800" dirty="0" smtClean="0"/>
              <a:t>Illustration of where </a:t>
            </a:r>
            <a:r>
              <a:rPr lang="en-GB" sz="2800" dirty="0"/>
              <a:t>drop the information about the old subject’s gender and add the new information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630932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https://colah.github.io/posts/2015-08-Understanding-LSTMs/</a:t>
            </a:r>
            <a:r>
              <a:rPr lang="en-GB" dirty="0"/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77072"/>
            <a:ext cx="4980001" cy="184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297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GB" dirty="0"/>
              <a:t>Long short term </a:t>
            </a:r>
            <a:r>
              <a:rPr lang="en-GB" dirty="0" smtClean="0"/>
              <a:t>memory</a:t>
            </a:r>
            <a:br>
              <a:rPr lang="en-GB" dirty="0" smtClean="0"/>
            </a:br>
            <a:r>
              <a:rPr lang="en-US" sz="2200" dirty="0">
                <a:latin typeface="Arial" pitchFamily="34" charset="0"/>
                <a:cs typeface="Arial" pitchFamily="34" charset="0"/>
              </a:rPr>
              <a:t>output gate: how much to reveal cell (how much to reveal from ourselves to the outside?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endParaRPr lang="en-GB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65" y="1444689"/>
            <a:ext cx="47581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008"/>
            <a:ext cx="1819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2"/>
            <a:ext cx="16192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40152" y="1700808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Sigmoid: [0, 1]</a:t>
            </a:r>
          </a:p>
          <a:p>
            <a:r>
              <a:rPr lang="en-GB" dirty="0" err="1">
                <a:solidFill>
                  <a:srgbClr val="FF0000"/>
                </a:solidFill>
              </a:rPr>
              <a:t>tanh</a:t>
            </a:r>
            <a:r>
              <a:rPr lang="en-GB" dirty="0">
                <a:solidFill>
                  <a:srgbClr val="FF0000"/>
                </a:solidFill>
              </a:rPr>
              <a:t>:  [-1, 1]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09217" y="3645025"/>
            <a:ext cx="2718767" cy="651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52512" y="2996952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Use the cell state to compute a hidden state which we will reveal to the outside world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Sigmoid: for each element of out cell state, do we want to reveal it or not?</a:t>
            </a:r>
          </a:p>
        </p:txBody>
      </p:sp>
      <p:pic>
        <p:nvPicPr>
          <p:cNvPr id="7170" name="Picture 2" descr="https://colah.github.io/posts/2015-08-Understanding-LSTMs/img/LSTM3-focus-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707" y="4869160"/>
            <a:ext cx="5796839" cy="179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5536" y="1484784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 </a:t>
            </a:r>
            <a:r>
              <a:rPr lang="en-GB" dirty="0" smtClean="0"/>
              <a:t>The output </a:t>
            </a:r>
            <a:r>
              <a:rPr lang="en-GB" dirty="0"/>
              <a:t>will be based on </a:t>
            </a:r>
            <a:r>
              <a:rPr lang="en-GB" dirty="0" smtClean="0"/>
              <a:t>the cell </a:t>
            </a:r>
            <a:r>
              <a:rPr lang="en-GB" dirty="0"/>
              <a:t>state, but will be a filtered version. </a:t>
            </a:r>
          </a:p>
        </p:txBody>
      </p:sp>
    </p:spTree>
    <p:extLst>
      <p:ext uri="{BB962C8B-B14F-4D97-AF65-F5344CB8AC3E}">
        <p14:creationId xmlns:p14="http://schemas.microsoft.com/office/powerpoint/2010/main" val="276828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Sequence to sequence layers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Input: sequence of vectors</a:t>
            </a:r>
          </a:p>
          <a:p>
            <a:r>
              <a:rPr lang="en-GB" dirty="0" smtClean="0"/>
              <a:t>Output: sequence of vectors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Sequence to sequence layers can be applied on input sequences of </a:t>
            </a:r>
            <a:r>
              <a:rPr lang="en-GB" b="1" dirty="0" smtClean="0"/>
              <a:t>different</a:t>
            </a:r>
            <a:r>
              <a:rPr lang="en-GB" dirty="0" smtClean="0"/>
              <a:t> lengths (but using the same weights).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Sequence to sequence layers:</a:t>
            </a:r>
          </a:p>
          <a:p>
            <a:pPr>
              <a:buFontTx/>
              <a:buChar char="-"/>
            </a:pPr>
            <a:r>
              <a:rPr lang="en-GB" dirty="0" smtClean="0"/>
              <a:t>Recurrent neural networks</a:t>
            </a:r>
          </a:p>
          <a:p>
            <a:pPr>
              <a:buFontTx/>
              <a:buChar char="-"/>
            </a:pPr>
            <a:r>
              <a:rPr lang="en-GB" dirty="0" smtClean="0"/>
              <a:t>Convolutions</a:t>
            </a:r>
          </a:p>
          <a:p>
            <a:pPr>
              <a:buFontTx/>
              <a:buChar char="-"/>
            </a:pPr>
            <a:r>
              <a:rPr lang="en-GB" dirty="0" smtClean="0"/>
              <a:t>Self attention layers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2692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sz="4000" dirty="0"/>
              <a:t>Long short term memory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output gate: how much to reveal cell (how much to reveal from ourselves to the outside?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800" dirty="0" smtClean="0"/>
              <a:t>Intuition: “</a:t>
            </a:r>
            <a:r>
              <a:rPr lang="en-GB" sz="2800" dirty="0"/>
              <a:t>For the language model example, since it just saw a subject, it might want to output information relevant to a verb, in case that’s what is coming next. For example, it might output whether the subject is singular or plural, so that we know what form a verb should be conjugated into if that’s what follows next</a:t>
            </a:r>
            <a:r>
              <a:rPr lang="en-GB" sz="2800" dirty="0" smtClean="0"/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630932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https://colah.github.io/posts/2015-08-Understanding-LSTMs/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9496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600" dirty="0" smtClean="0"/>
              <a:t>Lots of variations of LSTMs were proposed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Gated Recurrent Unit (GRU</a:t>
            </a:r>
            <a:r>
              <a:rPr lang="en-GB" dirty="0" smtClean="0"/>
              <a:t>) – simplify the architecture of the LSTM</a:t>
            </a:r>
            <a:endParaRPr lang="en-GB" dirty="0"/>
          </a:p>
        </p:txBody>
      </p:sp>
      <p:pic>
        <p:nvPicPr>
          <p:cNvPr id="9218" name="Picture 2" descr="A gated recurrent unit neural networ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0968"/>
            <a:ext cx="8505829" cy="262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129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Unreasonable Effectiveness of Recurrent Neural </a:t>
            </a:r>
            <a:r>
              <a:rPr lang="en-GB" dirty="0" smtClean="0"/>
              <a:t>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karpathy.github.io/2015/05/21/rnn-effectiveness/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Shakespeare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PANDARUS: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Alas</a:t>
            </a:r>
            <a:r>
              <a:rPr lang="en-GB" dirty="0"/>
              <a:t>, I think he shall be come approached and the day When little </a:t>
            </a:r>
            <a:r>
              <a:rPr lang="en-GB" dirty="0" err="1"/>
              <a:t>srain</a:t>
            </a:r>
            <a:r>
              <a:rPr lang="en-GB" dirty="0"/>
              <a:t> would be </a:t>
            </a:r>
            <a:r>
              <a:rPr lang="en-GB" dirty="0" err="1"/>
              <a:t>attain'd</a:t>
            </a:r>
            <a:r>
              <a:rPr lang="en-GB" dirty="0"/>
              <a:t> into being never fed, And who is but a chain and subjects of his death, I should not sleep.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Second </a:t>
            </a:r>
            <a:r>
              <a:rPr lang="en-GB" dirty="0"/>
              <a:t>Senator: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They </a:t>
            </a:r>
            <a:r>
              <a:rPr lang="en-GB" dirty="0"/>
              <a:t>are away this miseries, produced upon my soul, Breaking and strongly should be buried, when I perish The earth and thoughts of many states.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DUKE </a:t>
            </a:r>
            <a:r>
              <a:rPr lang="en-GB" dirty="0"/>
              <a:t>VINCENTIO: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Well</a:t>
            </a:r>
            <a:r>
              <a:rPr lang="en-GB" dirty="0"/>
              <a:t>, your wit is in the care of side and that. Second Lord: They would be ruled after this chamber, and my fair </a:t>
            </a:r>
            <a:r>
              <a:rPr lang="en-GB" dirty="0" err="1"/>
              <a:t>nues</a:t>
            </a:r>
            <a:r>
              <a:rPr lang="en-GB" dirty="0"/>
              <a:t> begun out of the fact, to be conveyed, Whose noble souls I'll have the heart of the wars.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Clown</a:t>
            </a:r>
            <a:r>
              <a:rPr lang="en-GB" dirty="0"/>
              <a:t>: Come, sir, I will make did behold your worship.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VIOLA</a:t>
            </a:r>
            <a:r>
              <a:rPr lang="en-GB" dirty="0"/>
              <a:t>: I'll drink it.</a:t>
            </a:r>
          </a:p>
        </p:txBody>
      </p:sp>
    </p:spTree>
    <p:extLst>
      <p:ext uri="{BB962C8B-B14F-4D97-AF65-F5344CB8AC3E}">
        <p14:creationId xmlns:p14="http://schemas.microsoft.com/office/powerpoint/2010/main" val="1655729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Unreasonable Effectiveness of Recurrent Neural </a:t>
            </a:r>
            <a:r>
              <a:rPr lang="en-GB" dirty="0" smtClean="0"/>
              <a:t>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karpathy.github.io/2015/05/21/rnn-effectiveness/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Wikipedia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Naturalism and decision for the majority of Arab countries' </a:t>
            </a:r>
            <a:r>
              <a:rPr lang="en-GB" dirty="0" err="1"/>
              <a:t>capitalide</a:t>
            </a:r>
            <a:r>
              <a:rPr lang="en-GB" dirty="0"/>
              <a:t> was grounded by the Irish language by [[John Clair]], [[An Imperial Japanese Revolt]], associated with </a:t>
            </a:r>
            <a:r>
              <a:rPr lang="en-GB" dirty="0" err="1"/>
              <a:t>Guangzham's</a:t>
            </a:r>
            <a:r>
              <a:rPr lang="en-GB" dirty="0"/>
              <a:t> sovereignty. His generals were the powerful ruler of the Portugal in the [[Protestant </a:t>
            </a:r>
            <a:r>
              <a:rPr lang="en-GB" dirty="0" err="1"/>
              <a:t>Immineners</a:t>
            </a:r>
            <a:r>
              <a:rPr lang="en-GB" dirty="0"/>
              <a:t>]], which could be said to be directly in Cantonese Communication, which followed a ceremony and set inspired prison, training. The emperor travelled back to [[Antioch, Perth, October 25|21]] to note, the Kingdom of Costa Rica, unsuccessful fashioned the [[</a:t>
            </a:r>
            <a:r>
              <a:rPr lang="en-GB" dirty="0" err="1"/>
              <a:t>Thrales</a:t>
            </a:r>
            <a:r>
              <a:rPr lang="en-GB" dirty="0"/>
              <a:t>]], [[</a:t>
            </a:r>
            <a:r>
              <a:rPr lang="en-GB" dirty="0" err="1"/>
              <a:t>Cynth's</a:t>
            </a:r>
            <a:r>
              <a:rPr lang="en-GB" dirty="0"/>
              <a:t> </a:t>
            </a:r>
            <a:r>
              <a:rPr lang="en-GB" dirty="0" err="1"/>
              <a:t>Dajoard</a:t>
            </a:r>
            <a:r>
              <a:rPr lang="en-GB" dirty="0"/>
              <a:t>]], known in western [[Scotland]], near Italy to the conquest of India with the conflict. Copyright was the succession of independence in the slop of Syrian influence that was a famous German movement based on a more popular </a:t>
            </a:r>
            <a:r>
              <a:rPr lang="en-GB" dirty="0" err="1"/>
              <a:t>servicious</a:t>
            </a:r>
            <a:r>
              <a:rPr lang="en-GB" dirty="0"/>
              <a:t>, non-doctrinal and sexual power post. Many governments recognize the military housing of the [[Civil Liberalization and Infantry Resolution 265 National Party in Hungary]], that is sympathetic to be to the [[Punjab Resolution]] (PJS)[http://www.humah.yahoo.com/guardian. </a:t>
            </a:r>
            <a:r>
              <a:rPr lang="en-GB" dirty="0" err="1"/>
              <a:t>cfm</a:t>
            </a:r>
            <a:r>
              <a:rPr lang="en-GB" dirty="0"/>
              <a:t>/7754800786d17551963s89.htm Official economics </a:t>
            </a:r>
            <a:r>
              <a:rPr lang="en-GB" dirty="0" err="1"/>
              <a:t>Adjoint</a:t>
            </a:r>
            <a:r>
              <a:rPr lang="en-GB" dirty="0"/>
              <a:t> for the Nazism, Montgomery was swear to advance to the resources for those Socialism's rule, was starting to signing a major </a:t>
            </a:r>
            <a:r>
              <a:rPr lang="en-GB" dirty="0" err="1"/>
              <a:t>tripad</a:t>
            </a:r>
            <a:r>
              <a:rPr lang="en-GB" dirty="0"/>
              <a:t> of aid exile.]]</a:t>
            </a:r>
            <a:endParaRPr lang="en-GB" b="1" dirty="0" smtClean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301245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Unreasonable Effectiveness of Recurrent Neural </a:t>
            </a:r>
            <a:r>
              <a:rPr lang="en-GB" dirty="0" smtClean="0"/>
              <a:t>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b="1" dirty="0" smtClean="0"/>
          </a:p>
        </p:txBody>
      </p:sp>
      <p:pic>
        <p:nvPicPr>
          <p:cNvPr id="13314" name="Picture 2" descr="https://karpathy.github.io/assets/rnn/latex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75992"/>
            <a:ext cx="8280920" cy="468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97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Processing discrete inputs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hot encoding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751"/>
            <a:ext cx="8900319" cy="1818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76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Processing discrete inputs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600" dirty="0" smtClean="0"/>
              <a:t>Combined in some learning tasks and learned by </a:t>
            </a:r>
            <a:r>
              <a:rPr lang="en-GB" sz="2600" dirty="0" err="1" smtClean="0"/>
              <a:t>backpropagation</a:t>
            </a:r>
            <a:endParaRPr lang="en-GB" sz="2600" dirty="0" smtClean="0"/>
          </a:p>
          <a:p>
            <a:r>
              <a:rPr lang="en-GB" sz="2600" dirty="0" smtClean="0"/>
              <a:t>Embedding: given a set of discrete values </a:t>
            </a:r>
            <a:r>
              <a:rPr lang="en-GB" sz="2600" b="1" dirty="0" smtClean="0"/>
              <a:t>x</a:t>
            </a:r>
            <a:r>
              <a:rPr lang="en-GB" sz="2600" b="1" baseline="-25000" dirty="0" smtClean="0"/>
              <a:t>i</a:t>
            </a:r>
            <a:r>
              <a:rPr lang="en-GB" sz="2600" baseline="-25000" dirty="0"/>
              <a:t> </a:t>
            </a:r>
            <a:r>
              <a:rPr lang="en-GB" sz="2600" dirty="0"/>
              <a:t/>
            </a:r>
            <a:br>
              <a:rPr lang="en-GB" sz="2600" dirty="0"/>
            </a:br>
            <a:r>
              <a:rPr lang="en-GB" sz="2600" dirty="0" smtClean="0"/>
              <a:t>∈ X, model them by an embedding vector </a:t>
            </a:r>
            <a:r>
              <a:rPr lang="en-GB" sz="2600" b="1" dirty="0" err="1" smtClean="0"/>
              <a:t>emb</a:t>
            </a:r>
            <a:r>
              <a:rPr lang="en-GB" sz="2600" b="1" dirty="0" smtClean="0"/>
              <a:t>[x</a:t>
            </a:r>
            <a:r>
              <a:rPr lang="en-GB" sz="2600" b="1" baseline="-25000" dirty="0" smtClean="0"/>
              <a:t>i</a:t>
            </a:r>
            <a:r>
              <a:rPr lang="en-GB" sz="2600" b="1" dirty="0" smtClean="0"/>
              <a:t>]</a:t>
            </a:r>
            <a:r>
              <a:rPr lang="en-GB" sz="2600" dirty="0" smtClean="0"/>
              <a:t>, such that if x</a:t>
            </a:r>
            <a:r>
              <a:rPr lang="en-GB" sz="2600" baseline="-25000" dirty="0" smtClean="0"/>
              <a:t>i </a:t>
            </a:r>
            <a:r>
              <a:rPr lang="en-GB" sz="2600" dirty="0"/>
              <a:t> </a:t>
            </a:r>
            <a:r>
              <a:rPr lang="en-GB" sz="2600" dirty="0" smtClean="0"/>
              <a:t>and </a:t>
            </a:r>
            <a:r>
              <a:rPr lang="en-GB" sz="2600" dirty="0" err="1" smtClean="0"/>
              <a:t>x</a:t>
            </a:r>
            <a:r>
              <a:rPr lang="en-GB" sz="2600" baseline="-25000" dirty="0" err="1" smtClean="0"/>
              <a:t>j</a:t>
            </a:r>
            <a:r>
              <a:rPr lang="en-GB" sz="2600" baseline="-25000" dirty="0" smtClean="0"/>
              <a:t> </a:t>
            </a:r>
            <a:r>
              <a:rPr lang="en-GB" sz="2600" dirty="0" smtClean="0"/>
              <a:t>are </a:t>
            </a:r>
            <a:r>
              <a:rPr lang="en-GB" sz="2600" dirty="0"/>
              <a:t>similar, so </a:t>
            </a:r>
            <a:r>
              <a:rPr lang="en-GB" sz="2600" dirty="0" smtClean="0"/>
              <a:t>are </a:t>
            </a:r>
            <a:r>
              <a:rPr lang="en-GB" sz="2600" dirty="0" err="1"/>
              <a:t>emb</a:t>
            </a:r>
            <a:r>
              <a:rPr lang="en-GB" sz="2600" dirty="0"/>
              <a:t>[x</a:t>
            </a:r>
            <a:r>
              <a:rPr lang="en-GB" sz="2600" baseline="-25000" dirty="0"/>
              <a:t>i</a:t>
            </a:r>
            <a:r>
              <a:rPr lang="en-GB" sz="2600" dirty="0" smtClean="0"/>
              <a:t>] and </a:t>
            </a:r>
            <a:r>
              <a:rPr lang="en-GB" sz="2600" dirty="0" err="1" smtClean="0"/>
              <a:t>emb</a:t>
            </a:r>
            <a:r>
              <a:rPr lang="en-GB" sz="2600" dirty="0" smtClean="0"/>
              <a:t>[</a:t>
            </a:r>
            <a:r>
              <a:rPr lang="en-GB" sz="2600" dirty="0" err="1" smtClean="0"/>
              <a:t>x</a:t>
            </a:r>
            <a:r>
              <a:rPr lang="en-GB" sz="2600" baseline="-25000" dirty="0" err="1"/>
              <a:t>j</a:t>
            </a:r>
            <a:r>
              <a:rPr lang="en-GB" sz="2600" dirty="0" smtClean="0"/>
              <a:t>]</a:t>
            </a:r>
          </a:p>
          <a:p>
            <a:pPr marL="0" indent="0">
              <a:buNone/>
            </a:pPr>
            <a:endParaRPr lang="en-GB" sz="2800" baseline="-25000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24"/>
          <a:stretch/>
        </p:blipFill>
        <p:spPr bwMode="auto">
          <a:xfrm>
            <a:off x="107504" y="4077072"/>
            <a:ext cx="8900319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311713"/>
              </p:ext>
            </p:extLst>
          </p:nvPr>
        </p:nvGraphicFramePr>
        <p:xfrm>
          <a:off x="395536" y="4825960"/>
          <a:ext cx="37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823662"/>
              </p:ext>
            </p:extLst>
          </p:nvPr>
        </p:nvGraphicFramePr>
        <p:xfrm>
          <a:off x="1058010" y="4825960"/>
          <a:ext cx="37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280393"/>
              </p:ext>
            </p:extLst>
          </p:nvPr>
        </p:nvGraphicFramePr>
        <p:xfrm>
          <a:off x="1720484" y="4825960"/>
          <a:ext cx="37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621018"/>
              </p:ext>
            </p:extLst>
          </p:nvPr>
        </p:nvGraphicFramePr>
        <p:xfrm>
          <a:off x="2382958" y="4825960"/>
          <a:ext cx="37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89685"/>
              </p:ext>
            </p:extLst>
          </p:nvPr>
        </p:nvGraphicFramePr>
        <p:xfrm>
          <a:off x="3045432" y="4825960"/>
          <a:ext cx="37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495873"/>
              </p:ext>
            </p:extLst>
          </p:nvPr>
        </p:nvGraphicFramePr>
        <p:xfrm>
          <a:off x="3707904" y="4825960"/>
          <a:ext cx="37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85288"/>
              </p:ext>
            </p:extLst>
          </p:nvPr>
        </p:nvGraphicFramePr>
        <p:xfrm>
          <a:off x="5076056" y="4825960"/>
          <a:ext cx="37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32605"/>
              </p:ext>
            </p:extLst>
          </p:nvPr>
        </p:nvGraphicFramePr>
        <p:xfrm>
          <a:off x="4427984" y="4825960"/>
          <a:ext cx="37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49571"/>
              </p:ext>
            </p:extLst>
          </p:nvPr>
        </p:nvGraphicFramePr>
        <p:xfrm>
          <a:off x="5796136" y="4825960"/>
          <a:ext cx="37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92196"/>
              </p:ext>
            </p:extLst>
          </p:nvPr>
        </p:nvGraphicFramePr>
        <p:xfrm>
          <a:off x="6516216" y="4825960"/>
          <a:ext cx="37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67052"/>
              </p:ext>
            </p:extLst>
          </p:nvPr>
        </p:nvGraphicFramePr>
        <p:xfrm>
          <a:off x="7801600" y="4825960"/>
          <a:ext cx="37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34699"/>
              </p:ext>
            </p:extLst>
          </p:nvPr>
        </p:nvGraphicFramePr>
        <p:xfrm>
          <a:off x="7153528" y="4825960"/>
          <a:ext cx="37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415496"/>
              </p:ext>
            </p:extLst>
          </p:nvPr>
        </p:nvGraphicFramePr>
        <p:xfrm>
          <a:off x="8449672" y="4825960"/>
          <a:ext cx="37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1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Batching 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Padding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29" y="2150740"/>
            <a:ext cx="7724507" cy="470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73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Batching sequences: padding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dirty="0" smtClean="0"/>
              <a:t>You can use lengthwise sorting and use a dynamic batch size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 descr="Unleashing Text Generation: The Magic of N-Grams and Padding in Natural  Language Processing | by Naveen Mathews Renji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080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06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EBF59EB4D2924581C40B3094EF518B" ma:contentTypeVersion="4" ma:contentTypeDescription="Create a new document." ma:contentTypeScope="" ma:versionID="bef87cd28674b57dc98e9eed4d8ea314">
  <xsd:schema xmlns:xsd="http://www.w3.org/2001/XMLSchema" xmlns:xs="http://www.w3.org/2001/XMLSchema" xmlns:p="http://schemas.microsoft.com/office/2006/metadata/properties" xmlns:ns2="16638b3b-f58c-4310-89a4-424100c27dbc" targetNamespace="http://schemas.microsoft.com/office/2006/metadata/properties" ma:root="true" ma:fieldsID="47ac6d4800322f9a1cc9a270c2fd56dd" ns2:_="">
    <xsd:import namespace="16638b3b-f58c-4310-89a4-424100c27d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638b3b-f58c-4310-89a4-424100c27d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9BD000-E5B1-4564-864B-A93ED2927828}"/>
</file>

<file path=customXml/itemProps2.xml><?xml version="1.0" encoding="utf-8"?>
<ds:datastoreItem xmlns:ds="http://schemas.openxmlformats.org/officeDocument/2006/customXml" ds:itemID="{6C16A729-1264-4B26-BF1A-D72DF52AD8B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003519e6-1151-47e3-af62-b6c7058ddb9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341D23B-C9B5-4343-919D-97DA52BC39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4843</TotalTime>
  <Words>1953</Words>
  <Application>Microsoft Office PowerPoint</Application>
  <PresentationFormat>On-screen Show (4:3)</PresentationFormat>
  <Paragraphs>268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Computer Vision and Deep Learning</vt:lpstr>
      <vt:lpstr>Sequence models</vt:lpstr>
      <vt:lpstr>Sequence models</vt:lpstr>
      <vt:lpstr>Sequence models</vt:lpstr>
      <vt:lpstr>Sequence to sequence layers</vt:lpstr>
      <vt:lpstr>Processing discrete inputs</vt:lpstr>
      <vt:lpstr>Processing discrete inputs</vt:lpstr>
      <vt:lpstr>Batching sequences</vt:lpstr>
      <vt:lpstr>Batching sequences: padding</vt:lpstr>
      <vt:lpstr>Batching sequences: packing</vt:lpstr>
      <vt:lpstr>Definitions</vt:lpstr>
      <vt:lpstr>Definitions</vt:lpstr>
      <vt:lpstr>Definitions</vt:lpstr>
      <vt:lpstr>Patterns in sequence models</vt:lpstr>
      <vt:lpstr>Process sequences</vt:lpstr>
      <vt:lpstr>Process sequences</vt:lpstr>
      <vt:lpstr>Process sequences</vt:lpstr>
      <vt:lpstr>Process sequences</vt:lpstr>
      <vt:lpstr>Recurrent neural networks</vt:lpstr>
      <vt:lpstr>Recurrent neural networks</vt:lpstr>
      <vt:lpstr>RNN cell</vt:lpstr>
      <vt:lpstr>RNN cell </vt:lpstr>
      <vt:lpstr>RNN cell </vt:lpstr>
      <vt:lpstr>RNN cell </vt:lpstr>
      <vt:lpstr>RNN cell </vt:lpstr>
      <vt:lpstr>RNN cell </vt:lpstr>
      <vt:lpstr>RNN cell </vt:lpstr>
      <vt:lpstr>RNN computational graph</vt:lpstr>
      <vt:lpstr>RNN computational graph</vt:lpstr>
      <vt:lpstr>RNN computational graph Many to one</vt:lpstr>
      <vt:lpstr>RNN computational graph Many to one</vt:lpstr>
      <vt:lpstr>RNN computational graph Many to many</vt:lpstr>
      <vt:lpstr>Backpropagation through time</vt:lpstr>
      <vt:lpstr>Truncated back-propagration through time</vt:lpstr>
      <vt:lpstr>RNN backward pass</vt:lpstr>
      <vt:lpstr>RNN backward pass</vt:lpstr>
      <vt:lpstr>Long short term memory</vt:lpstr>
      <vt:lpstr>Long short term memory, 1997</vt:lpstr>
      <vt:lpstr>Long short term memory, 1997</vt:lpstr>
      <vt:lpstr>Long short term memory</vt:lpstr>
      <vt:lpstr>Long short term memory</vt:lpstr>
      <vt:lpstr>LSTM cell</vt:lpstr>
      <vt:lpstr>Long short term memory</vt:lpstr>
      <vt:lpstr>Long short term memory Forget gate: how much we want to forget from the previous cell state?/ whether to erase the cell</vt:lpstr>
      <vt:lpstr>Long short term memory Forget gate: how much we want to forget from the previous cell state?/ whether to erase the cell</vt:lpstr>
      <vt:lpstr>Long short term memory Input gate: how much to input into our cell? / whether to write to cell </vt:lpstr>
      <vt:lpstr>Long short term memory Input gate: how much to input into our cell? / whether to write to cell g gate:  how much to write to cell (how much to write into our cell?)</vt:lpstr>
      <vt:lpstr>Long short term memory Input gate: how much to input into our cell? / whether to write to cell g gate:  how much to write to cell (how much to write into our cell?)</vt:lpstr>
      <vt:lpstr>Long short term memory output gate: how much to reveal cell (how much to reveal from ourselves to the outside? </vt:lpstr>
      <vt:lpstr>Long short term memory output gate: how much to reveal cell (how much to reveal from ourselves to the outside?</vt:lpstr>
      <vt:lpstr>Lots of variations of LSTMs were proposed</vt:lpstr>
      <vt:lpstr>The Unreasonable Effectiveness of Recurrent Neural Networks</vt:lpstr>
      <vt:lpstr>The Unreasonable Effectiveness of Recurrent Neural Networks</vt:lpstr>
      <vt:lpstr>The Unreasonable Effectiveness of Recurrent Neural Networks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and Deep Learning</dc:title>
  <dc:creator>diana</dc:creator>
  <cp:lastModifiedBy>diana</cp:lastModifiedBy>
  <cp:revision>371</cp:revision>
  <dcterms:created xsi:type="dcterms:W3CDTF">2020-11-28T16:07:05Z</dcterms:created>
  <dcterms:modified xsi:type="dcterms:W3CDTF">2023-11-20T11:34:31Z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0x01010073EBF59EB4D2924581C40B3094EF518B</vt:lpwstr>
  </property>
</Properties>
</file>