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195920"/>
            <a:ext cx="8229600" cy="40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13920" y="70920"/>
            <a:ext cx="7472520" cy="519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195920"/>
            <a:ext cx="8229600" cy="40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24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13920" y="70920"/>
            <a:ext cx="7472520" cy="519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24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9880" y="563400"/>
            <a:ext cx="642960" cy="64296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714240" y="4500720"/>
            <a:ext cx="1500480" cy="3222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ro-RO" sz="1500">
                <a:solidFill>
                  <a:srgbClr val="376092"/>
                </a:solidFill>
                <a:latin typeface="DejaVu Sans Condensed"/>
              </a:rPr>
              <a:t>Autor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5143680" y="4500720"/>
            <a:ext cx="2596320" cy="3592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ro-RO" sz="1500">
                <a:solidFill>
                  <a:srgbClr val="376092"/>
                </a:solidFill>
                <a:latin typeface="DejaVu Sans Condensed"/>
              </a:rPr>
              <a:t>Coordonatori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1213200" y="565200"/>
            <a:ext cx="1162800" cy="6415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Universitatea POLITEHNICA București</a:t>
            </a:r>
            <a:endParaRPr/>
          </a:p>
        </p:txBody>
      </p:sp>
      <p:sp>
        <p:nvSpPr>
          <p:cNvPr id="4" name="CustomShape 4"/>
          <p:cNvSpPr/>
          <p:nvPr/>
        </p:nvSpPr>
        <p:spPr>
          <a:xfrm>
            <a:off x="4314600" y="473760"/>
            <a:ext cx="1229400" cy="8240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Facultatea de Automatică și Calculatoare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7391880" y="553320"/>
            <a:ext cx="1356120" cy="6415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Departamentul de Calculatoare</a:t>
            </a:r>
            <a:endParaRPr/>
          </a:p>
        </p:txBody>
      </p:sp>
      <p:pic>
        <p:nvPicPr>
          <p:cNvPr descr="" id="6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819840" y="574560"/>
            <a:ext cx="639720" cy="622440"/>
          </a:xfrm>
          <a:prstGeom prst="rect">
            <a:avLst/>
          </a:prstGeom>
        </p:spPr>
      </p:pic>
      <p:sp>
        <p:nvSpPr>
          <p:cNvPr id="7" name="Line 6"/>
          <p:cNvSpPr/>
          <p:nvPr/>
        </p:nvSpPr>
        <p:spPr>
          <a:xfrm>
            <a:off x="3500280" y="3500280"/>
            <a:ext cx="4929480" cy="0"/>
          </a:xfrm>
          <a:prstGeom prst="line">
            <a:avLst/>
          </a:prstGeom>
          <a:ln w="19080">
            <a:solidFill>
              <a:srgbClr val="4f82c3"/>
            </a:solidFill>
            <a:miter/>
          </a:ln>
        </p:spPr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972000" y="262296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Click to edit the title text format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2113200" y="5439600"/>
            <a:ext cx="58068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>
              <a:buFont typeface="Arial"/>
              <a:buChar char="•"/>
            </a:pPr>
            <a:r>
              <a:rPr lang="ro-RO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ro-RO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ro-RO"/>
              <a:t>Seventh Outline Level</a:t>
            </a:r>
            <a:endParaRPr/>
          </a:p>
        </p:txBody>
      </p:sp>
      <p:pic>
        <p:nvPicPr>
          <p:cNvPr descr="" id="1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28080" y="456120"/>
            <a:ext cx="763920" cy="80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" y="-3600"/>
            <a:ext cx="9143640" cy="1152720"/>
          </a:xfrm>
          <a:prstGeom prst="rect">
            <a:avLst/>
          </a:prstGeom>
        </p:spPr>
      </p:pic>
      <p:pic>
        <p:nvPicPr>
          <p:cNvPr descr="" id="44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40" y="214200"/>
            <a:ext cx="714240" cy="692280"/>
          </a:xfrm>
          <a:prstGeom prst="rect">
            <a:avLst/>
          </a:prstGeom>
        </p:spPr>
      </p:pic>
      <p:sp>
        <p:nvSpPr>
          <p:cNvPr id="45" name="Line 1"/>
          <p:cNvSpPr/>
          <p:nvPr/>
        </p:nvSpPr>
        <p:spPr>
          <a:xfrm>
            <a:off x="2143080" y="6357960"/>
            <a:ext cx="4929120" cy="0"/>
          </a:xfrm>
          <a:prstGeom prst="line">
            <a:avLst/>
          </a:prstGeom>
          <a:ln w="19080">
            <a:solidFill>
              <a:srgbClr val="4f82c3"/>
            </a:solidFill>
            <a:miter/>
          </a:ln>
        </p:spPr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Click to edit the title text format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1959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ro-RO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ro-RO"/>
              <a:t>Seventh Outline Level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2571840" y="6472440"/>
            <a:ext cx="392904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r>
              <a:rPr lang="ro-RO" sz="1400">
                <a:latin typeface="DejaVu Sans Condensed"/>
              </a:rPr>
              <a:t>&lt;footer&gt;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28760" y="6472440"/>
            <a:ext cx="113328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1100">
                <a:latin typeface="DejaVu Sans Condensed"/>
              </a:rPr>
              <a:t>&lt;date/time&gt;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786800" y="6472440"/>
            <a:ext cx="90000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fld id="{024FFB83-06C9-4395-9386-CF5E9B006544}" type="slidenum">
              <a:rPr lang="ro-RO" sz="1100">
                <a:latin typeface="DejaVu Sans Condensed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7360" y="1916280"/>
            <a:ext cx="7772400" cy="1554120"/>
          </a:xfrm>
          <a:prstGeom prst="rect">
            <a:avLst/>
          </a:prstGeom>
        </p:spPr>
        <p:txBody>
          <a:bodyPr anchor="b"/>
          <a:p>
            <a:pPr algn="r">
              <a:buFont typeface="StarSymbol"/>
              <a:buChar char=""/>
            </a:pPr>
            <a:r>
              <a:rPr b="1" lang="ro-RO">
                <a:solidFill>
                  <a:srgbClr val="4f82c3"/>
                </a:solidFill>
              </a:rPr>
              <a:t>Protocol cu consum redus de energie pentru rețele formate din platformele fără fir Sparrowv3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14240" y="4870440"/>
            <a:ext cx="3500640" cy="113220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Tudor Vișan</a:t>
            </a:r>
            <a:r>
              <a:rPr lang="ro-RO">
                <a:solidFill>
                  <a:srgbClr val="000000"/>
                </a:solidFill>
                <a:latin typeface="DejaVu Sans Condensed"/>
              </a:rPr>
              <a:t>
</a:t>
            </a:r>
            <a:r>
              <a:rPr lang="ro-RO" sz="1200">
                <a:solidFill>
                  <a:srgbClr val="000000"/>
                </a:solidFill>
                <a:latin typeface="DejaVu Sans Condensed"/>
              </a:rPr>
              <a:t>tudor.visan@cti.pub.ro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5143320" y="4870080"/>
            <a:ext cx="3500280" cy="63540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As. Drd. Ing. Andrei Voinescu</a:t>
            </a:r>
            <a:endParaRPr/>
          </a:p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As. Drd. Ing. Dan Dragomir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780000" y="3499560"/>
            <a:ext cx="4649400" cy="357840"/>
          </a:xfrm>
          <a:prstGeom prst="rect">
            <a:avLst/>
          </a:prstGeom>
        </p:spPr>
        <p:txBody>
          <a:bodyPr anchor="ctr"/>
          <a:p>
            <a:pPr algn="r">
              <a:buFont typeface="StarSymbol"/>
              <a:buChar char=""/>
            </a:pPr>
            <a:r>
              <a:rPr lang="ro-RO" sz="1500">
                <a:solidFill>
                  <a:srgbClr val="000000"/>
                </a:solidFill>
                <a:latin typeface="DejaVu Sans Condensed"/>
              </a:rPr>
              <a:t>Lucra de Diplomă - Septembrie 2014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242720"/>
            <a:ext cx="40158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Caracteristicile rețelei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Structură arborescentă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Activitate ciclică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Sincronizare între noduri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Nu mai mult de un nod poate fi activ în rețea la un moment dat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191600"/>
            <a:ext cx="8229600" cy="20440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Înregistrare în rețea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Router Advertisements (RA)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Colectarea RA-urilor și deciderea celui mai bun nod părinte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Contenție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Înregistrare propriu-zisă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Metode de reducere a consumului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Oprirea componentelor nefolosite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Intrarea, oricând posibilă, în starea de sleep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Perioade de activitate radio foarte reduse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Sincronizare între noduri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Compensarea perioadelor de activitate crescută cu energia recoltată din mediul înconjurător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Scenariu de test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10400" y="1260000"/>
            <a:ext cx="8229600" cy="25930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 sz="2400"/>
              <a:t>Aplicație de monitorizare a unei case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Gateway conectat la o alarmă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Alarma trebuie activată când o mărime monitorizată depășește o valoare prag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Testat cu ajutorul senzorului de temperatură de pe Sparrowv3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Concluzii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42720"/>
            <a:ext cx="8229600" cy="46972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Un nou protocol pentru WSN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Creșterea perioadei de activitate (duty-cycle)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Creșterii lățimii de bandă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Scăderii latenței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Compensarea perioadelor de activitate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Recoltarea de energie din surse alternative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Împărțirea nodurilor în categorii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Adaptarea la posibilitățile hardware ale nodului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ro-RO">
                <a:solidFill>
                  <a:srgbClr val="ffffff"/>
                </a:solidFill>
              </a:rPr>
              <a:t>Cuprins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89520"/>
            <a:ext cx="8229600" cy="48304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Introducere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Platforma Sparrowv3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Implementare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Framework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Protocol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Scenariu de test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Concluzii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42720"/>
            <a:ext cx="8229600" cy="50572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Rețele de senzori fără fir (WSN)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Mulțime spațial distribuită de senzori autonomi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Comunicare fără fir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Formate din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Noduri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Putere de procesare redusă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Durată limitată a bateriei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Rază de comunicație redusă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Gateway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Putere mai mare de procesare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Alimentare dintr-o sursă externă de energie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Aplicații ale rețelelor de senzori fără fir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Militare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Medicale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Industriale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Meteorologie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Automatizări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0" y="3155040"/>
            <a:ext cx="3767040" cy="27849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Caracteristici de evaluare ale protocoalelor WSN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Consum de energie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Viteza de transport a datelor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Cantitatea de date transportate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Platforma Sparrowv3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242720"/>
            <a:ext cx="8229600" cy="25372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Compatibilă IEEE 802.15.4 și ZigBee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Dezvoltată de As. Drd. Ing. Andrei Voinescu și Șl. Dr. Ing. Dan Tudose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00" y="3492000"/>
            <a:ext cx="4572000" cy="254196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Platforma Sparrowv3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84200" y="2246040"/>
            <a:ext cx="4015800" cy="2433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2200"/>
              <a:t>Noduri senzoriale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Bazate pe Atmega128RFA1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Alimentate prin baterie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Capabile să măsoare temperatură, umiditate și lumină ambientală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624200" y="2245680"/>
            <a:ext cx="4015800" cy="207432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2200"/>
              <a:t>SparrowDongle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Bazat pe Atmega128RFA1 și Atmega32U4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Interfață USB – 2.4GHz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Alimentat prin USB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Framework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Interfață de lucru cu platforma Sparrowv3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Organizată sub forma unei biblioteci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Extensibilitate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Suport pentru platforme multiple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Ușurință în utilizare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20040"/>
            <a:ext cx="8229600" cy="4899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Împărțirea nodurilor în cateogrii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Noduri frunză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din baterie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Durată limitată de viață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Activități de bază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Noduri rădăcină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din baterie și recoltare de energie din mediul înconjurător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Asigură posibilitatea de asociere a altor noduri la rețea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Perioade de activitate prelungite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Gateway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externă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Activitate continuă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Trimite datele primite din rețea spre procesare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