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82296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275280"/>
            <a:ext cx="82296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388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3880" y="327528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27528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88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195920"/>
            <a:ext cx="8229600" cy="4071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8229600" cy="416520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4015800" cy="416520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880" y="1149120"/>
            <a:ext cx="4015800" cy="416520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213920" y="70920"/>
            <a:ext cx="7472520" cy="5196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27528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880" y="1149120"/>
            <a:ext cx="4015800" cy="416520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195920"/>
            <a:ext cx="8229600" cy="4071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4015800" cy="416520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880" y="327528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88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275280"/>
            <a:ext cx="822924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82296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275280"/>
            <a:ext cx="82296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388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3880" y="327528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27528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388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8229600" cy="416520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4015800" cy="416520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149120"/>
            <a:ext cx="4015800" cy="416520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213920" y="70920"/>
            <a:ext cx="7472520" cy="5196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27528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3880" y="1149120"/>
            <a:ext cx="4015800" cy="416520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4015800" cy="416520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388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3880" y="327528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13920" y="24120"/>
            <a:ext cx="7472520" cy="96300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3880" y="1149120"/>
            <a:ext cx="401580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275280"/>
            <a:ext cx="8229240" cy="203544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69880" y="563400"/>
            <a:ext cx="642960" cy="642960"/>
          </a:xfrm>
          <a:prstGeom prst="rect">
            <a:avLst/>
          </a:prstGeom>
        </p:spPr>
      </p:pic>
      <p:sp>
        <p:nvSpPr>
          <p:cNvPr id="1" name="CustomShape 1"/>
          <p:cNvSpPr/>
          <p:nvPr/>
        </p:nvSpPr>
        <p:spPr>
          <a:xfrm>
            <a:off x="714240" y="4500720"/>
            <a:ext cx="1500480" cy="32220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StarSymbol"/>
              <a:buChar char=""/>
            </a:pPr>
            <a:r>
              <a:rPr lang="ro-RO" sz="1500">
                <a:solidFill>
                  <a:srgbClr val="376092"/>
                </a:solidFill>
                <a:latin typeface="DejaVu Sans Condensed"/>
              </a:rPr>
              <a:t>Autor</a:t>
            </a:r>
            <a:endParaRPr/>
          </a:p>
        </p:txBody>
      </p:sp>
      <p:sp>
        <p:nvSpPr>
          <p:cNvPr id="2" name="CustomShape 2"/>
          <p:cNvSpPr/>
          <p:nvPr/>
        </p:nvSpPr>
        <p:spPr>
          <a:xfrm>
            <a:off x="5143680" y="4500720"/>
            <a:ext cx="2596320" cy="359280"/>
          </a:xfrm>
          <a:prstGeom prst="rect">
            <a:avLst/>
          </a:prstGeom>
        </p:spPr>
        <p:txBody>
          <a:bodyPr bIns="46800" lIns="90000" rIns="90000" tIns="46800"/>
          <a:p>
            <a:pPr>
              <a:buFont typeface="StarSymbol"/>
              <a:buChar char=""/>
            </a:pPr>
            <a:r>
              <a:rPr lang="ro-RO" sz="1500">
                <a:solidFill>
                  <a:srgbClr val="376092"/>
                </a:solidFill>
                <a:latin typeface="DejaVu Sans Condensed"/>
              </a:rPr>
              <a:t>Coordonatori</a:t>
            </a:r>
            <a:endParaRPr/>
          </a:p>
        </p:txBody>
      </p:sp>
      <p:sp>
        <p:nvSpPr>
          <p:cNvPr id="3" name="CustomShape 3"/>
          <p:cNvSpPr/>
          <p:nvPr/>
        </p:nvSpPr>
        <p:spPr>
          <a:xfrm>
            <a:off x="1213200" y="565200"/>
            <a:ext cx="1162800" cy="64152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StarSymbol"/>
              <a:buChar char=""/>
            </a:pPr>
            <a:r>
              <a:rPr lang="ro-RO" sz="1200">
                <a:latin typeface="DejaVu Sans Condensed"/>
              </a:rPr>
              <a:t>Universitatea POLITEHNICA București</a:t>
            </a:r>
            <a:endParaRPr/>
          </a:p>
        </p:txBody>
      </p:sp>
      <p:sp>
        <p:nvSpPr>
          <p:cNvPr id="4" name="CustomShape 4"/>
          <p:cNvSpPr/>
          <p:nvPr/>
        </p:nvSpPr>
        <p:spPr>
          <a:xfrm>
            <a:off x="4314600" y="473760"/>
            <a:ext cx="1229400" cy="82404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StarSymbol"/>
              <a:buChar char=""/>
            </a:pPr>
            <a:r>
              <a:rPr lang="ro-RO" sz="1200">
                <a:latin typeface="DejaVu Sans Condensed"/>
              </a:rPr>
              <a:t>Facultatea de Automatică și Calculatoare</a:t>
            </a:r>
            <a:endParaRPr/>
          </a:p>
        </p:txBody>
      </p:sp>
      <p:sp>
        <p:nvSpPr>
          <p:cNvPr id="5" name="CustomShape 5"/>
          <p:cNvSpPr/>
          <p:nvPr/>
        </p:nvSpPr>
        <p:spPr>
          <a:xfrm>
            <a:off x="7391880" y="553320"/>
            <a:ext cx="1356120" cy="64152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StarSymbol"/>
              <a:buChar char=""/>
            </a:pPr>
            <a:r>
              <a:rPr lang="ro-RO" sz="1200">
                <a:latin typeface="DejaVu Sans Condensed"/>
              </a:rPr>
              <a:t>Departamentul de Calculatoare</a:t>
            </a:r>
            <a:endParaRPr/>
          </a:p>
        </p:txBody>
      </p:sp>
      <p:pic>
        <p:nvPicPr>
          <p:cNvPr descr="" id="6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819840" y="574560"/>
            <a:ext cx="639720" cy="622440"/>
          </a:xfrm>
          <a:prstGeom prst="rect">
            <a:avLst/>
          </a:prstGeom>
        </p:spPr>
      </p:pic>
      <p:sp>
        <p:nvSpPr>
          <p:cNvPr id="7" name="Line 6"/>
          <p:cNvSpPr/>
          <p:nvPr/>
        </p:nvSpPr>
        <p:spPr>
          <a:xfrm>
            <a:off x="3500280" y="3500280"/>
            <a:ext cx="4929480" cy="0"/>
          </a:xfrm>
          <a:prstGeom prst="line">
            <a:avLst/>
          </a:prstGeom>
          <a:ln w="19080">
            <a:solidFill>
              <a:srgbClr val="4f82c3"/>
            </a:solidFill>
            <a:miter/>
          </a:ln>
        </p:spPr>
      </p:sp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972000" y="2622960"/>
            <a:ext cx="7472520" cy="8690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r>
              <a:rPr lang="ro-RO"/>
              <a:t>Click to edit the title text format</a:t>
            </a:r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2113200" y="5439600"/>
            <a:ext cx="5806800" cy="40712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>
              <a:buFont typeface="Arial"/>
              <a:buChar char="•"/>
            </a:pPr>
            <a:r>
              <a:rPr lang="ro-RO"/>
              <a:t>Click to edit the outline text format</a:t>
            </a:r>
            <a:endParaRPr/>
          </a:p>
          <a:p>
            <a:pPr lvl="1">
              <a:buFont typeface="Arial"/>
              <a:buChar char="–"/>
            </a:pPr>
            <a:r>
              <a:rPr lang="ro-RO"/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Third Outline Level</a:t>
            </a:r>
            <a:endParaRPr/>
          </a:p>
          <a:p>
            <a:pPr lvl="3">
              <a:buFont typeface="Arial"/>
              <a:buChar char="–"/>
            </a:pPr>
            <a:r>
              <a:rPr lang="ro-RO"/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lang="ro-RO"/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lang="ro-RO"/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lang="ro-RO"/>
              <a:t>Seventh Outline Level</a:t>
            </a:r>
            <a:endParaRPr/>
          </a:p>
        </p:txBody>
      </p:sp>
      <p:pic>
        <p:nvPicPr>
          <p:cNvPr descr="" id="10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3628080" y="456120"/>
            <a:ext cx="763920" cy="80388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80" y="-3600"/>
            <a:ext cx="9143640" cy="1152720"/>
          </a:xfrm>
          <a:prstGeom prst="rect">
            <a:avLst/>
          </a:prstGeom>
        </p:spPr>
      </p:pic>
      <p:pic>
        <p:nvPicPr>
          <p:cNvPr descr="" id="44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00040" y="214200"/>
            <a:ext cx="714240" cy="692280"/>
          </a:xfrm>
          <a:prstGeom prst="rect">
            <a:avLst/>
          </a:prstGeom>
        </p:spPr>
      </p:pic>
      <p:sp>
        <p:nvSpPr>
          <p:cNvPr id="45" name="Line 1"/>
          <p:cNvSpPr/>
          <p:nvPr/>
        </p:nvSpPr>
        <p:spPr>
          <a:xfrm>
            <a:off x="2143080" y="6357960"/>
            <a:ext cx="4929120" cy="0"/>
          </a:xfrm>
          <a:prstGeom prst="line">
            <a:avLst/>
          </a:prstGeom>
          <a:ln w="19080">
            <a:solidFill>
              <a:srgbClr val="4f82c3"/>
            </a:solidFill>
            <a:miter/>
          </a:ln>
        </p:spPr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1213920" y="70920"/>
            <a:ext cx="7472520" cy="8690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r>
              <a:rPr lang="ro-RO"/>
              <a:t>Click to edit the title text format</a:t>
            </a:r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195920"/>
            <a:ext cx="8229600" cy="4071240"/>
          </a:xfrm>
          <a:prstGeom prst="rect">
            <a:avLst/>
          </a:prstGeom>
        </p:spPr>
        <p:txBody>
          <a:bodyPr anchor="ctr" bIns="46800" lIns="90000" rIns="90000" tIns="46800" wrap="none"/>
          <a:p>
            <a:pPr>
              <a:buFont typeface="Arial"/>
              <a:buChar char="•"/>
            </a:pPr>
            <a:r>
              <a:rPr lang="ro-RO"/>
              <a:t>Click to edit the outline text format</a:t>
            </a:r>
            <a:endParaRPr/>
          </a:p>
          <a:p>
            <a:pPr lvl="1">
              <a:buFont typeface="Arial"/>
              <a:buChar char="–"/>
            </a:pPr>
            <a:r>
              <a:rPr lang="ro-RO"/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Third Outline Level</a:t>
            </a:r>
            <a:endParaRPr/>
          </a:p>
          <a:p>
            <a:pPr lvl="3">
              <a:buFont typeface="Arial"/>
              <a:buChar char="–"/>
            </a:pPr>
            <a:r>
              <a:rPr lang="ro-RO"/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lang="ro-RO"/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lang="ro-RO"/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lang="ro-RO"/>
              <a:t>Seventh Outline Level</a:t>
            </a:r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2571840" y="6472440"/>
            <a:ext cx="3929040" cy="27648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ctr"/>
            <a:r>
              <a:rPr lang="ro-RO" sz="1400">
                <a:latin typeface="DejaVu Sans Condensed"/>
              </a:rPr>
              <a:t>&lt;footer&gt;</a:t>
            </a:r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428760" y="6472440"/>
            <a:ext cx="1133280" cy="276480"/>
          </a:xfrm>
          <a:prstGeom prst="rect">
            <a:avLst/>
          </a:prstGeom>
        </p:spPr>
        <p:txBody>
          <a:bodyPr anchor="ctr" bIns="46800" lIns="90000" rIns="90000" tIns="46800" wrap="none"/>
          <a:p>
            <a:r>
              <a:rPr lang="ro-RO" sz="1100">
                <a:latin typeface="DejaVu Sans Condensed"/>
              </a:rPr>
              <a:t>&lt;date/time&gt;</a:t>
            </a:r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7786800" y="6472440"/>
            <a:ext cx="900000" cy="27648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fld id="{2F2CE8BF-7E47-4E54-AF27-1F7306376006}" type="slidenum">
              <a:rPr lang="ro-RO" sz="1100">
                <a:latin typeface="DejaVu Sans Condensed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57360" y="1916280"/>
            <a:ext cx="7772400" cy="1554120"/>
          </a:xfrm>
          <a:prstGeom prst="rect">
            <a:avLst/>
          </a:prstGeom>
        </p:spPr>
        <p:txBody>
          <a:bodyPr anchor="b"/>
          <a:p>
            <a:pPr algn="r">
              <a:buFont typeface="StarSymbol"/>
              <a:buChar char=""/>
            </a:pPr>
            <a:r>
              <a:rPr b="1" lang="ro-RO">
                <a:solidFill>
                  <a:srgbClr val="4f82c3"/>
                </a:solidFill>
              </a:rPr>
              <a:t>Protocol cu consum redus de energie pentru rețele formate din platformele fără fir Sparrowv3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714240" y="4870440"/>
            <a:ext cx="3500640" cy="1132200"/>
          </a:xfrm>
          <a:prstGeom prst="rect">
            <a:avLst/>
          </a:prstGeom>
        </p:spPr>
        <p:txBody>
          <a:bodyPr/>
          <a:p>
            <a:pPr>
              <a:buFont typeface="StarSymbol"/>
              <a:buChar char=""/>
            </a:pPr>
            <a:r>
              <a:rPr lang="ro-RO" sz="1600">
                <a:solidFill>
                  <a:srgbClr val="000000"/>
                </a:solidFill>
                <a:latin typeface="DejaVu Sans Condensed"/>
              </a:rPr>
              <a:t>Tudor Vișan</a:t>
            </a:r>
            <a:r>
              <a:rPr lang="ro-RO">
                <a:solidFill>
                  <a:srgbClr val="000000"/>
                </a:solidFill>
                <a:latin typeface="DejaVu Sans Condensed"/>
              </a:rPr>
              <a:t>
</a:t>
            </a:r>
            <a:r>
              <a:rPr lang="ro-RO" sz="1200">
                <a:solidFill>
                  <a:srgbClr val="000000"/>
                </a:solidFill>
                <a:latin typeface="DejaVu Sans Condensed"/>
              </a:rPr>
              <a:t>tudor.vișan@cti.pub.ro</a:t>
            </a:r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5143320" y="4870080"/>
            <a:ext cx="3500280" cy="635400"/>
          </a:xfrm>
          <a:prstGeom prst="rect">
            <a:avLst/>
          </a:prstGeom>
        </p:spPr>
        <p:txBody>
          <a:bodyPr/>
          <a:p>
            <a:pPr>
              <a:buFont typeface="StarSymbol"/>
              <a:buChar char=""/>
            </a:pPr>
            <a:r>
              <a:rPr lang="ro-RO" sz="1600">
                <a:solidFill>
                  <a:srgbClr val="000000"/>
                </a:solidFill>
                <a:latin typeface="DejaVu Sans Condensed"/>
              </a:rPr>
              <a:t>As. Drd. Ing. Andrei Voinescu</a:t>
            </a:r>
            <a:endParaRPr/>
          </a:p>
          <a:p>
            <a:pPr>
              <a:buFont typeface="StarSymbol"/>
              <a:buChar char=""/>
            </a:pPr>
            <a:r>
              <a:rPr lang="ro-RO" sz="1600">
                <a:solidFill>
                  <a:srgbClr val="000000"/>
                </a:solidFill>
                <a:latin typeface="DejaVu Sans Condensed"/>
              </a:rPr>
              <a:t>As. Drd. Ing. Dan Dragomir</a:t>
            </a:r>
            <a:endParaRPr/>
          </a:p>
        </p:txBody>
      </p:sp>
      <p:sp>
        <p:nvSpPr>
          <p:cNvPr id="86" name="TextShape 4"/>
          <p:cNvSpPr txBox="1"/>
          <p:nvPr/>
        </p:nvSpPr>
        <p:spPr>
          <a:xfrm>
            <a:off x="3780000" y="3499560"/>
            <a:ext cx="4649400" cy="357840"/>
          </a:xfrm>
          <a:prstGeom prst="rect">
            <a:avLst/>
          </a:prstGeom>
        </p:spPr>
        <p:txBody>
          <a:bodyPr anchor="ctr"/>
          <a:p>
            <a:pPr algn="r">
              <a:buFont typeface="StarSymbol"/>
              <a:buChar char=""/>
            </a:pPr>
            <a:r>
              <a:rPr lang="ro-RO" sz="1500">
                <a:solidFill>
                  <a:srgbClr val="000000"/>
                </a:solidFill>
                <a:latin typeface="DejaVu Sans Condensed"/>
              </a:rPr>
              <a:t>Lucra de Diplomă - Septembrie 2014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213920" y="70920"/>
            <a:ext cx="7472520" cy="8690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r>
              <a:rPr lang="ro-RO"/>
              <a:t>Implementare - Protocol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242720"/>
            <a:ext cx="4015800" cy="4071240"/>
          </a:xfrm>
          <a:prstGeom prst="rect">
            <a:avLst/>
          </a:prstGeom>
        </p:spPr>
        <p:txBody>
          <a:bodyPr anchor="ctr" bIns="46800" lIns="90000" rIns="90000" tIns="46800" wrap="none"/>
          <a:p>
            <a:r>
              <a:rPr lang="ro-RO"/>
              <a:t>Caracteristicile rețelei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Structură arborescentă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Activitate ciclică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Sincronizare între noduri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Nu mai mult de un nod poate fi activ în rețea la un moment dat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213920" y="70920"/>
            <a:ext cx="7472520" cy="8690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r>
              <a:rPr lang="ro-RO"/>
              <a:t>Implementare - Protocol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191600"/>
            <a:ext cx="8229600" cy="2044080"/>
          </a:xfrm>
          <a:prstGeom prst="rect">
            <a:avLst/>
          </a:prstGeom>
        </p:spPr>
        <p:txBody>
          <a:bodyPr anchor="ctr" bIns="46800" lIns="90000" rIns="90000" tIns="46800" wrap="none"/>
          <a:p>
            <a:r>
              <a:rPr lang="ro-RO"/>
              <a:t>Înregistrare în rețea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Router Advertisements (RA)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Colectarea RA-urilor și deciderea celui mai bun nod părinte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Contenție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Înregistrare propriu-zisă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213920" y="70920"/>
            <a:ext cx="7472520" cy="8690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r>
              <a:rPr lang="ro-RO"/>
              <a:t>Implementare - Protocol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242720"/>
            <a:ext cx="8229600" cy="4071240"/>
          </a:xfrm>
          <a:prstGeom prst="rect">
            <a:avLst/>
          </a:prstGeom>
        </p:spPr>
        <p:txBody>
          <a:bodyPr anchor="ctr" bIns="46800" lIns="90000" rIns="90000" tIns="46800" wrap="none"/>
          <a:p>
            <a:r>
              <a:rPr lang="ro-RO"/>
              <a:t>Metode de reducere a consumului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Oprirea componentelor nefolosite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Intrarea, oricând posibilă, în starea de sleep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Perioade de activitate radio foarte reduse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Sincronizare între noduri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Compensarea perioadelor de activitate crescută cu energia recoltată din mediul înconjurător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213920" y="70920"/>
            <a:ext cx="7472520" cy="8690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r>
              <a:rPr lang="ro-RO"/>
              <a:t>Scenariu de test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410400" y="1260000"/>
            <a:ext cx="8229600" cy="2593080"/>
          </a:xfrm>
          <a:prstGeom prst="rect">
            <a:avLst/>
          </a:prstGeom>
        </p:spPr>
        <p:txBody>
          <a:bodyPr anchor="ctr" bIns="46800" lIns="90000" rIns="90000" tIns="46800" wrap="none"/>
          <a:p>
            <a:pPr>
              <a:buFont typeface="Arial"/>
              <a:buChar char="•"/>
            </a:pPr>
            <a:r>
              <a:rPr lang="ro-RO" sz="2400"/>
              <a:t>Aplicație de monitorizare a unei case</a:t>
            </a:r>
            <a:endParaRPr/>
          </a:p>
          <a:p>
            <a:pPr>
              <a:buFont typeface="Arial"/>
              <a:buChar char="•"/>
            </a:pPr>
            <a:r>
              <a:rPr lang="ro-RO" sz="2400"/>
              <a:t>Gateway conectat la o alarmă</a:t>
            </a:r>
            <a:endParaRPr/>
          </a:p>
          <a:p>
            <a:pPr>
              <a:buFont typeface="Arial"/>
              <a:buChar char="•"/>
            </a:pPr>
            <a:r>
              <a:rPr lang="ro-RO" sz="2400"/>
              <a:t>Alarma trebuie activată când o mărime monitorizată depășește o valoare prag</a:t>
            </a:r>
            <a:endParaRPr/>
          </a:p>
          <a:p>
            <a:pPr>
              <a:buFont typeface="Arial"/>
              <a:buChar char="•"/>
            </a:pPr>
            <a:r>
              <a:rPr lang="ro-RO" sz="2400"/>
              <a:t>Testat cu ajutorul senzorului de temperatură de pe Sparrowv3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213920" y="70920"/>
            <a:ext cx="7472520" cy="8690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r>
              <a:rPr lang="ro-RO"/>
              <a:t>Concluzii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1242720"/>
            <a:ext cx="8229600" cy="4697280"/>
          </a:xfrm>
          <a:prstGeom prst="rect">
            <a:avLst/>
          </a:prstGeom>
        </p:spPr>
        <p:txBody>
          <a:bodyPr anchor="ctr" bIns="46800" lIns="90000" rIns="90000" tIns="46800" wrap="none"/>
          <a:p>
            <a:pPr>
              <a:buFont typeface="Arial"/>
              <a:buChar char="•"/>
            </a:pPr>
            <a:r>
              <a:rPr lang="ro-RO"/>
              <a:t>Un nou protocol pentru WSN</a:t>
            </a:r>
            <a:endParaRPr/>
          </a:p>
          <a:p>
            <a:pPr>
              <a:buFont typeface="Arial"/>
              <a:buChar char="•"/>
            </a:pPr>
            <a:r>
              <a:rPr lang="ro-RO"/>
              <a:t>Creșterea perioadei de activitate (duty-cycle)</a:t>
            </a:r>
            <a:endParaRPr/>
          </a:p>
          <a:p>
            <a:pPr lvl="1">
              <a:buFont typeface="Arial"/>
              <a:buChar char="–"/>
            </a:pPr>
            <a:r>
              <a:rPr lang="ro-RO"/>
              <a:t>Creșterii lățimii de bandă</a:t>
            </a:r>
            <a:endParaRPr/>
          </a:p>
          <a:p>
            <a:pPr lvl="1">
              <a:buFont typeface="Arial"/>
              <a:buChar char="–"/>
            </a:pPr>
            <a:r>
              <a:rPr lang="ro-RO"/>
              <a:t>Scăderii latenței</a:t>
            </a:r>
            <a:endParaRPr/>
          </a:p>
          <a:p>
            <a:pPr>
              <a:buFont typeface="Arial"/>
              <a:buChar char="•"/>
            </a:pPr>
            <a:r>
              <a:rPr lang="ro-RO"/>
              <a:t>Compensarea perioadelor de activitate</a:t>
            </a:r>
            <a:endParaRPr/>
          </a:p>
          <a:p>
            <a:pPr lvl="1">
              <a:buFont typeface="Arial"/>
              <a:buChar char="–"/>
            </a:pPr>
            <a:r>
              <a:rPr lang="ro-RO"/>
              <a:t>Recoltarea de energie din surse alternative</a:t>
            </a:r>
            <a:endParaRPr/>
          </a:p>
          <a:p>
            <a:pPr>
              <a:buFont typeface="Arial"/>
              <a:buChar char="•"/>
            </a:pPr>
            <a:r>
              <a:rPr lang="ro-RO"/>
              <a:t>Împărțirea nodurilor în categorii</a:t>
            </a:r>
            <a:endParaRPr/>
          </a:p>
          <a:p>
            <a:pPr lvl="1">
              <a:buFont typeface="Arial"/>
              <a:buChar char="–"/>
            </a:pPr>
            <a:r>
              <a:rPr lang="ro-RO"/>
              <a:t>Adaptarea la posibilitățile hardware ale nodului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213920" y="70920"/>
            <a:ext cx="7472520" cy="8690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>
              <a:buFont typeface="StarSymbol"/>
              <a:buChar char=""/>
            </a:pPr>
            <a:r>
              <a:rPr lang="ro-RO">
                <a:solidFill>
                  <a:srgbClr val="ffffff"/>
                </a:solidFill>
              </a:rPr>
              <a:t>Cuprins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289520"/>
            <a:ext cx="8229600" cy="4830480"/>
          </a:xfrm>
          <a:prstGeom prst="rect">
            <a:avLst/>
          </a:prstGeom>
        </p:spPr>
        <p:txBody>
          <a:bodyPr anchor="ctr" bIns="46800" lIns="90000" rIns="90000" tIns="46800" wrap="none"/>
          <a:p>
            <a:pPr>
              <a:buFont typeface="Arial"/>
              <a:buChar char="•"/>
            </a:pPr>
            <a:r>
              <a:rPr lang="ro-RO"/>
              <a:t>Introducere</a:t>
            </a:r>
            <a:endParaRPr/>
          </a:p>
          <a:p>
            <a:pPr>
              <a:buFont typeface="Arial"/>
              <a:buChar char="•"/>
            </a:pPr>
            <a:r>
              <a:rPr lang="ro-RO"/>
              <a:t>Platforma Sparrowv3</a:t>
            </a:r>
            <a:endParaRPr/>
          </a:p>
          <a:p>
            <a:pPr>
              <a:buFont typeface="Arial"/>
              <a:buChar char="•"/>
            </a:pPr>
            <a:r>
              <a:rPr lang="ro-RO"/>
              <a:t>Implementare</a:t>
            </a:r>
            <a:endParaRPr/>
          </a:p>
          <a:p>
            <a:pPr lvl="1">
              <a:buFont typeface="Arial"/>
              <a:buChar char="–"/>
            </a:pPr>
            <a:r>
              <a:rPr lang="ro-RO"/>
              <a:t>Framework</a:t>
            </a:r>
            <a:endParaRPr/>
          </a:p>
          <a:p>
            <a:pPr lvl="1">
              <a:buFont typeface="Arial"/>
              <a:buChar char="–"/>
            </a:pPr>
            <a:r>
              <a:rPr lang="ro-RO"/>
              <a:t>Protocol</a:t>
            </a:r>
            <a:endParaRPr/>
          </a:p>
          <a:p>
            <a:pPr>
              <a:buFont typeface="Arial"/>
              <a:buChar char="•"/>
            </a:pPr>
            <a:r>
              <a:rPr lang="ro-RO"/>
              <a:t>Scenariu de test</a:t>
            </a:r>
            <a:endParaRPr/>
          </a:p>
          <a:p>
            <a:pPr>
              <a:buFont typeface="Arial"/>
              <a:buChar char="•"/>
            </a:pPr>
            <a:r>
              <a:rPr lang="ro-RO"/>
              <a:t>Concluzii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213920" y="70920"/>
            <a:ext cx="7472520" cy="8690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r>
              <a:rPr lang="ro-RO"/>
              <a:t>Introducere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242720"/>
            <a:ext cx="8229600" cy="5057280"/>
          </a:xfrm>
          <a:prstGeom prst="rect">
            <a:avLst/>
          </a:prstGeom>
        </p:spPr>
        <p:txBody>
          <a:bodyPr anchor="ctr" bIns="46800" lIns="90000" rIns="90000" tIns="46800" wrap="none"/>
          <a:p>
            <a:r>
              <a:rPr lang="ro-RO"/>
              <a:t>Rețele de senzori fără fir (WSN)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Mulțime spațial distribuită de senzori autonomi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Comunicare fără fir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Formate din</a:t>
            </a:r>
            <a:endParaRPr/>
          </a:p>
          <a:p>
            <a:pPr lvl="3">
              <a:buFont typeface="Arial"/>
              <a:buChar char="–"/>
            </a:pPr>
            <a:r>
              <a:rPr lang="ro-RO"/>
              <a:t>Noduri</a:t>
            </a:r>
            <a:endParaRPr/>
          </a:p>
          <a:p>
            <a:pPr lvl="4">
              <a:buFont typeface="Arial"/>
              <a:buChar char="»"/>
            </a:pPr>
            <a:r>
              <a:rPr lang="ro-RO"/>
              <a:t>Putere de procesare redusă</a:t>
            </a:r>
            <a:endParaRPr/>
          </a:p>
          <a:p>
            <a:pPr lvl="4">
              <a:buFont typeface="Arial"/>
              <a:buChar char="»"/>
            </a:pPr>
            <a:r>
              <a:rPr lang="ro-RO"/>
              <a:t>Durată limitată a bateriei</a:t>
            </a:r>
            <a:endParaRPr/>
          </a:p>
          <a:p>
            <a:pPr lvl="4">
              <a:buFont typeface="Arial"/>
              <a:buChar char="»"/>
            </a:pPr>
            <a:r>
              <a:rPr lang="ro-RO"/>
              <a:t>Rază de comunicație redusă</a:t>
            </a:r>
            <a:endParaRPr/>
          </a:p>
          <a:p>
            <a:pPr lvl="3">
              <a:buFont typeface="Arial"/>
              <a:buChar char="–"/>
            </a:pPr>
            <a:r>
              <a:rPr lang="ro-RO"/>
              <a:t>Gateway</a:t>
            </a:r>
            <a:endParaRPr/>
          </a:p>
          <a:p>
            <a:pPr lvl="4">
              <a:buFont typeface="Arial"/>
              <a:buChar char="»"/>
            </a:pPr>
            <a:r>
              <a:rPr lang="ro-RO"/>
              <a:t>Putere mai mare de procesare</a:t>
            </a:r>
            <a:endParaRPr/>
          </a:p>
          <a:p>
            <a:pPr lvl="4">
              <a:buFont typeface="Arial"/>
              <a:buChar char="»"/>
            </a:pPr>
            <a:r>
              <a:rPr lang="ro-RO"/>
              <a:t>Alimentare dintr-o sursă externă de energie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213920" y="70920"/>
            <a:ext cx="7472520" cy="8690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r>
              <a:rPr lang="ro-RO"/>
              <a:t>Introducere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242720"/>
            <a:ext cx="8229600" cy="4071240"/>
          </a:xfrm>
          <a:prstGeom prst="rect">
            <a:avLst/>
          </a:prstGeom>
        </p:spPr>
        <p:txBody>
          <a:bodyPr anchor="ctr" bIns="46800" lIns="90000" rIns="90000" tIns="46800" wrap="none"/>
          <a:p>
            <a:r>
              <a:rPr lang="ro-RO"/>
              <a:t>Aplicații ale rețelelor de senzori fără fir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Militare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Medicale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Industriale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Meteorologie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Automatizări</a:t>
            </a:r>
            <a:endParaRPr/>
          </a:p>
        </p:txBody>
      </p:sp>
      <p:pic>
        <p:nvPicPr>
          <p:cNvPr descr="" id="9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80000" y="3155040"/>
            <a:ext cx="3767040" cy="278496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213920" y="70920"/>
            <a:ext cx="7472520" cy="8690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r>
              <a:rPr lang="ro-RO"/>
              <a:t>Introducere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242720"/>
            <a:ext cx="8229600" cy="4071240"/>
          </a:xfrm>
          <a:prstGeom prst="rect">
            <a:avLst/>
          </a:prstGeom>
        </p:spPr>
        <p:txBody>
          <a:bodyPr anchor="ctr" bIns="46800" lIns="90000" rIns="90000" tIns="46800" wrap="none"/>
          <a:p>
            <a:r>
              <a:rPr lang="ro-RO"/>
              <a:t>Caracteristici de evaluare ale protocoalelor WSN</a:t>
            </a:r>
            <a:endParaRPr/>
          </a:p>
          <a:p>
            <a:pPr lvl="2">
              <a:buFont typeface="StarSymbol"/>
              <a:buAutoNum type="arabicPeriod"/>
            </a:pPr>
            <a:r>
              <a:rPr lang="ro-RO"/>
              <a:t>Consum de energie</a:t>
            </a:r>
            <a:endParaRPr/>
          </a:p>
          <a:p>
            <a:pPr lvl="2">
              <a:buFont typeface="StarSymbol"/>
              <a:buAutoNum type="arabicPeriod"/>
            </a:pPr>
            <a:r>
              <a:rPr lang="ro-RO"/>
              <a:t>Viteza de transport a datelor</a:t>
            </a:r>
            <a:endParaRPr/>
          </a:p>
          <a:p>
            <a:pPr lvl="2">
              <a:buFont typeface="StarSymbol"/>
              <a:buAutoNum type="arabicPeriod"/>
            </a:pPr>
            <a:r>
              <a:rPr lang="ro-RO"/>
              <a:t>Cantitatea de date transportate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213920" y="70920"/>
            <a:ext cx="7472520" cy="8690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r>
              <a:rPr lang="ro-RO"/>
              <a:t>Platforma Sparrowv3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242720"/>
            <a:ext cx="8229600" cy="2537280"/>
          </a:xfrm>
          <a:prstGeom prst="rect">
            <a:avLst/>
          </a:prstGeom>
        </p:spPr>
        <p:txBody>
          <a:bodyPr anchor="ctr" bIns="46800" lIns="90000" rIns="90000" tIns="46800" wrap="none"/>
          <a:p>
            <a:pPr>
              <a:buFont typeface="Arial"/>
              <a:buChar char="•"/>
            </a:pPr>
            <a:r>
              <a:rPr lang="ro-RO"/>
              <a:t>Compatibilă IEEE 802.15.4 și ZigBee</a:t>
            </a:r>
            <a:endParaRPr/>
          </a:p>
          <a:p>
            <a:pPr>
              <a:buFont typeface="Arial"/>
              <a:buChar char="•"/>
            </a:pPr>
            <a:r>
              <a:rPr lang="ro-RO"/>
              <a:t>Dezvoltată de As. Drd. Ing. Andrei Voinescu și Șl. Dr. Ing. Dan Tudose</a:t>
            </a:r>
            <a:endParaRPr/>
          </a:p>
        </p:txBody>
      </p:sp>
      <p:pic>
        <p:nvPicPr>
          <p:cNvPr descr="" id="9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40000" y="3492000"/>
            <a:ext cx="4572000" cy="254196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213920" y="70920"/>
            <a:ext cx="7472520" cy="8690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r>
              <a:rPr lang="ro-RO"/>
              <a:t>Platforma Sparrowv3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84200" y="2246040"/>
            <a:ext cx="4015800" cy="2433960"/>
          </a:xfrm>
          <a:prstGeom prst="rect">
            <a:avLst/>
          </a:prstGeom>
        </p:spPr>
        <p:txBody>
          <a:bodyPr anchor="ctr" bIns="46800" lIns="90000" rIns="90000" tIns="46800" wrap="none"/>
          <a:p>
            <a:r>
              <a:rPr lang="ro-RO" sz="2200"/>
              <a:t>Noduri senzoriale</a:t>
            </a:r>
            <a:endParaRPr/>
          </a:p>
          <a:p>
            <a:pPr>
              <a:buFont typeface="Arial"/>
              <a:buChar char="•"/>
            </a:pPr>
            <a:r>
              <a:rPr lang="ro-RO" sz="2200"/>
              <a:t>Bazate pe Atmega128RFA1</a:t>
            </a:r>
            <a:endParaRPr/>
          </a:p>
          <a:p>
            <a:pPr>
              <a:buFont typeface="Arial"/>
              <a:buChar char="•"/>
            </a:pPr>
            <a:r>
              <a:rPr lang="ro-RO" sz="2200"/>
              <a:t>Alimentate prin baterie</a:t>
            </a:r>
            <a:endParaRPr/>
          </a:p>
          <a:p>
            <a:pPr>
              <a:buFont typeface="Arial"/>
              <a:buChar char="•"/>
            </a:pPr>
            <a:r>
              <a:rPr lang="ro-RO" sz="2200"/>
              <a:t>Capabile să măsoare temperatură, umiditate și lumină ambientală</a:t>
            </a:r>
            <a:endParaRPr/>
          </a:p>
        </p:txBody>
      </p:sp>
      <p:sp>
        <p:nvSpPr>
          <p:cNvPr id="101" name="TextShape 3"/>
          <p:cNvSpPr txBox="1"/>
          <p:nvPr/>
        </p:nvSpPr>
        <p:spPr>
          <a:xfrm>
            <a:off x="4624200" y="2245680"/>
            <a:ext cx="4015800" cy="2074320"/>
          </a:xfrm>
          <a:prstGeom prst="rect">
            <a:avLst/>
          </a:prstGeom>
        </p:spPr>
        <p:txBody>
          <a:bodyPr anchor="ctr" bIns="46800" lIns="90000" rIns="90000" tIns="46800" wrap="none"/>
          <a:p>
            <a:r>
              <a:rPr lang="ro-RO" sz="2200"/>
              <a:t>SparrowDongle</a:t>
            </a:r>
            <a:endParaRPr/>
          </a:p>
          <a:p>
            <a:pPr>
              <a:buFont typeface="Arial"/>
              <a:buChar char="•"/>
            </a:pPr>
            <a:r>
              <a:rPr lang="ro-RO" sz="2200"/>
              <a:t>Bazat pe Atmega128RFA1 și Atmega32U4</a:t>
            </a:r>
            <a:endParaRPr/>
          </a:p>
          <a:p>
            <a:pPr>
              <a:buFont typeface="Arial"/>
              <a:buChar char="•"/>
            </a:pPr>
            <a:r>
              <a:rPr lang="ro-RO" sz="2200"/>
              <a:t>Interfață USB – 2.4GHz</a:t>
            </a:r>
            <a:endParaRPr/>
          </a:p>
          <a:p>
            <a:pPr>
              <a:buFont typeface="Arial"/>
              <a:buChar char="•"/>
            </a:pPr>
            <a:r>
              <a:rPr lang="ro-RO" sz="2200"/>
              <a:t>Alimentat prin USB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213920" y="70920"/>
            <a:ext cx="7472520" cy="8690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r>
              <a:rPr lang="ro-RO"/>
              <a:t>Implementare - Framework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242720"/>
            <a:ext cx="8229600" cy="4071240"/>
          </a:xfrm>
          <a:prstGeom prst="rect">
            <a:avLst/>
          </a:prstGeom>
        </p:spPr>
        <p:txBody>
          <a:bodyPr anchor="ctr" bIns="46800" lIns="90000" rIns="90000" tIns="46800" wrap="none"/>
          <a:p>
            <a:pPr>
              <a:buFont typeface="Arial"/>
              <a:buChar char="•"/>
            </a:pPr>
            <a:r>
              <a:rPr lang="ro-RO"/>
              <a:t>Interfață de lucru cu platforma Sparrowv3</a:t>
            </a:r>
            <a:endParaRPr/>
          </a:p>
          <a:p>
            <a:pPr>
              <a:buFont typeface="Arial"/>
              <a:buChar char="•"/>
            </a:pPr>
            <a:r>
              <a:rPr lang="ro-RO"/>
              <a:t>Organizată sub forma unei biblioteci</a:t>
            </a:r>
            <a:endParaRPr/>
          </a:p>
          <a:p>
            <a:pPr lvl="1">
              <a:buFont typeface="Arial"/>
              <a:buChar char="–"/>
            </a:pPr>
            <a:r>
              <a:rPr lang="ro-RO"/>
              <a:t>Extensibilitate</a:t>
            </a:r>
            <a:endParaRPr/>
          </a:p>
          <a:p>
            <a:pPr lvl="1">
              <a:buFont typeface="Arial"/>
              <a:buChar char="–"/>
            </a:pPr>
            <a:r>
              <a:rPr lang="ro-RO"/>
              <a:t>Suport pentru platforme multiple</a:t>
            </a:r>
            <a:endParaRPr/>
          </a:p>
          <a:p>
            <a:pPr lvl="1">
              <a:buFont typeface="Arial"/>
              <a:buChar char="–"/>
            </a:pPr>
            <a:r>
              <a:rPr lang="ro-RO"/>
              <a:t>Ușurință în utilizare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213920" y="70920"/>
            <a:ext cx="7472520" cy="869040"/>
          </a:xfrm>
          <a:prstGeom prst="rect">
            <a:avLst/>
          </a:prstGeom>
        </p:spPr>
        <p:txBody>
          <a:bodyPr anchor="ctr" bIns="46800" lIns="90000" rIns="90000" tIns="46800" wrap="none"/>
          <a:p>
            <a:pPr algn="r"/>
            <a:r>
              <a:rPr lang="ro-RO"/>
              <a:t>Implementare - Protocol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220040"/>
            <a:ext cx="8229600" cy="4899960"/>
          </a:xfrm>
          <a:prstGeom prst="rect">
            <a:avLst/>
          </a:prstGeom>
        </p:spPr>
        <p:txBody>
          <a:bodyPr anchor="ctr" bIns="46800" lIns="90000" rIns="90000" tIns="46800" wrap="none"/>
          <a:p>
            <a:r>
              <a:rPr lang="ro-RO"/>
              <a:t>Împărțirea nodurilor în cateogrii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Noduri frunză</a:t>
            </a:r>
            <a:endParaRPr/>
          </a:p>
          <a:p>
            <a:pPr lvl="3">
              <a:buFont typeface="Arial"/>
              <a:buChar char="–"/>
            </a:pPr>
            <a:r>
              <a:rPr lang="ro-RO"/>
              <a:t>Alimentare din baterie</a:t>
            </a:r>
            <a:endParaRPr/>
          </a:p>
          <a:p>
            <a:pPr lvl="3">
              <a:buFont typeface="Arial"/>
              <a:buChar char="–"/>
            </a:pPr>
            <a:r>
              <a:rPr lang="ro-RO"/>
              <a:t>Durată limitată de viață</a:t>
            </a:r>
            <a:endParaRPr/>
          </a:p>
          <a:p>
            <a:pPr lvl="3">
              <a:buFont typeface="Arial"/>
              <a:buChar char="–"/>
            </a:pPr>
            <a:r>
              <a:rPr lang="ro-RO"/>
              <a:t>Activități de bază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Noduri rădăcină</a:t>
            </a:r>
            <a:endParaRPr/>
          </a:p>
          <a:p>
            <a:pPr lvl="3">
              <a:buFont typeface="Arial"/>
              <a:buChar char="–"/>
            </a:pPr>
            <a:r>
              <a:rPr lang="ro-RO"/>
              <a:t>Alimentare din baterie și recoltare de energie din mediul înconjurător</a:t>
            </a:r>
            <a:endParaRPr/>
          </a:p>
          <a:p>
            <a:pPr lvl="3">
              <a:buFont typeface="Arial"/>
              <a:buChar char="–"/>
            </a:pPr>
            <a:r>
              <a:rPr lang="ro-RO"/>
              <a:t>Asigură posibilitatea de asociere a altor noduri la rețea</a:t>
            </a:r>
            <a:endParaRPr/>
          </a:p>
          <a:p>
            <a:pPr lvl="3">
              <a:buFont typeface="Arial"/>
              <a:buChar char="–"/>
            </a:pPr>
            <a:r>
              <a:rPr lang="ro-RO"/>
              <a:t>Perioade de activitate prelungite</a:t>
            </a:r>
            <a:endParaRPr/>
          </a:p>
          <a:p>
            <a:pPr lvl="2">
              <a:buFont typeface="Arial"/>
              <a:buChar char="•"/>
            </a:pPr>
            <a:r>
              <a:rPr lang="ro-RO"/>
              <a:t>Gateway</a:t>
            </a:r>
            <a:endParaRPr/>
          </a:p>
          <a:p>
            <a:pPr lvl="3">
              <a:buFont typeface="Arial"/>
              <a:buChar char="–"/>
            </a:pPr>
            <a:r>
              <a:rPr lang="ro-RO"/>
              <a:t>Alimentare externă</a:t>
            </a:r>
            <a:endParaRPr/>
          </a:p>
          <a:p>
            <a:pPr lvl="3">
              <a:buFont typeface="Arial"/>
              <a:buChar char="–"/>
            </a:pPr>
            <a:r>
              <a:rPr lang="ro-RO"/>
              <a:t>Activitate continuă</a:t>
            </a:r>
            <a:endParaRPr/>
          </a:p>
          <a:p>
            <a:pPr lvl="3">
              <a:buFont typeface="Arial"/>
              <a:buChar char="–"/>
            </a:pPr>
            <a:r>
              <a:rPr lang="ro-RO"/>
              <a:t>Trimite datele primite din rețea spre procesare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