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74" r:id="rId2"/>
    <p:sldId id="528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6" r:id="rId17"/>
    <p:sldId id="567" r:id="rId18"/>
    <p:sldId id="525" r:id="rId19"/>
    <p:sldId id="551" r:id="rId20"/>
    <p:sldId id="526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63775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6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The most important difference between session-based authentication and token-based authentication is that the latter is stateless, </a:t>
            </a:r>
          </a:p>
          <a:p>
            <a:r>
              <a:rPr lang="en-US" baseline="0" dirty="0" smtClean="0"/>
              <a:t>meaning that we won't be storing any user-specific information on the server memory, database, session provider, or other data containers of any sort. </a:t>
            </a:r>
          </a:p>
          <a:p>
            <a:r>
              <a:rPr lang="en-US" b="1" baseline="0" dirty="0" smtClean="0"/>
              <a:t>This single aspect solves most of the downsides that we pointed out earlier for session-based authentication.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4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 method used by most modern API-based cloud-computing and storage services, including Amazon Web Services (AWS). </a:t>
            </a:r>
          </a:p>
          <a:p>
            <a:r>
              <a:rPr lang="en-US" baseline="0" dirty="0" smtClean="0"/>
              <a:t>In contrast with session-based and token-based approaches, which rely upon a transport layer that can be theoretically accessed by/ exposed to a third-party attacker, </a:t>
            </a:r>
          </a:p>
          <a:p>
            <a:r>
              <a:rPr lang="en-US" baseline="0" dirty="0" smtClean="0"/>
              <a:t>signature-based authentication performs a hash of the whole request using a previously shared private key. </a:t>
            </a:r>
          </a:p>
          <a:p>
            <a:r>
              <a:rPr lang="en-US" baseline="0" dirty="0" smtClean="0"/>
              <a:t>This ensures that no intruder or man-in-the-middle could ever act as the requesting user, as they won't be able to sign the request.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4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standard authentication method used by most banking and financial accounts, being arguably the most secure one. </a:t>
            </a:r>
          </a:p>
          <a:p>
            <a:r>
              <a:rPr lang="en-US" baseline="0" dirty="0" smtClean="0"/>
              <a:t>The implementation may vary, but it always relies upon the following base workflow: </a:t>
            </a:r>
          </a:p>
          <a:p>
            <a:r>
              <a:rPr lang="en-US" baseline="0" dirty="0" smtClean="0"/>
              <a:t>The user performs a standard login with a username and password. </a:t>
            </a:r>
          </a:p>
          <a:p>
            <a:r>
              <a:rPr lang="en-US" baseline="0" dirty="0" smtClean="0"/>
              <a:t>The server identifies the user and prompts them with an additional, user-specific request that can be only satisfied by something obtained or </a:t>
            </a:r>
          </a:p>
          <a:p>
            <a:r>
              <a:rPr lang="en-US" baseline="0" dirty="0" smtClean="0"/>
              <a:t>obtainable through a different channel: an OTP password sent by SMS, a unique authentication card with a number of answer codes, </a:t>
            </a:r>
          </a:p>
          <a:p>
            <a:r>
              <a:rPr lang="en-US" baseline="0" dirty="0" smtClean="0"/>
              <a:t>a dynamic PIN generated by a proprietary device or a mobile app, and so on.</a:t>
            </a:r>
          </a:p>
          <a:p>
            <a:r>
              <a:rPr lang="en-US" b="1" baseline="0" dirty="0" smtClean="0"/>
              <a:t>If the user gives the correct answer, they get authenticated using a standard session-based or token-based method.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most standard implementations, including those featured by ASP.NET, the authorization phase </a:t>
            </a:r>
            <a:r>
              <a:rPr lang="en-US" b="1" dirty="0" smtClean="0"/>
              <a:t>kicks in right after the authentication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It's mostly based on permissions or roles: any authenticated user might have their own set of permissions and/ or belong to one or more roles, </a:t>
            </a:r>
          </a:p>
          <a:p>
            <a:r>
              <a:rPr lang="en-US" b="1" dirty="0" smtClean="0"/>
              <a:t>and thus be granted access to a specific set of resources.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known third-party authorization protocol nowadays is </a:t>
            </a:r>
            <a:r>
              <a:rPr lang="en-US" b="1" dirty="0" smtClean="0"/>
              <a:t>OAuth</a:t>
            </a:r>
            <a:r>
              <a:rPr lang="en-US" dirty="0" smtClean="0"/>
              <a:t>, developed by Blaine Cook and Chris Messina in 2006 and widely used by a lot of social networks, including </a:t>
            </a:r>
            <a:r>
              <a:rPr lang="en-US" b="1" dirty="0" smtClean="0"/>
              <a:t>Facebook and Twitter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basically works like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Whenever an existing user requests a set of permissions to our application via OAuth, we open a transparent connection interface between them and a third-party authorization provider that is trusted by our application (for example, Facebook).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provider acknowledges the user and, if they have the proper rights, responds entrusting them with a temporary, specific access key.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user presents the access key to our application and will be granted access.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4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9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speaking, the term </a:t>
            </a:r>
            <a:r>
              <a:rPr lang="en-US" b="1" dirty="0" smtClean="0"/>
              <a:t>authentication</a:t>
            </a:r>
            <a:r>
              <a:rPr lang="en-US" dirty="0" smtClean="0"/>
              <a:t> refers to any process of verification that someone, be it a human being or an automated system, is who (or what) it claims to be. </a:t>
            </a:r>
          </a:p>
          <a:p>
            <a:r>
              <a:rPr lang="en-US" dirty="0" smtClean="0"/>
              <a:t>This is also true within the context of the World Wide Web (WWW), where that same word is mostly used to denote any technique used by a website or service to collect a set </a:t>
            </a:r>
          </a:p>
          <a:p>
            <a:r>
              <a:rPr lang="en-US" dirty="0" smtClean="0"/>
              <a:t>of login info from a user agent, typically a web browser, and authenticate them using a membership and/ or Identity service.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0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should never be confused with authorization, as it is a different process and is in charge of a very different task: to give a quick definition, </a:t>
            </a:r>
          </a:p>
          <a:p>
            <a:r>
              <a:rPr lang="en-US" dirty="0" smtClean="0"/>
              <a:t>we could say that the purpose of </a:t>
            </a:r>
            <a:r>
              <a:rPr lang="en-US" b="1" dirty="0" smtClean="0"/>
              <a:t>authorization</a:t>
            </a:r>
            <a:r>
              <a:rPr lang="en-US" dirty="0" smtClean="0"/>
              <a:t> is to confirm that the requesting user is allowed to have access to the action they want to perform.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4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matter of fact, implementing authentication and/ or authorization logic isn't mandatory for most web-based applications or services: </a:t>
            </a:r>
          </a:p>
          <a:p>
            <a:r>
              <a:rPr lang="en-US" dirty="0" smtClean="0"/>
              <a:t>there are a number of websites that still don't do that, mostly because they serve contents that can be accessed by anyone at any time.</a:t>
            </a:r>
          </a:p>
          <a:p>
            <a:endParaRPr lang="en-US" dirty="0" smtClean="0"/>
          </a:p>
          <a:p>
            <a:r>
              <a:rPr lang="en-US" dirty="0" smtClean="0"/>
              <a:t>There are billions of websites and services that require authentication to work properly, as most of their content and/ or intents depend </a:t>
            </a:r>
          </a:p>
          <a:p>
            <a:r>
              <a:rPr lang="en-US" dirty="0" smtClean="0"/>
              <a:t>upon the actions of registered users: forums, blogs, shopping carts, subscription-based services, and even collaborative tools such as wikis.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6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origin of the World Wide Web, the vast majority of authentication techniques rely upon HTTP/ HTTPS implementation standards, and all of them work more or less in the following way: </a:t>
            </a:r>
          </a:p>
          <a:p>
            <a:pPr marL="228600" indent="-228600">
              <a:buAutoNum type="arabicPeriod"/>
            </a:pPr>
            <a:r>
              <a:rPr lang="en-US" dirty="0" smtClean="0"/>
              <a:t>A non-authenticated user-agent asks for a content that cannot be accessed without some kind of permissions.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web application returns an authentication request, usually in form of an HTML page containing an empty web form to complete.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user-agent fills up the web form with their credentials, usually a username and a password, and then sends it back with a POST command, which is most likely issued by a click on a Submit button.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web application receives the POST data and calls the aforementioned server-side implementation that will try to authenticate the user with the given input and return an appropriate result. </a:t>
            </a:r>
          </a:p>
          <a:p>
            <a:pPr marL="228600" indent="-228600">
              <a:buAutoNum type="arabicPeriod"/>
            </a:pPr>
            <a:r>
              <a:rPr lang="en-US" dirty="0" smtClean="0"/>
              <a:t>If the result is successful, the web application will authenticate the user and store the relevant data somewhere, depending on the chosen authentication method: sessions/ cookies, tokens, signatures, and so on (we'll talk about it later on). Conversely, the result will be presented to the user as a readable outcome inside an error page, possibly asking them to try again, contact an administrator, or something else.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7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most certainly know, the HTTP protocol is </a:t>
            </a:r>
            <a:r>
              <a:rPr lang="en-US" b="1" dirty="0" smtClean="0"/>
              <a:t>stateless</a:t>
            </a:r>
            <a:r>
              <a:rPr lang="en-US" dirty="0" smtClean="0"/>
              <a:t>, meaning that whatever we do during a request/ response cycle will be lost before the subsequent request, including the authentication result. </a:t>
            </a:r>
          </a:p>
          <a:p>
            <a:r>
              <a:rPr lang="en-US" b="1" dirty="0" smtClean="0"/>
              <a:t>The only way we have to overcome this is to store that result somewhere, together with all its relevant data, such as user ID, login date/ time, and last request time.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few years ago, the most common and traditional method to do that was to store this data on the server by using either a memory-based, disk-based, or external session manager. </a:t>
            </a:r>
          </a:p>
          <a:p>
            <a:r>
              <a:rPr lang="en-US" dirty="0" smtClean="0"/>
              <a:t>Each session can be retrieved using a unique ID that the client receives with the authentication response, usually inside a </a:t>
            </a:r>
            <a:r>
              <a:rPr lang="en-US" b="1" dirty="0" smtClean="0"/>
              <a:t>session cookie</a:t>
            </a:r>
            <a:r>
              <a:rPr lang="en-US" dirty="0" smtClean="0"/>
              <a:t>, that will be transmitted to the server on each subsequent request.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6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Downsides:</a:t>
            </a:r>
          </a:p>
          <a:p>
            <a:pPr marL="0" indent="0">
              <a:buNone/>
            </a:pPr>
            <a:r>
              <a:rPr lang="en-US" baseline="0" dirty="0" smtClean="0"/>
              <a:t>1. Memory issues: Whenever there are many authenticated users, the web server will consume more and more memory. </a:t>
            </a:r>
          </a:p>
          <a:p>
            <a:pPr marL="0" indent="0">
              <a:buNone/>
            </a:pPr>
            <a:r>
              <a:rPr lang="en-US" baseline="0" dirty="0" smtClean="0"/>
              <a:t>Even if we use a file-based or external session provider, there will nonetheless be an intensive IO, TCP, or socket overhead.</a:t>
            </a:r>
          </a:p>
          <a:p>
            <a:pPr marL="0" indent="0">
              <a:buNone/>
            </a:pPr>
            <a:r>
              <a:rPr lang="en-US" baseline="0" dirty="0" smtClean="0"/>
              <a:t>2. Scalability issues: Replicating a session provider in a scalable web farm might not be an easy task and will often lead to bottlenecks or wasted resources. </a:t>
            </a:r>
          </a:p>
          <a:p>
            <a:pPr marL="0" indent="0">
              <a:buNone/>
            </a:pPr>
            <a:r>
              <a:rPr lang="en-US" baseline="0" dirty="0" smtClean="0"/>
              <a:t>3. Cross-domain issues: Session cookies behave just like standard cookies, so they cannot be easily shared among different origins/ domains. </a:t>
            </a:r>
          </a:p>
          <a:p>
            <a:pPr marL="0" indent="0">
              <a:buNone/>
            </a:pPr>
            <a:r>
              <a:rPr lang="en-US" baseline="0" dirty="0" smtClean="0"/>
              <a:t>These kinds of problem can be often solved with some workarounds, yet they will often lead to insecure scenarios to make things work. </a:t>
            </a:r>
          </a:p>
          <a:p>
            <a:pPr marL="0" indent="0">
              <a:buNone/>
            </a:pPr>
            <a:r>
              <a:rPr lang="en-US" baseline="0" dirty="0" smtClean="0"/>
              <a:t>4. Security issues: There is a wide and detailed literature of security-related issues involving sessions and session cookies: </a:t>
            </a:r>
          </a:p>
          <a:p>
            <a:pPr marL="0" indent="0">
              <a:buNone/>
            </a:pPr>
            <a:r>
              <a:rPr lang="en-US" baseline="0" dirty="0" smtClean="0"/>
              <a:t>XSS attacks, cross-site request forgery, and a number of other threats that won't be covered here for the sake of simplicity. </a:t>
            </a:r>
          </a:p>
          <a:p>
            <a:pPr marL="0" indent="0">
              <a:buNone/>
            </a:pPr>
            <a:r>
              <a:rPr lang="en-US" baseline="0" dirty="0" smtClean="0"/>
              <a:t>Most of them can be mitigated by some countermeasures, yet they could be difficult to handle for first-hand developers.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4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The most important difference between session-based authentication and token-based authentication is that the latter is stateless, </a:t>
            </a:r>
          </a:p>
          <a:p>
            <a:r>
              <a:rPr lang="en-US" baseline="0" dirty="0" smtClean="0"/>
              <a:t>meaning that we won't be storing any user-specific information on the server memory, database, session provider, or other data containers of any sort. </a:t>
            </a:r>
          </a:p>
          <a:p>
            <a:r>
              <a:rPr lang="en-US" baseline="0" dirty="0" smtClean="0"/>
              <a:t>This single aspect solves most of the downsides that we pointed out earlier for session-based authentication.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35" y="1402366"/>
            <a:ext cx="5975797" cy="50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9" y="1385758"/>
            <a:ext cx="5637593" cy="50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Tokens</a:t>
            </a:r>
          </a:p>
          <a:p>
            <a:r>
              <a:rPr lang="en-US" dirty="0" smtClean="0"/>
              <a:t>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Tokens</a:t>
            </a:r>
          </a:p>
          <a:p>
            <a:r>
              <a:rPr lang="en-US" dirty="0" smtClean="0"/>
              <a:t>Signatures</a:t>
            </a:r>
          </a:p>
          <a:p>
            <a:r>
              <a:rPr lang="en-US" dirty="0" smtClean="0"/>
              <a:t>Two-factor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</a:t>
            </a:r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 full sample</a:t>
            </a:r>
          </a:p>
          <a:p>
            <a:r>
              <a:rPr lang="en-US" dirty="0" smtClean="0"/>
              <a:t>JSON Web Token full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b="1" i="1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 </a:t>
            </a:r>
            <a:endParaRPr lang="en-GB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97" y="2160589"/>
            <a:ext cx="609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 &amp; Authentication in .NET Core</a:t>
            </a:r>
          </a:p>
          <a:p>
            <a:pPr lvl="1"/>
            <a:r>
              <a:rPr lang="en-US" dirty="0"/>
              <a:t>What authentication is?</a:t>
            </a:r>
          </a:p>
          <a:p>
            <a:pPr lvl="1"/>
            <a:r>
              <a:rPr lang="en-US" dirty="0"/>
              <a:t>What authorization is?</a:t>
            </a:r>
          </a:p>
          <a:p>
            <a:pPr lvl="1"/>
            <a:r>
              <a:rPr lang="en-US" dirty="0" smtClean="0"/>
              <a:t>Do we really need this?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Authentication methods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Proprietary or Third-party?</a:t>
            </a:r>
          </a:p>
          <a:p>
            <a:r>
              <a:rPr lang="en-US" dirty="0" smtClean="0"/>
              <a:t>Demo</a:t>
            </a:r>
          </a:p>
          <a:p>
            <a:endParaRPr lang="en-GB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r>
              <a:rPr lang="en-US" dirty="0" smtClean="0"/>
              <a:t>Valerio De </a:t>
            </a:r>
            <a:r>
              <a:rPr lang="en-US" dirty="0" err="1" smtClean="0"/>
              <a:t>Sanctis</a:t>
            </a:r>
            <a:r>
              <a:rPr lang="en-US" dirty="0" smtClean="0"/>
              <a:t> -  </a:t>
            </a:r>
            <a:r>
              <a:rPr lang="en-US" dirty="0"/>
              <a:t>ASP.NET Core </a:t>
            </a:r>
            <a:r>
              <a:rPr lang="en-US" dirty="0" smtClean="0"/>
              <a:t>2 and </a:t>
            </a:r>
            <a:r>
              <a:rPr lang="en-US" dirty="0"/>
              <a:t>Angular 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</a:t>
            </a:r>
            <a:r>
              <a:rPr lang="en-US" dirty="0" smtClean="0"/>
              <a:t>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</a:t>
            </a:r>
            <a:r>
              <a:rPr lang="en-US" dirty="0" smtClean="0"/>
              <a:t>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authentication is?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7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</a:t>
            </a:r>
            <a:r>
              <a:rPr lang="en-US" dirty="0" smtClean="0"/>
              <a:t>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authentication is?</a:t>
            </a:r>
          </a:p>
          <a:p>
            <a:r>
              <a:rPr lang="en-US" dirty="0" smtClean="0"/>
              <a:t>What authorization is?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</a:t>
            </a:r>
            <a:r>
              <a:rPr lang="en-US" dirty="0" smtClean="0"/>
              <a:t>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authentication is?</a:t>
            </a:r>
          </a:p>
          <a:p>
            <a:r>
              <a:rPr lang="en-US" dirty="0" smtClean="0"/>
              <a:t>What authorization is?</a:t>
            </a:r>
          </a:p>
          <a:p>
            <a:r>
              <a:rPr lang="en-US" dirty="0"/>
              <a:t>Do we really need this?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8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1544</Words>
  <Application>Microsoft Office PowerPoint</Application>
  <PresentationFormat>Widescreen</PresentationFormat>
  <Paragraphs>146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Authorization &amp; Authentication in .NET Core</vt:lpstr>
      <vt:lpstr>Authorization &amp; Authentication in .NET Core</vt:lpstr>
      <vt:lpstr>Authorization &amp; Authentication in .NET Core</vt:lpstr>
      <vt:lpstr>Authorization &amp; Authentication in .NET Core</vt:lpstr>
      <vt:lpstr>Authentication</vt:lpstr>
      <vt:lpstr>Authentication methods</vt:lpstr>
      <vt:lpstr>Authentication methods</vt:lpstr>
      <vt:lpstr>Authentication methods</vt:lpstr>
      <vt:lpstr>Authentication methods</vt:lpstr>
      <vt:lpstr>Authentication methods</vt:lpstr>
      <vt:lpstr>Authentication methods</vt:lpstr>
      <vt:lpstr>Authentication methods</vt:lpstr>
      <vt:lpstr>Authorization</vt:lpstr>
      <vt:lpstr>Authorization</vt:lpstr>
      <vt:lpstr>Demo</vt:lpstr>
      <vt:lpstr>One more thing…</vt:lpstr>
      <vt:lpstr>One more thing…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1631</cp:revision>
  <dcterms:created xsi:type="dcterms:W3CDTF">2016-09-16T14:15:46Z</dcterms:created>
  <dcterms:modified xsi:type="dcterms:W3CDTF">2017-12-10T19:56:51Z</dcterms:modified>
</cp:coreProperties>
</file>