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4" r:id="rId2"/>
    <p:sldId id="552" r:id="rId3"/>
    <p:sldId id="553" r:id="rId4"/>
    <p:sldId id="554" r:id="rId5"/>
    <p:sldId id="555" r:id="rId6"/>
    <p:sldId id="556" r:id="rId7"/>
    <p:sldId id="557" r:id="rId8"/>
    <p:sldId id="558" r:id="rId9"/>
    <p:sldId id="559" r:id="rId10"/>
    <p:sldId id="560" r:id="rId11"/>
    <p:sldId id="561" r:id="rId12"/>
    <p:sldId id="562" r:id="rId13"/>
    <p:sldId id="525" r:id="rId14"/>
    <p:sldId id="551" r:id="rId15"/>
    <p:sldId id="526" r:id="rId16"/>
    <p:sldId id="291"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63775" autoAdjust="0"/>
  </p:normalViewPr>
  <p:slideViewPr>
    <p:cSldViewPr snapToGrid="0">
      <p:cViewPr varScale="1">
        <p:scale>
          <a:sx n="74" d="100"/>
          <a:sy n="74" d="100"/>
        </p:scale>
        <p:origin x="1932" y="66"/>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17/12/2017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Stands: Command Query Responsibility Segregation</a:t>
            </a:r>
          </a:p>
          <a:p>
            <a:pPr algn="l"/>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a:t>
            </a:fld>
            <a:endParaRPr lang="en-GB"/>
          </a:p>
        </p:txBody>
      </p:sp>
    </p:spTree>
    <p:extLst>
      <p:ext uri="{BB962C8B-B14F-4D97-AF65-F5344CB8AC3E}">
        <p14:creationId xmlns:p14="http://schemas.microsoft.com/office/powerpoint/2010/main" val="319198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Stands: Command </a:t>
            </a:r>
            <a:r>
              <a:rPr lang="en-US" sz="1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Query Responsibility Segregation</a:t>
            </a:r>
          </a:p>
          <a:p>
            <a:pPr algn="l"/>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a:t>
            </a:fld>
            <a:endParaRPr lang="en-GB"/>
          </a:p>
        </p:txBody>
      </p:sp>
    </p:spTree>
    <p:extLst>
      <p:ext uri="{BB962C8B-B14F-4D97-AF65-F5344CB8AC3E}">
        <p14:creationId xmlns:p14="http://schemas.microsoft.com/office/powerpoint/2010/main" val="329227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fundamental idea of Event Sourcing is that of ensuring every change to the state of an application is captured in an event object, and that these event objects are themselves stored in the sequence they were applied for the same lifetime as the application state itself.</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11</a:t>
            </a:fld>
            <a:endParaRPr lang="en-GB"/>
          </a:p>
        </p:txBody>
      </p:sp>
    </p:spTree>
    <p:extLst>
      <p:ext uri="{BB962C8B-B14F-4D97-AF65-F5344CB8AC3E}">
        <p14:creationId xmlns:p14="http://schemas.microsoft.com/office/powerpoint/2010/main" val="88856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13</a:t>
            </a:fld>
            <a:endParaRPr lang="en-GB"/>
          </a:p>
        </p:txBody>
      </p:sp>
    </p:spTree>
    <p:extLst>
      <p:ext uri="{BB962C8B-B14F-4D97-AF65-F5344CB8AC3E}">
        <p14:creationId xmlns:p14="http://schemas.microsoft.com/office/powerpoint/2010/main" val="2385736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14</a:t>
            </a:fld>
            <a:endParaRPr lang="en-GB"/>
          </a:p>
        </p:txBody>
      </p:sp>
    </p:spTree>
    <p:extLst>
      <p:ext uri="{BB962C8B-B14F-4D97-AF65-F5344CB8AC3E}">
        <p14:creationId xmlns:p14="http://schemas.microsoft.com/office/powerpoint/2010/main" val="77469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rtinfowler.com/eaaDev/EventSourcing.html" TargetMode="External"/><Relationship Id="rId2" Type="http://schemas.openxmlformats.org/officeDocument/2006/relationships/hyperlink" Target="https://docs.microsoft.com/en-us/dotnet/standard/microservices-architecture/microservice-ddd-cqrs-patterns/domain-events-design-implementation" TargetMode="External"/><Relationship Id="rId1" Type="http://schemas.openxmlformats.org/officeDocument/2006/relationships/slideLayout" Target="../slideLayouts/slideLayout2.xml"/><Relationship Id="rId6" Type="http://schemas.openxmlformats.org/officeDocument/2006/relationships/hyperlink" Target="https://www.amazon.com/Building-Microservices-Sam-Newman/dp/1491950358/" TargetMode="External"/><Relationship Id="rId5" Type="http://schemas.openxmlformats.org/officeDocument/2006/relationships/hyperlink" Target="http://microservices.io/patterns/index.html" TargetMode="External"/><Relationship Id="rId4" Type="http://schemas.openxmlformats.org/officeDocument/2006/relationships/hyperlink" Target="http://martinfowler.com/articles/microservice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foq.com/news/2015/09/domain-events-consistency" TargetMode="External"/><Relationship Id="rId2" Type="http://schemas.openxmlformats.org/officeDocument/2006/relationships/hyperlink" Target="http://www.tonytruong.net/domain-events-pattern-examp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smtClean="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smtClean="0"/>
              <a:t>Florin Olariu </a:t>
            </a:r>
          </a:p>
          <a:p>
            <a:pPr algn="ctr"/>
            <a:r>
              <a:rPr lang="en-US" dirty="0" smtClean="0"/>
              <a:t>“Alexandru Ioan </a:t>
            </a:r>
            <a:r>
              <a:rPr lang="en-US" dirty="0" err="1" smtClean="0"/>
              <a:t>Cuza</a:t>
            </a:r>
            <a:r>
              <a:rPr lang="en-US" dirty="0" smtClean="0"/>
              <a:t>”, University of </a:t>
            </a:r>
            <a:r>
              <a:rPr lang="en-US" dirty="0" err="1" smtClean="0"/>
              <a:t>Ia</a:t>
            </a:r>
            <a:r>
              <a:rPr lang="ro-RO" dirty="0" smtClean="0"/>
              <a:t>ș</a:t>
            </a:r>
            <a:r>
              <a:rPr lang="en-US" dirty="0" err="1" smtClean="0"/>
              <a:t>i</a:t>
            </a:r>
            <a:endParaRPr lang="en-US" dirty="0" smtClean="0"/>
          </a:p>
          <a:p>
            <a:pPr algn="ctr"/>
            <a:r>
              <a:rPr lang="en-US" dirty="0" smtClean="0"/>
              <a:t>Department of Computer Science</a:t>
            </a:r>
          </a:p>
          <a:p>
            <a:endParaRPr lang="ro-RO" dirty="0"/>
          </a:p>
        </p:txBody>
      </p:sp>
    </p:spTree>
    <p:extLst>
      <p:ext uri="{BB962C8B-B14F-4D97-AF65-F5344CB8AC3E}">
        <p14:creationId xmlns:p14="http://schemas.microsoft.com/office/powerpoint/2010/main" val="398876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Sourcing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88545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Sourcing</a:t>
            </a:r>
            <a:endParaRPr lang="en-GB" dirty="0"/>
          </a:p>
        </p:txBody>
      </p:sp>
      <p:sp>
        <p:nvSpPr>
          <p:cNvPr id="3" name="Content Placeholder 2"/>
          <p:cNvSpPr>
            <a:spLocks noGrp="1"/>
          </p:cNvSpPr>
          <p:nvPr>
            <p:ph idx="1"/>
          </p:nvPr>
        </p:nvSpPr>
        <p:spPr/>
        <p:txBody>
          <a:bodyPr/>
          <a:lstStyle/>
          <a:p>
            <a:r>
              <a:rPr lang="en-US" dirty="0" smtClean="0"/>
              <a:t>“</a:t>
            </a:r>
            <a:r>
              <a:rPr lang="en-US" dirty="0"/>
              <a:t>Event Sourcing ensures that all changes to application state are stored as a sequence of events</a:t>
            </a:r>
            <a:r>
              <a:rPr lang="en-US" dirty="0" smtClean="0"/>
              <a:t>.” – Martin Fowler - </a:t>
            </a:r>
            <a:r>
              <a:rPr lang="en-GB" b="1" dirty="0"/>
              <a:t>Event </a:t>
            </a:r>
            <a:r>
              <a:rPr lang="en-GB" b="1" dirty="0" smtClean="0"/>
              <a:t>Sourcing 2005</a:t>
            </a:r>
            <a:endParaRPr lang="en-GB" b="1" dirty="0"/>
          </a:p>
          <a:p>
            <a:endParaRPr lang="en-GB" dirty="0"/>
          </a:p>
        </p:txBody>
      </p:sp>
    </p:spTree>
    <p:extLst>
      <p:ext uri="{BB962C8B-B14F-4D97-AF65-F5344CB8AC3E}">
        <p14:creationId xmlns:p14="http://schemas.microsoft.com/office/powerpoint/2010/main" val="336312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GB" dirty="0"/>
          </a:p>
        </p:txBody>
      </p:sp>
      <p:sp>
        <p:nvSpPr>
          <p:cNvPr id="3" name="Content Placeholder 2"/>
          <p:cNvSpPr>
            <a:spLocks noGrp="1"/>
          </p:cNvSpPr>
          <p:nvPr>
            <p:ph idx="1"/>
          </p:nvPr>
        </p:nvSpPr>
        <p:spPr/>
        <p:txBody>
          <a:bodyPr/>
          <a:lstStyle/>
          <a:p>
            <a:r>
              <a:rPr lang="en-US" dirty="0"/>
              <a:t>Full architecture - separation concerns, SOLID and Clean Code</a:t>
            </a:r>
            <a:br>
              <a:rPr lang="en-US" dirty="0"/>
            </a:br>
            <a:r>
              <a:rPr lang="en-US" dirty="0"/>
              <a:t>Domain Driven Design - layers</a:t>
            </a:r>
            <a:br>
              <a:rPr lang="en-US" dirty="0"/>
            </a:br>
            <a:r>
              <a:rPr lang="en-US" dirty="0"/>
              <a:t>Domain Events</a:t>
            </a:r>
            <a:br>
              <a:rPr lang="en-US" dirty="0"/>
            </a:br>
            <a:r>
              <a:rPr lang="en-US" dirty="0"/>
              <a:t>Domain Notification</a:t>
            </a:r>
            <a:br>
              <a:rPr lang="en-US" dirty="0"/>
            </a:br>
            <a:r>
              <a:rPr lang="en-US" dirty="0"/>
              <a:t>CQRS </a:t>
            </a:r>
            <a:r>
              <a:rPr lang="en-US" dirty="0" smtClean="0"/>
              <a:t>(Immediate Consistency)</a:t>
            </a:r>
            <a:r>
              <a:rPr lang="en-US" dirty="0"/>
              <a:t/>
            </a:r>
            <a:br>
              <a:rPr lang="en-US" dirty="0"/>
            </a:br>
            <a:r>
              <a:rPr lang="en-US" dirty="0"/>
              <a:t>Event Sourcing</a:t>
            </a:r>
            <a:br>
              <a:rPr lang="en-US" dirty="0"/>
            </a:br>
            <a:r>
              <a:rPr lang="en-US" dirty="0"/>
              <a:t>Unit of Work</a:t>
            </a:r>
            <a:endParaRPr lang="en-GB" dirty="0"/>
          </a:p>
        </p:txBody>
      </p:sp>
    </p:spTree>
    <p:extLst>
      <p:ext uri="{BB962C8B-B14F-4D97-AF65-F5344CB8AC3E}">
        <p14:creationId xmlns:p14="http://schemas.microsoft.com/office/powerpoint/2010/main" val="1028861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normAutofit/>
          </a:bodyPr>
          <a:lstStyle/>
          <a:p>
            <a:pPr marL="0" indent="0">
              <a:buNone/>
            </a:pPr>
            <a:endParaRPr lang="en-GB" sz="4400" b="1" i="1" dirty="0"/>
          </a:p>
        </p:txBody>
      </p:sp>
    </p:spTree>
    <p:extLst>
      <p:ext uri="{BB962C8B-B14F-4D97-AF65-F5344CB8AC3E}">
        <p14:creationId xmlns:p14="http://schemas.microsoft.com/office/powerpoint/2010/main" val="3960206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a:t>
            </a:r>
            <a:endParaRPr lang="en-GB" dirty="0"/>
          </a:p>
        </p:txBody>
      </p:sp>
      <p:sp>
        <p:nvSpPr>
          <p:cNvPr id="3" name="Content Placeholder 2"/>
          <p:cNvSpPr>
            <a:spLocks noGrp="1"/>
          </p:cNvSpPr>
          <p:nvPr>
            <p:ph idx="1"/>
          </p:nvPr>
        </p:nvSpPr>
        <p:spPr/>
        <p:txBody>
          <a:bodyPr>
            <a:normAutofit/>
          </a:bodyPr>
          <a:lstStyle/>
          <a:p>
            <a:pPr marL="0" indent="0">
              <a:buNone/>
            </a:pPr>
            <a:r>
              <a:rPr lang="en-US" sz="2600" dirty="0"/>
              <a:t> </a:t>
            </a:r>
            <a:endParaRPr lang="en-GB" sz="2600" b="1" i="1" dirty="0"/>
          </a:p>
        </p:txBody>
      </p:sp>
      <p:pic>
        <p:nvPicPr>
          <p:cNvPr id="4" name="Picture 3"/>
          <p:cNvPicPr>
            <a:picLocks noChangeAspect="1"/>
          </p:cNvPicPr>
          <p:nvPr/>
        </p:nvPicPr>
        <p:blipFill>
          <a:blip r:embed="rId3"/>
          <a:stretch>
            <a:fillRect/>
          </a:stretch>
        </p:blipFill>
        <p:spPr>
          <a:xfrm>
            <a:off x="2622997" y="2160589"/>
            <a:ext cx="6096000" cy="2895600"/>
          </a:xfrm>
          <a:prstGeom prst="rect">
            <a:avLst/>
          </a:prstGeom>
        </p:spPr>
      </p:pic>
    </p:spTree>
    <p:extLst>
      <p:ext uri="{BB962C8B-B14F-4D97-AF65-F5344CB8AC3E}">
        <p14:creationId xmlns:p14="http://schemas.microsoft.com/office/powerpoint/2010/main" val="4090487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GB" dirty="0"/>
          </a:p>
        </p:txBody>
      </p:sp>
      <p:sp>
        <p:nvSpPr>
          <p:cNvPr id="3" name="Content Placeholder 2"/>
          <p:cNvSpPr>
            <a:spLocks noGrp="1"/>
          </p:cNvSpPr>
          <p:nvPr>
            <p:ph idx="1"/>
          </p:nvPr>
        </p:nvSpPr>
        <p:spPr/>
        <p:txBody>
          <a:bodyPr/>
          <a:lstStyle/>
          <a:p>
            <a:r>
              <a:rPr lang="en-US" dirty="0" err="1" smtClean="0"/>
              <a:t>Pluralsight</a:t>
            </a:r>
            <a:endParaRPr lang="en-US" dirty="0" smtClean="0"/>
          </a:p>
          <a:p>
            <a:r>
              <a:rPr lang="en-US" dirty="0">
                <a:hlinkClick r:id="rId2"/>
              </a:rPr>
              <a:t>https://</a:t>
            </a:r>
            <a:r>
              <a:rPr lang="en-US" dirty="0" smtClean="0">
                <a:hlinkClick r:id="rId2"/>
              </a:rPr>
              <a:t>docs.microsoft.com/en-us/dotnet/standard/microservices-architecture/microservice-ddd-cqrs-patterns/domain-events-design-implementation</a:t>
            </a:r>
            <a:endParaRPr lang="en-US" dirty="0" smtClean="0"/>
          </a:p>
          <a:p>
            <a:r>
              <a:rPr lang="en-US" dirty="0">
                <a:hlinkClick r:id="rId3"/>
              </a:rPr>
              <a:t>https://</a:t>
            </a:r>
            <a:r>
              <a:rPr lang="en-US" dirty="0" smtClean="0">
                <a:hlinkClick r:id="rId3"/>
              </a:rPr>
              <a:t>martinfowler.com/eaaDev/EventSourcing.html</a:t>
            </a:r>
            <a:endParaRPr lang="en-US" dirty="0" smtClean="0"/>
          </a:p>
          <a:p>
            <a:r>
              <a:rPr lang="en-US" dirty="0">
                <a:hlinkClick r:id="rId4"/>
              </a:rPr>
              <a:t>Martin Fowler: </a:t>
            </a:r>
            <a:r>
              <a:rPr lang="en-US" dirty="0" err="1">
                <a:hlinkClick r:id="rId4"/>
              </a:rPr>
              <a:t>Microservices</a:t>
            </a:r>
            <a:r>
              <a:rPr lang="en-US" dirty="0"/>
              <a:t> – This article is robust, but, at the same time, not too wordy. It provides a great overview of </a:t>
            </a:r>
            <a:r>
              <a:rPr lang="en-US" dirty="0" err="1"/>
              <a:t>Microservices</a:t>
            </a:r>
            <a:endParaRPr lang="en-US" dirty="0"/>
          </a:p>
          <a:p>
            <a:r>
              <a:rPr lang="en-US" dirty="0">
                <a:hlinkClick r:id="rId5"/>
              </a:rPr>
              <a:t>Microservices.io</a:t>
            </a:r>
            <a:r>
              <a:rPr lang="en-US" dirty="0"/>
              <a:t> –this site is aimed at documenting all of the various patterns that we use to architect </a:t>
            </a:r>
            <a:r>
              <a:rPr lang="en-US" dirty="0" err="1"/>
              <a:t>Microservices</a:t>
            </a:r>
            <a:r>
              <a:rPr lang="en-US" dirty="0"/>
              <a:t>.</a:t>
            </a:r>
          </a:p>
          <a:p>
            <a:r>
              <a:rPr lang="en-US" dirty="0">
                <a:hlinkClick r:id="rId6"/>
              </a:rPr>
              <a:t>Building </a:t>
            </a:r>
            <a:r>
              <a:rPr lang="en-US" dirty="0" err="1">
                <a:hlinkClick r:id="rId6"/>
              </a:rPr>
              <a:t>Microservices</a:t>
            </a:r>
            <a:r>
              <a:rPr lang="en-US" dirty="0">
                <a:hlinkClick r:id="rId6"/>
              </a:rPr>
              <a:t> by Sam Newman</a:t>
            </a:r>
            <a:r>
              <a:rPr lang="en-US" dirty="0"/>
              <a:t> – A really good book on the topic.</a:t>
            </a:r>
          </a:p>
          <a:p>
            <a:endParaRPr lang="en-US" dirty="0" smtClean="0"/>
          </a:p>
          <a:p>
            <a:endParaRPr lang="en-US" dirty="0" smtClean="0"/>
          </a:p>
          <a:p>
            <a:endParaRPr lang="en-US" dirty="0" smtClean="0"/>
          </a:p>
          <a:p>
            <a:endParaRPr lang="en-US" dirty="0"/>
          </a:p>
          <a:p>
            <a:endParaRPr lang="en-GB" dirty="0"/>
          </a:p>
          <a:p>
            <a:endParaRPr lang="en-GB" dirty="0" smtClean="0"/>
          </a:p>
          <a:p>
            <a:endParaRPr lang="en-GB" dirty="0"/>
          </a:p>
        </p:txBody>
      </p:sp>
    </p:spTree>
    <p:extLst>
      <p:ext uri="{BB962C8B-B14F-4D97-AF65-F5344CB8AC3E}">
        <p14:creationId xmlns:p14="http://schemas.microsoft.com/office/powerpoint/2010/main" val="2168967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GB" dirty="0"/>
          </a:p>
        </p:txBody>
      </p:sp>
      <p:sp>
        <p:nvSpPr>
          <p:cNvPr id="3" name="Content Placeholder 2"/>
          <p:cNvSpPr>
            <a:spLocks noGrp="1"/>
          </p:cNvSpPr>
          <p:nvPr>
            <p:ph idx="1"/>
          </p:nvPr>
        </p:nvSpPr>
        <p:spPr/>
        <p:txBody>
          <a:bodyPr/>
          <a:lstStyle/>
          <a:p>
            <a:r>
              <a:rPr lang="en-US" dirty="0" smtClean="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smtClean="0"/>
              <a:t>Thanks! </a:t>
            </a:r>
          </a:p>
          <a:p>
            <a:pPr marL="0" indent="0" algn="ctr">
              <a:buNone/>
            </a:pPr>
            <a:r>
              <a:rPr lang="en-US" sz="4800" dirty="0" smtClean="0"/>
              <a:t>See you next time! </a:t>
            </a:r>
            <a:r>
              <a:rPr lang="en-US" sz="4800" dirty="0" smtClean="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r>
              <a:rPr lang="en-US" dirty="0" smtClean="0"/>
              <a:t>CQRS</a:t>
            </a:r>
          </a:p>
          <a:p>
            <a:r>
              <a:rPr lang="en-US" dirty="0" smtClean="0"/>
              <a:t>Domain events - DDD</a:t>
            </a:r>
          </a:p>
          <a:p>
            <a:r>
              <a:rPr lang="en-US" dirty="0" smtClean="0"/>
              <a:t>Event Sourcing</a:t>
            </a:r>
          </a:p>
          <a:p>
            <a:r>
              <a:rPr lang="en-US" dirty="0" smtClean="0"/>
              <a:t>DEMO</a:t>
            </a:r>
          </a:p>
          <a:p>
            <a:endParaRPr lang="en-GB" dirty="0"/>
          </a:p>
        </p:txBody>
      </p:sp>
    </p:spTree>
    <p:extLst>
      <p:ext uri="{BB962C8B-B14F-4D97-AF65-F5344CB8AC3E}">
        <p14:creationId xmlns:p14="http://schemas.microsoft.com/office/powerpoint/2010/main" val="171502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4159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GB" dirty="0"/>
          </a:p>
        </p:txBody>
      </p:sp>
      <p:sp>
        <p:nvSpPr>
          <p:cNvPr id="3" name="Content Placeholder 2"/>
          <p:cNvSpPr>
            <a:spLocks noGrp="1"/>
          </p:cNvSpPr>
          <p:nvPr>
            <p:ph idx="1"/>
          </p:nvPr>
        </p:nvSpPr>
        <p:spPr/>
        <p:txBody>
          <a:bodyPr/>
          <a:lstStyle/>
          <a:p>
            <a:r>
              <a:rPr lang="en-US" b="1" dirty="0"/>
              <a:t>Wikipedia</a:t>
            </a:r>
            <a:r>
              <a:rPr lang="en-US" dirty="0"/>
              <a:t> : Command Query Responsibility Segregation (CQRS) applies the CQS principle by using separate </a:t>
            </a:r>
            <a:r>
              <a:rPr lang="en-US" i="1" dirty="0"/>
              <a:t>Query</a:t>
            </a:r>
            <a:r>
              <a:rPr lang="en-US" dirty="0"/>
              <a:t> and </a:t>
            </a:r>
            <a:r>
              <a:rPr lang="en-US" i="1" dirty="0"/>
              <a:t>Command</a:t>
            </a:r>
            <a:r>
              <a:rPr lang="en-US" dirty="0"/>
              <a:t> objects to </a:t>
            </a:r>
            <a:r>
              <a:rPr lang="en-US" i="1" dirty="0"/>
              <a:t>retrieve</a:t>
            </a:r>
            <a:r>
              <a:rPr lang="en-US" dirty="0"/>
              <a:t> and </a:t>
            </a:r>
            <a:r>
              <a:rPr lang="en-US" i="1" dirty="0"/>
              <a:t>modify</a:t>
            </a:r>
            <a:r>
              <a:rPr lang="en-US" dirty="0"/>
              <a:t> data, respectively.</a:t>
            </a:r>
          </a:p>
          <a:p>
            <a:endParaRPr lang="en-GB" dirty="0"/>
          </a:p>
        </p:txBody>
      </p:sp>
    </p:spTree>
    <p:extLst>
      <p:ext uri="{BB962C8B-B14F-4D97-AF65-F5344CB8AC3E}">
        <p14:creationId xmlns:p14="http://schemas.microsoft.com/office/powerpoint/2010/main" val="422522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GB"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665" y="1270000"/>
            <a:ext cx="9911970" cy="4806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71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events - DDD</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0189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events - DDD</a:t>
            </a:r>
          </a:p>
        </p:txBody>
      </p:sp>
      <p:sp>
        <p:nvSpPr>
          <p:cNvPr id="3" name="Content Placeholder 2"/>
          <p:cNvSpPr>
            <a:spLocks noGrp="1"/>
          </p:cNvSpPr>
          <p:nvPr>
            <p:ph idx="1"/>
          </p:nvPr>
        </p:nvSpPr>
        <p:spPr/>
        <p:txBody>
          <a:bodyPr/>
          <a:lstStyle/>
          <a:p>
            <a:r>
              <a:rPr lang="en-US" dirty="0" smtClean="0"/>
              <a:t>“Domain </a:t>
            </a:r>
            <a:r>
              <a:rPr lang="en-US" dirty="0"/>
              <a:t>events </a:t>
            </a:r>
            <a:r>
              <a:rPr lang="en-US" dirty="0" smtClean="0"/>
              <a:t>is a </a:t>
            </a:r>
            <a:r>
              <a:rPr lang="en-US" dirty="0"/>
              <a:t>preferred way to trigger side effects across multiple aggregates within the same </a:t>
            </a:r>
            <a:r>
              <a:rPr lang="en-US" dirty="0" smtClean="0"/>
              <a:t>domain”</a:t>
            </a:r>
            <a:endParaRPr lang="en-US" dirty="0"/>
          </a:p>
          <a:p>
            <a:endParaRPr lang="en-GB" dirty="0"/>
          </a:p>
        </p:txBody>
      </p:sp>
    </p:spTree>
    <p:extLst>
      <p:ext uri="{BB962C8B-B14F-4D97-AF65-F5344CB8AC3E}">
        <p14:creationId xmlns:p14="http://schemas.microsoft.com/office/powerpoint/2010/main" val="1913935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events - DDD</a:t>
            </a:r>
          </a:p>
        </p:txBody>
      </p:sp>
      <p:sp>
        <p:nvSpPr>
          <p:cNvPr id="3" name="Content Placeholder 2"/>
          <p:cNvSpPr>
            <a:spLocks noGrp="1"/>
          </p:cNvSpPr>
          <p:nvPr>
            <p:ph idx="1"/>
          </p:nvPr>
        </p:nvSpPr>
        <p:spPr/>
        <p:txBody>
          <a:bodyPr/>
          <a:lstStyle/>
          <a:p>
            <a:r>
              <a:rPr lang="en-US" dirty="0" smtClean="0"/>
              <a:t>“Domain </a:t>
            </a:r>
            <a:r>
              <a:rPr lang="en-US" dirty="0"/>
              <a:t>events </a:t>
            </a:r>
            <a:r>
              <a:rPr lang="en-US" dirty="0" smtClean="0"/>
              <a:t>is a </a:t>
            </a:r>
            <a:r>
              <a:rPr lang="en-US" dirty="0"/>
              <a:t>preferred way to trigger side effects across multiple aggregates within the same </a:t>
            </a:r>
            <a:r>
              <a:rPr lang="en-US" dirty="0" smtClean="0"/>
              <a:t>domain”</a:t>
            </a:r>
            <a:endParaRPr lang="en-US" dirty="0"/>
          </a:p>
          <a:p>
            <a:endParaRPr lang="en-GB" dirty="0"/>
          </a:p>
        </p:txBody>
      </p:sp>
      <p:pic>
        <p:nvPicPr>
          <p:cNvPr id="1026" name="Picture 2" descr="https://docs.microsoft.com/en-us/dotnet/standard/microservices-architecture/microservice-ddd-cqrs-patterns/media/image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89" y="2838344"/>
            <a:ext cx="7610386" cy="40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11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events - DDD</a:t>
            </a:r>
            <a:endParaRPr lang="en-GB" dirty="0"/>
          </a:p>
        </p:txBody>
      </p:sp>
      <p:sp>
        <p:nvSpPr>
          <p:cNvPr id="3" name="Content Placeholder 2"/>
          <p:cNvSpPr>
            <a:spLocks noGrp="1"/>
          </p:cNvSpPr>
          <p:nvPr>
            <p:ph idx="1"/>
          </p:nvPr>
        </p:nvSpPr>
        <p:spPr/>
        <p:txBody>
          <a:bodyPr/>
          <a:lstStyle/>
          <a:p>
            <a:r>
              <a:rPr lang="en-GB" dirty="0">
                <a:hlinkClick r:id="rId2"/>
              </a:rPr>
              <a:t>http</a:t>
            </a:r>
            <a:r>
              <a:rPr lang="en-GB" dirty="0" smtClean="0">
                <a:hlinkClick r:id="rId2"/>
              </a:rPr>
              <a:t>://www.tonytruong.net/domain-events-pattern-example/</a:t>
            </a:r>
            <a:endParaRPr lang="en-GB" dirty="0" smtClean="0"/>
          </a:p>
          <a:p>
            <a:r>
              <a:rPr lang="en-GB" dirty="0">
                <a:hlinkClick r:id="rId3"/>
              </a:rPr>
              <a:t>https://</a:t>
            </a:r>
            <a:r>
              <a:rPr lang="en-GB" dirty="0" smtClean="0">
                <a:hlinkClick r:id="rId3"/>
              </a:rPr>
              <a:t>www.infoq.com/news/2015/09/domain-events-consistency</a:t>
            </a:r>
            <a:endParaRPr lang="en-GB" dirty="0" smtClean="0"/>
          </a:p>
          <a:p>
            <a:endParaRPr lang="en-GB" dirty="0" smtClean="0"/>
          </a:p>
          <a:p>
            <a:endParaRPr lang="en-GB" dirty="0"/>
          </a:p>
        </p:txBody>
      </p:sp>
    </p:spTree>
    <p:extLst>
      <p:ext uri="{BB962C8B-B14F-4D97-AF65-F5344CB8AC3E}">
        <p14:creationId xmlns:p14="http://schemas.microsoft.com/office/powerpoint/2010/main" val="3430233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184</Words>
  <Application>Microsoft Office PowerPoint</Application>
  <PresentationFormat>Widescreen</PresentationFormat>
  <Paragraphs>53</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Introduction to .NET</vt:lpstr>
      <vt:lpstr>Agenda</vt:lpstr>
      <vt:lpstr>CQRS</vt:lpstr>
      <vt:lpstr>CQRS</vt:lpstr>
      <vt:lpstr>CQRS</vt:lpstr>
      <vt:lpstr>Domain events - DDD</vt:lpstr>
      <vt:lpstr>Domain events - DDD</vt:lpstr>
      <vt:lpstr>Domain events - DDD</vt:lpstr>
      <vt:lpstr>Domain events - DDD</vt:lpstr>
      <vt:lpstr>Event Sourcing</vt:lpstr>
      <vt:lpstr>Event Sourcing</vt:lpstr>
      <vt:lpstr>DEMO</vt:lpstr>
      <vt:lpstr>One more thing…</vt:lpstr>
      <vt:lpstr>One more thing…</vt:lpstr>
      <vt:lpstr>Bibliography</vt:lpstr>
      <vt:lpstr>Questions</vt:lpstr>
      <vt:lpstr>PowerPoint Presentation</vt:lpstr>
    </vt:vector>
  </TitlesOfParts>
  <Company>Centric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1659</cp:revision>
  <dcterms:created xsi:type="dcterms:W3CDTF">2016-09-16T14:15:46Z</dcterms:created>
  <dcterms:modified xsi:type="dcterms:W3CDTF">2017-12-18T11:15:29Z</dcterms:modified>
</cp:coreProperties>
</file>