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74" r:id="rId2"/>
    <p:sldId id="552" r:id="rId3"/>
    <p:sldId id="557" r:id="rId4"/>
    <p:sldId id="554" r:id="rId5"/>
    <p:sldId id="555" r:id="rId6"/>
    <p:sldId id="556" r:id="rId7"/>
    <p:sldId id="553" r:id="rId8"/>
    <p:sldId id="558" r:id="rId9"/>
    <p:sldId id="559" r:id="rId10"/>
    <p:sldId id="560" r:id="rId11"/>
    <p:sldId id="561" r:id="rId12"/>
    <p:sldId id="562" r:id="rId13"/>
    <p:sldId id="563" r:id="rId14"/>
    <p:sldId id="564" r:id="rId15"/>
    <p:sldId id="565" r:id="rId16"/>
    <p:sldId id="566" r:id="rId17"/>
    <p:sldId id="567" r:id="rId18"/>
    <p:sldId id="568" r:id="rId19"/>
    <p:sldId id="572" r:id="rId20"/>
    <p:sldId id="570" r:id="rId21"/>
    <p:sldId id="569" r:id="rId22"/>
    <p:sldId id="571" r:id="rId23"/>
    <p:sldId id="573" r:id="rId24"/>
    <p:sldId id="574" r:id="rId25"/>
    <p:sldId id="575" r:id="rId26"/>
    <p:sldId id="576" r:id="rId27"/>
    <p:sldId id="577" r:id="rId28"/>
    <p:sldId id="578" r:id="rId29"/>
    <p:sldId id="579" r:id="rId30"/>
    <p:sldId id="580" r:id="rId31"/>
    <p:sldId id="581" r:id="rId32"/>
    <p:sldId id="582" r:id="rId33"/>
    <p:sldId id="583" r:id="rId34"/>
    <p:sldId id="584" r:id="rId35"/>
    <p:sldId id="585" r:id="rId36"/>
    <p:sldId id="586" r:id="rId37"/>
    <p:sldId id="587" r:id="rId38"/>
    <p:sldId id="588" r:id="rId39"/>
    <p:sldId id="589" r:id="rId40"/>
    <p:sldId id="590" r:id="rId41"/>
    <p:sldId id="525" r:id="rId42"/>
    <p:sldId id="591" r:id="rId43"/>
    <p:sldId id="592" r:id="rId44"/>
    <p:sldId id="526" r:id="rId45"/>
    <p:sldId id="291" r:id="rId46"/>
    <p:sldId id="29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autoAdjust="0"/>
    <p:restoredTop sz="64327" autoAdjust="0"/>
  </p:normalViewPr>
  <p:slideViewPr>
    <p:cSldViewPr snapToGrid="0">
      <p:cViewPr varScale="1">
        <p:scale>
          <a:sx n="75" d="100"/>
          <a:sy n="75" d="100"/>
        </p:scale>
        <p:origin x="1896" y="60"/>
      </p:cViewPr>
      <p:guideLst>
        <p:guide orient="horz" pos="2160"/>
        <p:guide pos="3840"/>
      </p:guideLst>
    </p:cSldViewPr>
  </p:slideViewPr>
  <p:outlineViewPr>
    <p:cViewPr>
      <p:scale>
        <a:sx n="33" d="100"/>
        <a:sy n="33" d="100"/>
      </p:scale>
      <p:origin x="0" y="11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80C2E-DB9A-4C39-8F6B-75BFF8E7A375}" type="datetimeFigureOut">
              <a:rPr lang="en-GB" smtClean="0"/>
              <a:t>07/01/2018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5FC9-A1BC-4A73-BD97-DCA941177DFB}" type="slidenum">
              <a:rPr lang="en-GB" smtClean="0"/>
              <a:t>‹#›</a:t>
            </a:fld>
            <a:endParaRPr lang="en-GB"/>
          </a:p>
        </p:txBody>
      </p:sp>
    </p:spTree>
    <p:extLst>
      <p:ext uri="{BB962C8B-B14F-4D97-AF65-F5344CB8AC3E}">
        <p14:creationId xmlns:p14="http://schemas.microsoft.com/office/powerpoint/2010/main" val="86183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a:t>
            </a:fld>
            <a:endParaRPr lang="en-GB"/>
          </a:p>
        </p:txBody>
      </p:sp>
    </p:spTree>
    <p:extLst>
      <p:ext uri="{BB962C8B-B14F-4D97-AF65-F5344CB8AC3E}">
        <p14:creationId xmlns:p14="http://schemas.microsoft.com/office/powerpoint/2010/main" val="3106984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https://docs.microsoft.com/en-us/sql/relational-databases/views/create-indexed-views</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27</a:t>
            </a:fld>
            <a:endParaRPr lang="en-GB"/>
          </a:p>
        </p:txBody>
      </p:sp>
    </p:spTree>
    <p:extLst>
      <p:ext uri="{BB962C8B-B14F-4D97-AF65-F5344CB8AC3E}">
        <p14:creationId xmlns:p14="http://schemas.microsoft.com/office/powerpoint/2010/main" val="236340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30</a:t>
            </a:fld>
            <a:endParaRPr lang="en-GB"/>
          </a:p>
        </p:txBody>
      </p:sp>
    </p:spTree>
    <p:extLst>
      <p:ext uri="{BB962C8B-B14F-4D97-AF65-F5344CB8AC3E}">
        <p14:creationId xmlns:p14="http://schemas.microsoft.com/office/powerpoint/2010/main" val="2775609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CQRS can be especially useful in a </a:t>
            </a:r>
            <a:r>
              <a:rPr lang="en-US" dirty="0" err="1" smtClean="0"/>
              <a:t>microservices</a:t>
            </a:r>
            <a:r>
              <a:rPr lang="en-US" dirty="0" smtClean="0"/>
              <a:t> architecture. </a:t>
            </a:r>
          </a:p>
          <a:p>
            <a:r>
              <a:rPr lang="en-US" dirty="0" smtClean="0"/>
              <a:t>One of the principles of </a:t>
            </a:r>
            <a:r>
              <a:rPr lang="en-US" dirty="0" err="1" smtClean="0"/>
              <a:t>microservices</a:t>
            </a:r>
            <a:r>
              <a:rPr lang="en-US" dirty="0" smtClean="0"/>
              <a:t> is that a service cannot directly access another service’s data store. </a:t>
            </a:r>
            <a:endParaRPr lang="en-GB"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31</a:t>
            </a:fld>
            <a:endParaRPr lang="en-GB"/>
          </a:p>
        </p:txBody>
      </p:sp>
    </p:spTree>
    <p:extLst>
      <p:ext uri="{BB962C8B-B14F-4D97-AF65-F5344CB8AC3E}">
        <p14:creationId xmlns:p14="http://schemas.microsoft.com/office/powerpoint/2010/main" val="73337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following diagram, Service A writes to a data store, and Service B keeps a materialized view of the data. </a:t>
            </a:r>
          </a:p>
          <a:p>
            <a:r>
              <a:rPr lang="en-US" dirty="0" smtClean="0"/>
              <a:t>Service A publishes an event whenever it writes to the data store. Service B subscribes to the event</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32</a:t>
            </a:fld>
            <a:endParaRPr lang="en-GB"/>
          </a:p>
        </p:txBody>
      </p:sp>
    </p:spTree>
    <p:extLst>
      <p:ext uri="{BB962C8B-B14F-4D97-AF65-F5344CB8AC3E}">
        <p14:creationId xmlns:p14="http://schemas.microsoft.com/office/powerpoint/2010/main" val="361603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41</a:t>
            </a:fld>
            <a:endParaRPr lang="en-GB"/>
          </a:p>
        </p:txBody>
      </p:sp>
    </p:spTree>
    <p:extLst>
      <p:ext uri="{BB962C8B-B14F-4D97-AF65-F5344CB8AC3E}">
        <p14:creationId xmlns:p14="http://schemas.microsoft.com/office/powerpoint/2010/main" val="2385736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42</a:t>
            </a:fld>
            <a:endParaRPr lang="en-GB"/>
          </a:p>
        </p:txBody>
      </p:sp>
    </p:spTree>
    <p:extLst>
      <p:ext uri="{BB962C8B-B14F-4D97-AF65-F5344CB8AC3E}">
        <p14:creationId xmlns:p14="http://schemas.microsoft.com/office/powerpoint/2010/main" val="2322228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43</a:t>
            </a:fld>
            <a:endParaRPr lang="en-GB"/>
          </a:p>
        </p:txBody>
      </p:sp>
    </p:spTree>
    <p:extLst>
      <p:ext uri="{BB962C8B-B14F-4D97-AF65-F5344CB8AC3E}">
        <p14:creationId xmlns:p14="http://schemas.microsoft.com/office/powerpoint/2010/main" val="289826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Services are loosely coupled, communicating through API contracts. </a:t>
            </a:r>
          </a:p>
          <a:p>
            <a:r>
              <a:rPr lang="en-US" dirty="0" smtClean="0"/>
              <a:t>Each service can be built by a small, focused development team. </a:t>
            </a:r>
          </a:p>
          <a:p>
            <a:r>
              <a:rPr lang="en-US" dirty="0" smtClean="0"/>
              <a:t>Individual services can be deployed without a lot of coordination between teams, which encourages frequent updates.</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a:t>
            </a:fld>
            <a:endParaRPr lang="en-GB"/>
          </a:p>
        </p:txBody>
      </p:sp>
    </p:spTree>
    <p:extLst>
      <p:ext uri="{BB962C8B-B14F-4D97-AF65-F5344CB8AC3E}">
        <p14:creationId xmlns:p14="http://schemas.microsoft.com/office/powerpoint/2010/main" val="1477271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Management</a:t>
            </a:r>
            <a:r>
              <a:rPr lang="en-US" dirty="0" smtClean="0"/>
              <a:t>. The management component is responsible for placing services on nodes, identifying failures, rebalancing services across nodes, and so forth. </a:t>
            </a:r>
          </a:p>
          <a:p>
            <a:r>
              <a:rPr lang="en-US" b="1" dirty="0" smtClean="0"/>
              <a:t>Service Discovery</a:t>
            </a:r>
            <a:r>
              <a:rPr lang="en-US" dirty="0" smtClean="0"/>
              <a:t>. Maintains a list of services and which nodes they are located on. Enables service lookup to find the endpoint for a service. </a:t>
            </a:r>
          </a:p>
          <a:p>
            <a:r>
              <a:rPr lang="en-US" b="1" dirty="0" smtClean="0"/>
              <a:t>API Gateway</a:t>
            </a:r>
            <a:r>
              <a:rPr lang="en-US" dirty="0" smtClean="0"/>
              <a:t>. The API gateway is the entry point for clients. Clients don’t call services directly. Instead, they call the API gateway, which forwards the call to the appropriate services on the back end. </a:t>
            </a:r>
          </a:p>
          <a:p>
            <a:r>
              <a:rPr lang="en-US" dirty="0" smtClean="0"/>
              <a:t>The API gateway might aggregate the responses from several services and return the aggregated response.</a:t>
            </a:r>
          </a:p>
          <a:p>
            <a:endParaRPr lang="en-US" dirty="0" smtClean="0"/>
          </a:p>
          <a:p>
            <a:r>
              <a:rPr lang="en-US" dirty="0" smtClean="0"/>
              <a:t>In some ways, </a:t>
            </a:r>
            <a:r>
              <a:rPr lang="en-US" dirty="0" err="1" smtClean="0"/>
              <a:t>microservices</a:t>
            </a:r>
            <a:r>
              <a:rPr lang="en-US" dirty="0" smtClean="0"/>
              <a:t> are the natural evolution of service oriented architectures (SOA), but there are differences between </a:t>
            </a:r>
            <a:r>
              <a:rPr lang="en-US" dirty="0" err="1" smtClean="0"/>
              <a:t>microservices</a:t>
            </a:r>
            <a:r>
              <a:rPr lang="en-US" dirty="0" smtClean="0"/>
              <a:t> and SOA. </a:t>
            </a:r>
          </a:p>
          <a:p>
            <a:r>
              <a:rPr lang="en-US" dirty="0" smtClean="0"/>
              <a:t>Here are some defining characteristics of a </a:t>
            </a:r>
            <a:r>
              <a:rPr lang="en-US" dirty="0" err="1" smtClean="0"/>
              <a:t>microservice</a:t>
            </a:r>
            <a:r>
              <a:rPr lang="en-US" dirty="0" smtClean="0"/>
              <a:t>:</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6</a:t>
            </a:fld>
            <a:endParaRPr lang="en-GB"/>
          </a:p>
        </p:txBody>
      </p:sp>
    </p:spTree>
    <p:extLst>
      <p:ext uri="{BB962C8B-B14F-4D97-AF65-F5344CB8AC3E}">
        <p14:creationId xmlns:p14="http://schemas.microsoft.com/office/powerpoint/2010/main" val="414781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12</a:t>
            </a:fld>
            <a:endParaRPr lang="en-GB"/>
          </a:p>
        </p:txBody>
      </p:sp>
    </p:spTree>
    <p:extLst>
      <p:ext uri="{BB962C8B-B14F-4D97-AF65-F5344CB8AC3E}">
        <p14:creationId xmlns:p14="http://schemas.microsoft.com/office/powerpoint/2010/main" val="314792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this architecture style for: </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13</a:t>
            </a:fld>
            <a:endParaRPr lang="en-GB"/>
          </a:p>
        </p:txBody>
      </p:sp>
    </p:spTree>
    <p:extLst>
      <p:ext uri="{BB962C8B-B14F-4D97-AF65-F5344CB8AC3E}">
        <p14:creationId xmlns:p14="http://schemas.microsoft.com/office/powerpoint/2010/main" val="377676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14</a:t>
            </a:fld>
            <a:endParaRPr lang="en-GB"/>
          </a:p>
        </p:txBody>
      </p:sp>
    </p:spTree>
    <p:extLst>
      <p:ext uri="{BB962C8B-B14F-4D97-AF65-F5344CB8AC3E}">
        <p14:creationId xmlns:p14="http://schemas.microsoft.com/office/powerpoint/2010/main" val="144673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https://en.wikipedia.org/wiki/Eventual_consistency</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18</a:t>
            </a:fld>
            <a:endParaRPr lang="en-GB"/>
          </a:p>
        </p:txBody>
      </p:sp>
    </p:spTree>
    <p:extLst>
      <p:ext uri="{BB962C8B-B14F-4D97-AF65-F5344CB8AC3E}">
        <p14:creationId xmlns:p14="http://schemas.microsoft.com/office/powerpoint/2010/main" val="300360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CQRS (Command and Query Responsibility Segregation) style separates read and write operations into separate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isolates the parts of the system that update data from the parts that read the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Moreover, reads can be executed against a materialized view that is physically separate from the write 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That lets you scale the read and write workloads independently, and optimize the materialized view for queries. </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20</a:t>
            </a:fld>
            <a:endParaRPr lang="en-GB"/>
          </a:p>
        </p:txBody>
      </p:sp>
    </p:spTree>
    <p:extLst>
      <p:ext uri="{BB962C8B-B14F-4D97-AF65-F5344CB8AC3E}">
        <p14:creationId xmlns:p14="http://schemas.microsoft.com/office/powerpoint/2010/main" val="35727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traditional architectures, the same data model is used to query and update a database. </a:t>
            </a:r>
          </a:p>
          <a:p>
            <a:r>
              <a:rPr lang="en-US" dirty="0" smtClean="0"/>
              <a:t>That’s simple and works well for basic CRUD operations. </a:t>
            </a:r>
          </a:p>
          <a:p>
            <a:r>
              <a:rPr lang="en-US" dirty="0" smtClean="0"/>
              <a:t>In more complex applications, however, this approach can become unwieldy. </a:t>
            </a:r>
          </a:p>
          <a:p>
            <a:r>
              <a:rPr lang="en-US" dirty="0" smtClean="0"/>
              <a:t>For example, on the read side, the application may perform many different queries, returning data transfer objects (DTOs) with different shapes. </a:t>
            </a:r>
          </a:p>
          <a:p>
            <a:r>
              <a:rPr lang="en-US" dirty="0" smtClean="0"/>
              <a:t>Object mapping can become complicated. </a:t>
            </a:r>
          </a:p>
          <a:p>
            <a:r>
              <a:rPr lang="en-US" dirty="0" smtClean="0"/>
              <a:t>On the write side, the model may implement complex validation and business logic. </a:t>
            </a:r>
          </a:p>
          <a:p>
            <a:r>
              <a:rPr lang="en-US" dirty="0" smtClean="0"/>
              <a:t>As a result, you can end up with an overly complex model that does too much. </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21</a:t>
            </a:fld>
            <a:endParaRPr lang="en-GB"/>
          </a:p>
        </p:txBody>
      </p:sp>
    </p:spTree>
    <p:extLst>
      <p:ext uri="{BB962C8B-B14F-4D97-AF65-F5344CB8AC3E}">
        <p14:creationId xmlns:p14="http://schemas.microsoft.com/office/powerpoint/2010/main" val="2773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03585"/>
            <a:ext cx="7766936" cy="1646302"/>
          </a:xfrm>
        </p:spPr>
        <p:txBody>
          <a:bodyPr/>
          <a:lstStyle/>
          <a:p>
            <a:pPr algn="ctr"/>
            <a:r>
              <a:rPr lang="en-US" dirty="0" smtClean="0"/>
              <a:t>Introduction to .NET</a:t>
            </a:r>
            <a:endParaRPr lang="ro-RO" dirty="0"/>
          </a:p>
        </p:txBody>
      </p:sp>
      <p:sp>
        <p:nvSpPr>
          <p:cNvPr id="3" name="Subtitle 2"/>
          <p:cNvSpPr>
            <a:spLocks noGrp="1"/>
          </p:cNvSpPr>
          <p:nvPr>
            <p:ph type="subTitle" idx="1"/>
          </p:nvPr>
        </p:nvSpPr>
        <p:spPr/>
        <p:txBody>
          <a:bodyPr>
            <a:normAutofit fontScale="92500" lnSpcReduction="10000"/>
          </a:bodyPr>
          <a:lstStyle/>
          <a:p>
            <a:pPr algn="ctr"/>
            <a:r>
              <a:rPr lang="en-US" sz="2000" dirty="0" smtClean="0"/>
              <a:t>Florin Olariu </a:t>
            </a:r>
          </a:p>
          <a:p>
            <a:pPr algn="ctr"/>
            <a:r>
              <a:rPr lang="en-US" dirty="0" smtClean="0"/>
              <a:t>“Alexandru Ioan </a:t>
            </a:r>
            <a:r>
              <a:rPr lang="en-US" dirty="0" err="1" smtClean="0"/>
              <a:t>Cuza</a:t>
            </a:r>
            <a:r>
              <a:rPr lang="en-US" dirty="0" smtClean="0"/>
              <a:t>”, University of </a:t>
            </a:r>
            <a:r>
              <a:rPr lang="en-US" dirty="0" err="1" smtClean="0"/>
              <a:t>Ia</a:t>
            </a:r>
            <a:r>
              <a:rPr lang="ro-RO" dirty="0" smtClean="0"/>
              <a:t>ș</a:t>
            </a:r>
            <a:r>
              <a:rPr lang="en-US" dirty="0" err="1" smtClean="0"/>
              <a:t>i</a:t>
            </a:r>
            <a:endParaRPr lang="en-US" dirty="0" smtClean="0"/>
          </a:p>
          <a:p>
            <a:pPr algn="ctr"/>
            <a:r>
              <a:rPr lang="en-US" dirty="0" smtClean="0"/>
              <a:t>Department of Computer Science</a:t>
            </a:r>
          </a:p>
          <a:p>
            <a:endParaRPr lang="ro-RO" dirty="0"/>
          </a:p>
        </p:txBody>
      </p:sp>
    </p:spTree>
    <p:extLst>
      <p:ext uri="{BB962C8B-B14F-4D97-AF65-F5344CB8AC3E}">
        <p14:creationId xmlns:p14="http://schemas.microsoft.com/office/powerpoint/2010/main" val="3988767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endParaRPr lang="en-US" dirty="0" smtClean="0"/>
          </a:p>
          <a:p>
            <a:r>
              <a:rPr lang="en-US" dirty="0" smtClean="0"/>
              <a:t>Each </a:t>
            </a:r>
            <a:r>
              <a:rPr lang="en-US" dirty="0"/>
              <a:t>service is a separate codebase, which can be managed by a small development team. </a:t>
            </a:r>
            <a:endParaRPr lang="en-US" dirty="0" smtClean="0"/>
          </a:p>
          <a:p>
            <a:r>
              <a:rPr lang="en-US" dirty="0" smtClean="0"/>
              <a:t>Services </a:t>
            </a:r>
            <a:r>
              <a:rPr lang="en-US" dirty="0"/>
              <a:t>can be deployed independently. A team can update an existing service without rebuilding and redeploying the entire application. </a:t>
            </a:r>
            <a:endParaRPr lang="en-US" dirty="0" smtClean="0"/>
          </a:p>
          <a:p>
            <a:r>
              <a:rPr lang="en-US" dirty="0" smtClean="0"/>
              <a:t>Services </a:t>
            </a:r>
            <a:r>
              <a:rPr lang="en-US" dirty="0"/>
              <a:t>are responsible for persisting their own data or external state. This differs from the traditional model, where a separate data layer handles data persistence.</a:t>
            </a:r>
          </a:p>
          <a:p>
            <a:endParaRPr lang="en-GB" dirty="0"/>
          </a:p>
        </p:txBody>
      </p:sp>
    </p:spTree>
    <p:extLst>
      <p:ext uri="{BB962C8B-B14F-4D97-AF65-F5344CB8AC3E}">
        <p14:creationId xmlns:p14="http://schemas.microsoft.com/office/powerpoint/2010/main" val="98985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endParaRPr lang="en-US" dirty="0" smtClean="0"/>
          </a:p>
          <a:p>
            <a:r>
              <a:rPr lang="en-US" dirty="0" smtClean="0"/>
              <a:t>Each </a:t>
            </a:r>
            <a:r>
              <a:rPr lang="en-US" dirty="0"/>
              <a:t>service is a separate codebase, which can be managed by a small development team. </a:t>
            </a:r>
            <a:endParaRPr lang="en-US" dirty="0" smtClean="0"/>
          </a:p>
          <a:p>
            <a:r>
              <a:rPr lang="en-US" dirty="0" smtClean="0"/>
              <a:t>Services </a:t>
            </a:r>
            <a:r>
              <a:rPr lang="en-US" dirty="0"/>
              <a:t>can be deployed independently. A team can update an existing service without rebuilding and redeploying the entire application. </a:t>
            </a:r>
            <a:endParaRPr lang="en-US" dirty="0" smtClean="0"/>
          </a:p>
          <a:p>
            <a:r>
              <a:rPr lang="en-US" dirty="0" smtClean="0"/>
              <a:t>Services </a:t>
            </a:r>
            <a:r>
              <a:rPr lang="en-US" dirty="0"/>
              <a:t>are responsible for persisting their own data or external state. This differs from the traditional model, where a separate data layer handles data persistence.</a:t>
            </a:r>
          </a:p>
          <a:p>
            <a:r>
              <a:rPr lang="en-US" dirty="0" smtClean="0"/>
              <a:t>Services </a:t>
            </a:r>
            <a:r>
              <a:rPr lang="en-US" dirty="0"/>
              <a:t>communicate with each other by using well-defined APIs. Internal implementation details of each service are hidden from other </a:t>
            </a:r>
            <a:r>
              <a:rPr lang="en-US" dirty="0" smtClean="0"/>
              <a:t>services.</a:t>
            </a:r>
          </a:p>
          <a:p>
            <a:endParaRPr lang="en-GB" dirty="0"/>
          </a:p>
        </p:txBody>
      </p:sp>
    </p:spTree>
    <p:extLst>
      <p:ext uri="{BB962C8B-B14F-4D97-AF65-F5344CB8AC3E}">
        <p14:creationId xmlns:p14="http://schemas.microsoft.com/office/powerpoint/2010/main" val="311220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sp>
        <p:nvSpPr>
          <p:cNvPr id="3" name="Content Placeholder 2"/>
          <p:cNvSpPr>
            <a:spLocks noGrp="1"/>
          </p:cNvSpPr>
          <p:nvPr>
            <p:ph idx="1"/>
          </p:nvPr>
        </p:nvSpPr>
        <p:spPr/>
        <p:txBody>
          <a:bodyPr>
            <a:normAutofit fontScale="92500"/>
          </a:bodyPr>
          <a:lstStyle/>
          <a:p>
            <a:r>
              <a:rPr lang="en-US" dirty="0"/>
              <a:t>In a </a:t>
            </a:r>
            <a:r>
              <a:rPr lang="en-US" dirty="0" err="1"/>
              <a:t>microservices</a:t>
            </a:r>
            <a:r>
              <a:rPr lang="en-US" dirty="0"/>
              <a:t> architecture, services are small, independent, and loosely coupled. </a:t>
            </a:r>
            <a:endParaRPr lang="en-US" dirty="0" smtClean="0"/>
          </a:p>
          <a:p>
            <a:r>
              <a:rPr lang="en-US" dirty="0" smtClean="0"/>
              <a:t>Each </a:t>
            </a:r>
            <a:r>
              <a:rPr lang="en-US" dirty="0"/>
              <a:t>service is a separate codebase, which can be managed by a small development team. </a:t>
            </a:r>
            <a:endParaRPr lang="en-US" dirty="0" smtClean="0"/>
          </a:p>
          <a:p>
            <a:r>
              <a:rPr lang="en-US" dirty="0" smtClean="0"/>
              <a:t>Services </a:t>
            </a:r>
            <a:r>
              <a:rPr lang="en-US" dirty="0"/>
              <a:t>can be deployed independently. A team can update an existing service without rebuilding and redeploying the entire application. </a:t>
            </a:r>
            <a:endParaRPr lang="en-US" dirty="0" smtClean="0"/>
          </a:p>
          <a:p>
            <a:r>
              <a:rPr lang="en-US" dirty="0" smtClean="0"/>
              <a:t>Services </a:t>
            </a:r>
            <a:r>
              <a:rPr lang="en-US" dirty="0"/>
              <a:t>are responsible for persisting their own data or external state. This differs from the traditional model, where a separate data layer handles data persistence.</a:t>
            </a:r>
          </a:p>
          <a:p>
            <a:r>
              <a:rPr lang="en-US" dirty="0" smtClean="0"/>
              <a:t>Services </a:t>
            </a:r>
            <a:r>
              <a:rPr lang="en-US" dirty="0"/>
              <a:t>communicate with each other by using well-defined APIs. Internal implementation details of each service are hidden from other </a:t>
            </a:r>
            <a:r>
              <a:rPr lang="en-US" dirty="0" smtClean="0"/>
              <a:t>services.</a:t>
            </a:r>
          </a:p>
          <a:p>
            <a:r>
              <a:rPr lang="en-US" dirty="0" smtClean="0"/>
              <a:t>Services </a:t>
            </a:r>
            <a:r>
              <a:rPr lang="en-US" dirty="0"/>
              <a:t>don’t need to share the same technology stack, libraries, or frameworks.</a:t>
            </a:r>
          </a:p>
          <a:p>
            <a:endParaRPr lang="en-GB" dirty="0"/>
          </a:p>
        </p:txBody>
      </p:sp>
    </p:spTree>
    <p:extLst>
      <p:ext uri="{BB962C8B-B14F-4D97-AF65-F5344CB8AC3E}">
        <p14:creationId xmlns:p14="http://schemas.microsoft.com/office/powerpoint/2010/main" val="59082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smtClean="0"/>
              <a:t>microservices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41381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smtClean="0"/>
              <a:t>microservices</a:t>
            </a:r>
            <a:endParaRPr lang="en-GB" dirty="0"/>
          </a:p>
        </p:txBody>
      </p:sp>
      <p:sp>
        <p:nvSpPr>
          <p:cNvPr id="3" name="Content Placeholder 2"/>
          <p:cNvSpPr>
            <a:spLocks noGrp="1"/>
          </p:cNvSpPr>
          <p:nvPr>
            <p:ph idx="1"/>
          </p:nvPr>
        </p:nvSpPr>
        <p:spPr/>
        <p:txBody>
          <a:bodyPr/>
          <a:lstStyle/>
          <a:p>
            <a:r>
              <a:rPr lang="en-US" dirty="0"/>
              <a:t>Large applications that require a high release velocity. </a:t>
            </a:r>
            <a:endParaRPr lang="en-US" dirty="0" smtClean="0"/>
          </a:p>
          <a:p>
            <a:r>
              <a:rPr lang="en-US" dirty="0" smtClean="0"/>
              <a:t>Complex </a:t>
            </a:r>
            <a:r>
              <a:rPr lang="en-US" dirty="0"/>
              <a:t>applications that need to be highly scalable. </a:t>
            </a:r>
            <a:endParaRPr lang="en-US" dirty="0" smtClean="0"/>
          </a:p>
          <a:p>
            <a:r>
              <a:rPr lang="en-US" dirty="0" smtClean="0"/>
              <a:t>Applications </a:t>
            </a:r>
            <a:r>
              <a:rPr lang="en-US" dirty="0"/>
              <a:t>with rich domains or many subdomains</a:t>
            </a:r>
            <a:r>
              <a:rPr lang="en-US" dirty="0" smtClean="0"/>
              <a:t>.</a:t>
            </a:r>
          </a:p>
          <a:p>
            <a:r>
              <a:rPr lang="en-US" dirty="0"/>
              <a:t>An organization that consists of small development teams.</a:t>
            </a:r>
            <a:endParaRPr lang="en-GB" dirty="0"/>
          </a:p>
        </p:txBody>
      </p:sp>
    </p:spTree>
    <p:extLst>
      <p:ext uri="{BB962C8B-B14F-4D97-AF65-F5344CB8AC3E}">
        <p14:creationId xmlns:p14="http://schemas.microsoft.com/office/powerpoint/2010/main" val="358257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a:t>
            </a:r>
            <a:r>
              <a:rPr lang="en-US" dirty="0" smtClean="0"/>
              <a:t>benefits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45966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a:t>
            </a:r>
            <a:r>
              <a:rPr lang="en-US" dirty="0" smtClean="0"/>
              <a:t>benefits</a:t>
            </a:r>
            <a:endParaRPr lang="en-GB" dirty="0"/>
          </a:p>
        </p:txBody>
      </p:sp>
      <p:sp>
        <p:nvSpPr>
          <p:cNvPr id="3" name="Content Placeholder 2"/>
          <p:cNvSpPr>
            <a:spLocks noGrp="1"/>
          </p:cNvSpPr>
          <p:nvPr>
            <p:ph idx="1"/>
          </p:nvPr>
        </p:nvSpPr>
        <p:spPr/>
        <p:txBody>
          <a:bodyPr/>
          <a:lstStyle/>
          <a:p>
            <a:r>
              <a:rPr lang="en-US" dirty="0"/>
              <a:t>Independent deployments. You can update a service without redeploying the entire application, and roll back or roll forward an update if something goes wrong. Bug fixes and feature releases are more manageable and less </a:t>
            </a:r>
            <a:r>
              <a:rPr lang="en-US" dirty="0" smtClean="0"/>
              <a:t>risky.</a:t>
            </a:r>
          </a:p>
          <a:p>
            <a:r>
              <a:rPr lang="en-US" dirty="0" smtClean="0"/>
              <a:t>Independent </a:t>
            </a:r>
            <a:r>
              <a:rPr lang="en-US" dirty="0"/>
              <a:t>development. A single development team can build, test, and deploy a service. The result is continuous innovation and a faster release cadence</a:t>
            </a:r>
            <a:r>
              <a:rPr lang="en-US" dirty="0" smtClean="0"/>
              <a:t>.</a:t>
            </a:r>
            <a:endParaRPr lang="en-US" dirty="0"/>
          </a:p>
          <a:p>
            <a:r>
              <a:rPr lang="en-US" dirty="0" smtClean="0"/>
              <a:t>Small</a:t>
            </a:r>
            <a:r>
              <a:rPr lang="en-US" dirty="0"/>
              <a:t>, focused teams. Teams can focus on one service. The smaller scope of each service makes the code base easier to understand, and it’s easier for new team members to ramp up.</a:t>
            </a:r>
            <a:endParaRPr lang="en-GB" dirty="0"/>
          </a:p>
        </p:txBody>
      </p:sp>
    </p:spTree>
    <p:extLst>
      <p:ext uri="{BB962C8B-B14F-4D97-AF65-F5344CB8AC3E}">
        <p14:creationId xmlns:p14="http://schemas.microsoft.com/office/powerpoint/2010/main" val="128642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a:t>
            </a:r>
            <a:r>
              <a:rPr lang="en-US" dirty="0" smtClean="0"/>
              <a:t>challenges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39961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a:t>
            </a:r>
            <a:r>
              <a:rPr lang="en-US" dirty="0" smtClean="0"/>
              <a:t>challenges</a:t>
            </a:r>
            <a:endParaRPr lang="en-GB" dirty="0"/>
          </a:p>
        </p:txBody>
      </p:sp>
      <p:sp>
        <p:nvSpPr>
          <p:cNvPr id="3" name="Content Placeholder 2"/>
          <p:cNvSpPr>
            <a:spLocks noGrp="1"/>
          </p:cNvSpPr>
          <p:nvPr>
            <p:ph idx="1"/>
          </p:nvPr>
        </p:nvSpPr>
        <p:spPr/>
        <p:txBody>
          <a:bodyPr/>
          <a:lstStyle/>
          <a:p>
            <a:r>
              <a:rPr lang="en-US" dirty="0"/>
              <a:t>Complexity. A </a:t>
            </a:r>
            <a:r>
              <a:rPr lang="en-US" dirty="0" err="1"/>
              <a:t>microservices</a:t>
            </a:r>
            <a:r>
              <a:rPr lang="en-US" dirty="0"/>
              <a:t> application has more moving parts than the equivalent monolithic application. Each service is simpler, but the entire system as a whole is more complex</a:t>
            </a:r>
            <a:r>
              <a:rPr lang="en-US" dirty="0" smtClean="0"/>
              <a:t>.</a:t>
            </a:r>
          </a:p>
          <a:p>
            <a:r>
              <a:rPr lang="en-US" dirty="0"/>
              <a:t>Data integrity. With each </a:t>
            </a:r>
            <a:r>
              <a:rPr lang="en-US" dirty="0" err="1"/>
              <a:t>microservice</a:t>
            </a:r>
            <a:r>
              <a:rPr lang="en-US" dirty="0"/>
              <a:t> responsible for its own data persistence. As a result, data consistency can be a challenge. Embrace eventual consistency where possible. </a:t>
            </a:r>
            <a:endParaRPr lang="en-US" dirty="0" smtClean="0"/>
          </a:p>
          <a:p>
            <a:r>
              <a:rPr lang="en-US" dirty="0"/>
              <a:t>Skillset. </a:t>
            </a:r>
            <a:r>
              <a:rPr lang="en-US" dirty="0" err="1"/>
              <a:t>Microservices</a:t>
            </a:r>
            <a:r>
              <a:rPr lang="en-US" dirty="0"/>
              <a:t> are highly distributed systems. Carefully evaluate whether the team has the skills and experience to be successful.</a:t>
            </a:r>
          </a:p>
          <a:p>
            <a:endParaRPr lang="en-GB" dirty="0"/>
          </a:p>
        </p:txBody>
      </p:sp>
    </p:spTree>
    <p:extLst>
      <p:ext uri="{BB962C8B-B14F-4D97-AF65-F5344CB8AC3E}">
        <p14:creationId xmlns:p14="http://schemas.microsoft.com/office/powerpoint/2010/main" val="2690284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architecture style</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7903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Content Placeholder 2"/>
          <p:cNvSpPr>
            <a:spLocks noGrp="1"/>
          </p:cNvSpPr>
          <p:nvPr>
            <p:ph idx="1"/>
          </p:nvPr>
        </p:nvSpPr>
        <p:spPr/>
        <p:txBody>
          <a:bodyPr>
            <a:normAutofit fontScale="92500" lnSpcReduction="20000"/>
          </a:bodyPr>
          <a:lstStyle/>
          <a:p>
            <a:r>
              <a:rPr lang="en-US" dirty="0" err="1" smtClean="0"/>
              <a:t>Microservices</a:t>
            </a:r>
            <a:r>
              <a:rPr lang="en-US" dirty="0" smtClean="0"/>
              <a:t> </a:t>
            </a:r>
            <a:r>
              <a:rPr lang="en-US" dirty="0"/>
              <a:t>architecture </a:t>
            </a:r>
            <a:r>
              <a:rPr lang="en-US" dirty="0" smtClean="0"/>
              <a:t>style</a:t>
            </a:r>
          </a:p>
          <a:p>
            <a:r>
              <a:rPr lang="en-US" dirty="0" smtClean="0"/>
              <a:t>When </a:t>
            </a:r>
            <a:r>
              <a:rPr lang="en-US" dirty="0"/>
              <a:t>to </a:t>
            </a:r>
            <a:r>
              <a:rPr lang="en-US" dirty="0" smtClean="0"/>
              <a:t>use </a:t>
            </a:r>
            <a:r>
              <a:rPr lang="en-US" dirty="0" err="1" smtClean="0"/>
              <a:t>microservices</a:t>
            </a:r>
            <a:endParaRPr lang="en-US" dirty="0"/>
          </a:p>
          <a:p>
            <a:r>
              <a:rPr lang="en-US" dirty="0" err="1" smtClean="0"/>
              <a:t>Microservices</a:t>
            </a:r>
            <a:r>
              <a:rPr lang="en-US" dirty="0" smtClean="0"/>
              <a:t> benefits</a:t>
            </a:r>
          </a:p>
          <a:p>
            <a:r>
              <a:rPr lang="en-US" dirty="0" err="1" smtClean="0"/>
              <a:t>Microservices</a:t>
            </a:r>
            <a:r>
              <a:rPr lang="en-US" dirty="0" smtClean="0"/>
              <a:t> challenges</a:t>
            </a:r>
          </a:p>
          <a:p>
            <a:r>
              <a:rPr lang="en-US" dirty="0" smtClean="0"/>
              <a:t>CQRS </a:t>
            </a:r>
            <a:r>
              <a:rPr lang="en-US" dirty="0"/>
              <a:t>architecture </a:t>
            </a:r>
            <a:r>
              <a:rPr lang="en-US" dirty="0" smtClean="0"/>
              <a:t>style</a:t>
            </a:r>
          </a:p>
          <a:p>
            <a:r>
              <a:rPr lang="en-US" dirty="0"/>
              <a:t>W</a:t>
            </a:r>
            <a:r>
              <a:rPr lang="en-US" dirty="0" smtClean="0"/>
              <a:t>hen </a:t>
            </a:r>
            <a:r>
              <a:rPr lang="en-US" dirty="0"/>
              <a:t>to </a:t>
            </a:r>
            <a:r>
              <a:rPr lang="en-US" dirty="0" smtClean="0"/>
              <a:t>use CQRS</a:t>
            </a:r>
          </a:p>
          <a:p>
            <a:r>
              <a:rPr lang="en-US" dirty="0" smtClean="0"/>
              <a:t>CQRS benefits </a:t>
            </a:r>
          </a:p>
          <a:p>
            <a:r>
              <a:rPr lang="en-US" dirty="0" smtClean="0"/>
              <a:t>CQRS challenges</a:t>
            </a:r>
          </a:p>
          <a:p>
            <a:r>
              <a:rPr lang="en-US" dirty="0" smtClean="0"/>
              <a:t>CQRS </a:t>
            </a:r>
            <a:r>
              <a:rPr lang="en-US" dirty="0"/>
              <a:t>in </a:t>
            </a:r>
            <a:r>
              <a:rPr lang="en-US" dirty="0" err="1" smtClean="0"/>
              <a:t>microservices</a:t>
            </a:r>
            <a:endParaRPr lang="en-US" dirty="0" smtClean="0"/>
          </a:p>
          <a:p>
            <a:r>
              <a:rPr lang="en-US" dirty="0" smtClean="0"/>
              <a:t>Understanding </a:t>
            </a:r>
            <a:r>
              <a:rPr lang="en-US" dirty="0"/>
              <a:t>the deployment </a:t>
            </a:r>
            <a:r>
              <a:rPr lang="en-US" dirty="0" smtClean="0"/>
              <a:t>terminology</a:t>
            </a:r>
          </a:p>
          <a:p>
            <a:r>
              <a:rPr lang="en-US" dirty="0" smtClean="0"/>
              <a:t>Demo</a:t>
            </a:r>
            <a:endParaRPr lang="en-GB" dirty="0"/>
          </a:p>
        </p:txBody>
      </p:sp>
    </p:spTree>
    <p:extLst>
      <p:ext uri="{BB962C8B-B14F-4D97-AF65-F5344CB8AC3E}">
        <p14:creationId xmlns:p14="http://schemas.microsoft.com/office/powerpoint/2010/main" val="234780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architecture style</a:t>
            </a:r>
          </a:p>
        </p:txBody>
      </p:sp>
      <p:pic>
        <p:nvPicPr>
          <p:cNvPr id="4" name="Content Placeholder 3"/>
          <p:cNvPicPr>
            <a:picLocks noGrp="1" noChangeAspect="1"/>
          </p:cNvPicPr>
          <p:nvPr>
            <p:ph idx="1"/>
          </p:nvPr>
        </p:nvPicPr>
        <p:blipFill>
          <a:blip r:embed="rId3"/>
          <a:stretch>
            <a:fillRect/>
          </a:stretch>
        </p:blipFill>
        <p:spPr>
          <a:xfrm>
            <a:off x="3122064" y="1930400"/>
            <a:ext cx="4429125" cy="3838575"/>
          </a:xfrm>
          <a:prstGeom prst="rect">
            <a:avLst/>
          </a:prstGeom>
        </p:spPr>
      </p:pic>
    </p:spTree>
    <p:extLst>
      <p:ext uri="{BB962C8B-B14F-4D97-AF65-F5344CB8AC3E}">
        <p14:creationId xmlns:p14="http://schemas.microsoft.com/office/powerpoint/2010/main" val="11949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architecture style</a:t>
            </a:r>
          </a:p>
        </p:txBody>
      </p:sp>
      <p:pic>
        <p:nvPicPr>
          <p:cNvPr id="4" name="Content Placeholder 3"/>
          <p:cNvPicPr>
            <a:picLocks noGrp="1" noChangeAspect="1"/>
          </p:cNvPicPr>
          <p:nvPr>
            <p:ph idx="1"/>
          </p:nvPr>
        </p:nvPicPr>
        <p:blipFill>
          <a:blip r:embed="rId3"/>
          <a:stretch>
            <a:fillRect/>
          </a:stretch>
        </p:blipFill>
        <p:spPr>
          <a:xfrm>
            <a:off x="2426404" y="1930400"/>
            <a:ext cx="6000750" cy="3771900"/>
          </a:xfrm>
          <a:prstGeom prst="rect">
            <a:avLst/>
          </a:prstGeom>
        </p:spPr>
      </p:pic>
    </p:spTree>
    <p:extLst>
      <p:ext uri="{BB962C8B-B14F-4D97-AF65-F5344CB8AC3E}">
        <p14:creationId xmlns:p14="http://schemas.microsoft.com/office/powerpoint/2010/main" val="301121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architecture style</a:t>
            </a:r>
          </a:p>
        </p:txBody>
      </p:sp>
      <p:sp>
        <p:nvSpPr>
          <p:cNvPr id="3" name="Content Placeholder 2"/>
          <p:cNvSpPr>
            <a:spLocks noGrp="1"/>
          </p:cNvSpPr>
          <p:nvPr>
            <p:ph idx="1"/>
          </p:nvPr>
        </p:nvSpPr>
        <p:spPr/>
        <p:txBody>
          <a:bodyPr/>
          <a:lstStyle/>
          <a:p>
            <a:r>
              <a:rPr lang="en-US" dirty="0"/>
              <a:t>Commands should be task based, rather than data centric. (“Book hotel room,” not “set </a:t>
            </a:r>
            <a:r>
              <a:rPr lang="en-US" dirty="0" err="1"/>
              <a:t>ReservationStatus</a:t>
            </a:r>
            <a:r>
              <a:rPr lang="en-US" dirty="0"/>
              <a:t> to Reserved.”) Commands may be placed on a queue for asynchronous processing, rather than being processed synchronously. </a:t>
            </a:r>
            <a:endParaRPr lang="en-US" dirty="0" smtClean="0"/>
          </a:p>
          <a:p>
            <a:r>
              <a:rPr lang="en-US" dirty="0" smtClean="0"/>
              <a:t>Queries </a:t>
            </a:r>
            <a:r>
              <a:rPr lang="en-US" dirty="0"/>
              <a:t>never modify the database. A query returns a DTO that does not encapsulate any domain knowledge.</a:t>
            </a:r>
          </a:p>
          <a:p>
            <a:endParaRPr lang="en-GB" dirty="0"/>
          </a:p>
        </p:txBody>
      </p:sp>
    </p:spTree>
    <p:extLst>
      <p:ext uri="{BB962C8B-B14F-4D97-AF65-F5344CB8AC3E}">
        <p14:creationId xmlns:p14="http://schemas.microsoft.com/office/powerpoint/2010/main" val="2795211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smtClean="0"/>
              <a:t>CQRS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59713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smtClean="0"/>
              <a:t>CQRS</a:t>
            </a:r>
            <a:endParaRPr lang="en-GB" dirty="0"/>
          </a:p>
        </p:txBody>
      </p:sp>
      <p:sp>
        <p:nvSpPr>
          <p:cNvPr id="3" name="Content Placeholder 2"/>
          <p:cNvSpPr>
            <a:spLocks noGrp="1"/>
          </p:cNvSpPr>
          <p:nvPr>
            <p:ph idx="1"/>
          </p:nvPr>
        </p:nvSpPr>
        <p:spPr/>
        <p:txBody>
          <a:bodyPr/>
          <a:lstStyle/>
          <a:p>
            <a:r>
              <a:rPr lang="en-US" dirty="0"/>
              <a:t>Consider CQRS for collaborative domains where many users access the same data, especially when the read and write workloads are asymmetrical. CQRS is not a top-level architecture that applies to an entire system. </a:t>
            </a:r>
            <a:endParaRPr lang="en-US" dirty="0" smtClean="0"/>
          </a:p>
          <a:p>
            <a:r>
              <a:rPr lang="en-US" dirty="0" smtClean="0"/>
              <a:t>Apply </a:t>
            </a:r>
            <a:r>
              <a:rPr lang="en-US" dirty="0"/>
              <a:t>CQRS only to those subsystems where there is clear value in separating reads and writes. Otherwise, you are creating additional complexity for no benefit. </a:t>
            </a:r>
            <a:endParaRPr lang="en-GB" dirty="0"/>
          </a:p>
        </p:txBody>
      </p:sp>
    </p:spTree>
    <p:extLst>
      <p:ext uri="{BB962C8B-B14F-4D97-AF65-F5344CB8AC3E}">
        <p14:creationId xmlns:p14="http://schemas.microsoft.com/office/powerpoint/2010/main" val="6722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benefits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28621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benefits</a:t>
            </a:r>
            <a:endParaRPr lang="en-GB" dirty="0"/>
          </a:p>
        </p:txBody>
      </p:sp>
      <p:sp>
        <p:nvSpPr>
          <p:cNvPr id="3" name="Content Placeholder 2"/>
          <p:cNvSpPr>
            <a:spLocks noGrp="1"/>
          </p:cNvSpPr>
          <p:nvPr>
            <p:ph idx="1"/>
          </p:nvPr>
        </p:nvSpPr>
        <p:spPr/>
        <p:txBody>
          <a:bodyPr/>
          <a:lstStyle/>
          <a:p>
            <a:r>
              <a:rPr lang="en-US" dirty="0"/>
              <a:t>Independently scaling. CQRS allows the read and write workloads to scale independently, and may result in fewer lock contentions.</a:t>
            </a:r>
            <a:endParaRPr lang="en-GB" dirty="0"/>
          </a:p>
        </p:txBody>
      </p:sp>
    </p:spTree>
    <p:extLst>
      <p:ext uri="{BB962C8B-B14F-4D97-AF65-F5344CB8AC3E}">
        <p14:creationId xmlns:p14="http://schemas.microsoft.com/office/powerpoint/2010/main" val="2454090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benefits</a:t>
            </a:r>
            <a:endParaRPr lang="en-GB" dirty="0"/>
          </a:p>
        </p:txBody>
      </p:sp>
      <p:sp>
        <p:nvSpPr>
          <p:cNvPr id="3" name="Content Placeholder 2"/>
          <p:cNvSpPr>
            <a:spLocks noGrp="1"/>
          </p:cNvSpPr>
          <p:nvPr>
            <p:ph idx="1"/>
          </p:nvPr>
        </p:nvSpPr>
        <p:spPr/>
        <p:txBody>
          <a:bodyPr/>
          <a:lstStyle/>
          <a:p>
            <a:r>
              <a:rPr lang="en-US" dirty="0"/>
              <a:t>Independently scaling. CQRS allows the read and write workloads to scale independently, and may result in fewer lock contentions</a:t>
            </a:r>
            <a:r>
              <a:rPr lang="en-US" dirty="0" smtClean="0"/>
              <a:t>.</a:t>
            </a:r>
          </a:p>
          <a:p>
            <a:r>
              <a:rPr lang="en-US" dirty="0"/>
              <a:t>Separation of concerns. Segregating the read and write sides can result in models that are more maintainable and flexible. Most of the complex business logic goes into the write model. The read model can be relatively simple</a:t>
            </a:r>
            <a:r>
              <a:rPr lang="en-US" dirty="0" smtClean="0"/>
              <a:t>.</a:t>
            </a:r>
          </a:p>
          <a:p>
            <a:r>
              <a:rPr lang="en-US" dirty="0"/>
              <a:t>Simpler queries. By storing a materialized view in the read database, the application can avoid complex joins when querying.</a:t>
            </a:r>
            <a:endParaRPr lang="en-GB" dirty="0"/>
          </a:p>
        </p:txBody>
      </p:sp>
    </p:spTree>
    <p:extLst>
      <p:ext uri="{BB962C8B-B14F-4D97-AF65-F5344CB8AC3E}">
        <p14:creationId xmlns:p14="http://schemas.microsoft.com/office/powerpoint/2010/main" val="1930219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challenges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498076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challenges</a:t>
            </a:r>
          </a:p>
        </p:txBody>
      </p:sp>
      <p:sp>
        <p:nvSpPr>
          <p:cNvPr id="3" name="Content Placeholder 2"/>
          <p:cNvSpPr>
            <a:spLocks noGrp="1"/>
          </p:cNvSpPr>
          <p:nvPr>
            <p:ph idx="1"/>
          </p:nvPr>
        </p:nvSpPr>
        <p:spPr/>
        <p:txBody>
          <a:bodyPr/>
          <a:lstStyle/>
          <a:p>
            <a:r>
              <a:rPr lang="en-US" dirty="0"/>
              <a:t>Complexity. The basic idea of CQRS is simple. But it can lead to a more complex application design, especially if they include the Event Sourcing pattern. </a:t>
            </a:r>
            <a:endParaRPr lang="en-US" dirty="0" smtClean="0"/>
          </a:p>
          <a:p>
            <a:r>
              <a:rPr lang="en-US" dirty="0" smtClean="0"/>
              <a:t>Messaging</a:t>
            </a:r>
            <a:r>
              <a:rPr lang="en-US" dirty="0"/>
              <a:t>. Although CQRS does not require messaging, it’s common to use messaging to process commands and publish update events. In that case, the application must handle message failures or duplicate messages. </a:t>
            </a:r>
            <a:endParaRPr lang="en-US" dirty="0" smtClean="0"/>
          </a:p>
          <a:p>
            <a:r>
              <a:rPr lang="en-US" dirty="0" smtClean="0"/>
              <a:t>Eventual </a:t>
            </a:r>
            <a:r>
              <a:rPr lang="en-US" dirty="0"/>
              <a:t>consistency. If you separate the read and write databases, the read data may be stale.</a:t>
            </a:r>
            <a:endParaRPr lang="en-GB" dirty="0"/>
          </a:p>
        </p:txBody>
      </p:sp>
    </p:spTree>
    <p:extLst>
      <p:ext uri="{BB962C8B-B14F-4D97-AF65-F5344CB8AC3E}">
        <p14:creationId xmlns:p14="http://schemas.microsoft.com/office/powerpoint/2010/main" val="224834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56890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in </a:t>
            </a:r>
            <a:r>
              <a:rPr lang="en-US" dirty="0" err="1" smtClean="0"/>
              <a:t>microservices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55215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in </a:t>
            </a:r>
            <a:r>
              <a:rPr lang="en-US" dirty="0" err="1" smtClean="0"/>
              <a:t>microservices</a:t>
            </a:r>
            <a:endParaRPr lang="en-GB" dirty="0"/>
          </a:p>
        </p:txBody>
      </p:sp>
      <p:pic>
        <p:nvPicPr>
          <p:cNvPr id="4" name="Content Placeholder 3"/>
          <p:cNvPicPr>
            <a:picLocks noGrp="1" noChangeAspect="1"/>
          </p:cNvPicPr>
          <p:nvPr>
            <p:ph idx="1"/>
          </p:nvPr>
        </p:nvPicPr>
        <p:blipFill>
          <a:blip r:embed="rId3"/>
          <a:stretch>
            <a:fillRect/>
          </a:stretch>
        </p:blipFill>
        <p:spPr>
          <a:xfrm>
            <a:off x="2870994" y="2374106"/>
            <a:ext cx="5353050" cy="3505200"/>
          </a:xfrm>
          <a:prstGeom prst="rect">
            <a:avLst/>
          </a:prstGeom>
        </p:spPr>
      </p:pic>
    </p:spTree>
    <p:extLst>
      <p:ext uri="{BB962C8B-B14F-4D97-AF65-F5344CB8AC3E}">
        <p14:creationId xmlns:p14="http://schemas.microsoft.com/office/powerpoint/2010/main" val="3494515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in </a:t>
            </a:r>
            <a:r>
              <a:rPr lang="en-US" dirty="0" err="1" smtClean="0"/>
              <a:t>microservices</a:t>
            </a:r>
            <a:endParaRPr lang="en-GB" dirty="0"/>
          </a:p>
        </p:txBody>
      </p:sp>
      <p:pic>
        <p:nvPicPr>
          <p:cNvPr id="6" name="Content Placeholder 5"/>
          <p:cNvPicPr>
            <a:picLocks noGrp="1" noChangeAspect="1"/>
          </p:cNvPicPr>
          <p:nvPr>
            <p:ph idx="1"/>
          </p:nvPr>
        </p:nvPicPr>
        <p:blipFill>
          <a:blip r:embed="rId3"/>
          <a:stretch>
            <a:fillRect/>
          </a:stretch>
        </p:blipFill>
        <p:spPr>
          <a:xfrm>
            <a:off x="2689773" y="1804988"/>
            <a:ext cx="5461491" cy="3881437"/>
          </a:xfrm>
          <a:prstGeom prst="rect">
            <a:avLst/>
          </a:prstGeom>
        </p:spPr>
      </p:pic>
    </p:spTree>
    <p:extLst>
      <p:ext uri="{BB962C8B-B14F-4D97-AF65-F5344CB8AC3E}">
        <p14:creationId xmlns:p14="http://schemas.microsoft.com/office/powerpoint/2010/main" val="3142020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a:t>
            </a:r>
            <a:r>
              <a:rPr lang="en-US" dirty="0" smtClean="0"/>
              <a:t>terminology</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101050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a:t>
            </a:r>
            <a:r>
              <a:rPr lang="en-US" dirty="0" smtClean="0"/>
              <a:t>terminology</a:t>
            </a:r>
            <a:endParaRPr lang="en-GB" dirty="0"/>
          </a:p>
        </p:txBody>
      </p:sp>
      <p:sp>
        <p:nvSpPr>
          <p:cNvPr id="3" name="Content Placeholder 2"/>
          <p:cNvSpPr>
            <a:spLocks noGrp="1"/>
          </p:cNvSpPr>
          <p:nvPr>
            <p:ph idx="1"/>
          </p:nvPr>
        </p:nvSpPr>
        <p:spPr/>
        <p:txBody>
          <a:bodyPr/>
          <a:lstStyle/>
          <a:p>
            <a:r>
              <a:rPr lang="en-US" b="1" dirty="0"/>
              <a:t>Build</a:t>
            </a:r>
            <a:r>
              <a:rPr lang="en-US" dirty="0"/>
              <a:t>: In the build stage, the service source gets compiled without any errors along with the passing of all corresponding unit tests. This stage produces build artifacts</a:t>
            </a:r>
            <a:r>
              <a:rPr lang="en-US" dirty="0" smtClean="0"/>
              <a:t>.</a:t>
            </a:r>
            <a:endParaRPr lang="en-GB" dirty="0"/>
          </a:p>
        </p:txBody>
      </p:sp>
    </p:spTree>
    <p:extLst>
      <p:ext uri="{BB962C8B-B14F-4D97-AF65-F5344CB8AC3E}">
        <p14:creationId xmlns:p14="http://schemas.microsoft.com/office/powerpoint/2010/main" val="2019971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a:t>
            </a:r>
            <a:r>
              <a:rPr lang="en-US" dirty="0" smtClean="0"/>
              <a:t>terminology</a:t>
            </a:r>
            <a:endParaRPr lang="en-GB" dirty="0"/>
          </a:p>
        </p:txBody>
      </p:sp>
      <p:sp>
        <p:nvSpPr>
          <p:cNvPr id="3" name="Content Placeholder 2"/>
          <p:cNvSpPr>
            <a:spLocks noGrp="1"/>
          </p:cNvSpPr>
          <p:nvPr>
            <p:ph idx="1"/>
          </p:nvPr>
        </p:nvSpPr>
        <p:spPr/>
        <p:txBody>
          <a:bodyPr>
            <a:normAutofit/>
          </a:bodyPr>
          <a:lstStyle/>
          <a:p>
            <a:r>
              <a:rPr lang="en-US" b="1" dirty="0"/>
              <a:t>Build</a:t>
            </a:r>
            <a:r>
              <a:rPr lang="en-US" dirty="0"/>
              <a:t>: In the build stage, the service source gets compiled without any errors along with the passing of all corresponding unit tests. This stage produces build artifacts</a:t>
            </a:r>
            <a:r>
              <a:rPr lang="en-US" dirty="0" smtClean="0"/>
              <a:t>.</a:t>
            </a:r>
          </a:p>
          <a:p>
            <a:r>
              <a:rPr lang="en-US" b="1" dirty="0"/>
              <a:t>Continuous Integration (CI)</a:t>
            </a:r>
            <a:r>
              <a:rPr lang="en-US" dirty="0"/>
              <a:t>: CI forces the entire application to build again every time a developer commits any change—the application code gets compiled and a comprehensive set of automated tests are run against it. This practice emerged from the problems of frequent integration of code in large teams. The basic idea is to keep the delta, or change to the software, small. This provides confidence that the software is in a workable state. Even if a check-in made by a developer breaks the system, it is easy to fix it this way</a:t>
            </a:r>
            <a:r>
              <a:rPr lang="en-US" dirty="0" smtClean="0"/>
              <a:t>.</a:t>
            </a:r>
            <a:endParaRPr lang="en-US" dirty="0"/>
          </a:p>
        </p:txBody>
      </p:sp>
    </p:spTree>
    <p:extLst>
      <p:ext uri="{BB962C8B-B14F-4D97-AF65-F5344CB8AC3E}">
        <p14:creationId xmlns:p14="http://schemas.microsoft.com/office/powerpoint/2010/main" val="1878031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a:t>
            </a:r>
            <a:r>
              <a:rPr lang="en-US" dirty="0" smtClean="0"/>
              <a:t>terminology</a:t>
            </a:r>
            <a:endParaRPr lang="en-GB" dirty="0"/>
          </a:p>
        </p:txBody>
      </p:sp>
      <p:sp>
        <p:nvSpPr>
          <p:cNvPr id="3" name="Content Placeholder 2"/>
          <p:cNvSpPr>
            <a:spLocks noGrp="1"/>
          </p:cNvSpPr>
          <p:nvPr>
            <p:ph idx="1"/>
          </p:nvPr>
        </p:nvSpPr>
        <p:spPr/>
        <p:txBody>
          <a:bodyPr/>
          <a:lstStyle/>
          <a:p>
            <a:r>
              <a:rPr lang="en-US" b="1" dirty="0"/>
              <a:t>Deployment</a:t>
            </a:r>
            <a:r>
              <a:rPr lang="en-US" dirty="0"/>
              <a:t>: Hardware provisioning and installing the base OS and correct version of the .NET framework are prerequisites for deployment. The next part of it is to promote these build artifacts in production through various stages. The combination of these two parts is referred to as the deployment stage. There is no distinction between the deployment and release stage in most monolithic applications</a:t>
            </a:r>
            <a:r>
              <a:rPr lang="en-US" dirty="0" smtClean="0"/>
              <a:t>.</a:t>
            </a:r>
            <a:endParaRPr lang="en-US" dirty="0"/>
          </a:p>
        </p:txBody>
      </p:sp>
    </p:spTree>
    <p:extLst>
      <p:ext uri="{BB962C8B-B14F-4D97-AF65-F5344CB8AC3E}">
        <p14:creationId xmlns:p14="http://schemas.microsoft.com/office/powerpoint/2010/main" val="2492410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a:t>
            </a:r>
            <a:r>
              <a:rPr lang="en-US" dirty="0" smtClean="0"/>
              <a:t>terminology</a:t>
            </a:r>
            <a:endParaRPr lang="en-GB" dirty="0"/>
          </a:p>
        </p:txBody>
      </p:sp>
      <p:sp>
        <p:nvSpPr>
          <p:cNvPr id="3" name="Content Placeholder 2"/>
          <p:cNvSpPr>
            <a:spLocks noGrp="1"/>
          </p:cNvSpPr>
          <p:nvPr>
            <p:ph idx="1"/>
          </p:nvPr>
        </p:nvSpPr>
        <p:spPr/>
        <p:txBody>
          <a:bodyPr>
            <a:normAutofit/>
          </a:bodyPr>
          <a:lstStyle/>
          <a:p>
            <a:r>
              <a:rPr lang="en-US" b="1" dirty="0"/>
              <a:t>Deployment</a:t>
            </a:r>
            <a:r>
              <a:rPr lang="en-US" dirty="0"/>
              <a:t>: Hardware provisioning and installing the base OS and correct version of the .NET framework are prerequisites for deployment. The next part of it is to promote these build artifacts in production through various stages. The combination of these two parts is referred to as the deployment stage. There is no distinction between the deployment and release stage in most monolithic applications</a:t>
            </a:r>
            <a:r>
              <a:rPr lang="en-US" dirty="0" smtClean="0"/>
              <a:t>.</a:t>
            </a:r>
          </a:p>
          <a:p>
            <a:r>
              <a:rPr lang="en-US" b="1" dirty="0"/>
              <a:t>Continuous Deployment (CD)</a:t>
            </a:r>
            <a:r>
              <a:rPr lang="en-US" dirty="0"/>
              <a:t>: In CD, each successful build gets deployed to production. CD is more important from a technical team's perspective. Under CD, there are several other practices, such as automated unit testing, labeling, versioning of build numbers, and traceability of changes. With continuous delivery, the technical team ensures that the changes pushed to production through various lower environments work as expected in production. Usually, these are small and deployed very quickly</a:t>
            </a:r>
            <a:r>
              <a:rPr lang="en-US" dirty="0" smtClean="0"/>
              <a:t>.</a:t>
            </a:r>
            <a:endParaRPr lang="en-US" dirty="0"/>
          </a:p>
        </p:txBody>
      </p:sp>
    </p:spTree>
    <p:extLst>
      <p:ext uri="{BB962C8B-B14F-4D97-AF65-F5344CB8AC3E}">
        <p14:creationId xmlns:p14="http://schemas.microsoft.com/office/powerpoint/2010/main" val="2171194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a:t>
            </a:r>
            <a:r>
              <a:rPr lang="en-US" dirty="0" smtClean="0"/>
              <a:t>terminology</a:t>
            </a:r>
            <a:endParaRPr lang="en-GB" dirty="0"/>
          </a:p>
        </p:txBody>
      </p:sp>
      <p:sp>
        <p:nvSpPr>
          <p:cNvPr id="3" name="Content Placeholder 2"/>
          <p:cNvSpPr>
            <a:spLocks noGrp="1"/>
          </p:cNvSpPr>
          <p:nvPr>
            <p:ph idx="1"/>
          </p:nvPr>
        </p:nvSpPr>
        <p:spPr/>
        <p:txBody>
          <a:bodyPr/>
          <a:lstStyle/>
          <a:p>
            <a:r>
              <a:rPr lang="en-US" b="1" dirty="0"/>
              <a:t>Continuous delivery</a:t>
            </a:r>
            <a:r>
              <a:rPr lang="en-US" dirty="0"/>
              <a:t>: Continuous delivery is different from CD. CD comes from a technical team's perspective, whereas continuous delivery is more focused on providing the deployed code as early as possible to the customer. To make sure that customers get the right defect-free product, in continuous delivery, every build must pass through all the quality assurance checks. Once the product passes the satisfactory quality verification, it is the business stakeholders' decision when to release it</a:t>
            </a:r>
            <a:r>
              <a:rPr lang="en-US" dirty="0" smtClean="0"/>
              <a:t>.</a:t>
            </a:r>
            <a:endParaRPr lang="en-GB" dirty="0"/>
          </a:p>
        </p:txBody>
      </p:sp>
    </p:spTree>
    <p:extLst>
      <p:ext uri="{BB962C8B-B14F-4D97-AF65-F5344CB8AC3E}">
        <p14:creationId xmlns:p14="http://schemas.microsoft.com/office/powerpoint/2010/main" val="3340477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a:t>
            </a:r>
            <a:r>
              <a:rPr lang="en-US" dirty="0" smtClean="0"/>
              <a:t>terminology</a:t>
            </a:r>
            <a:endParaRPr lang="en-GB" dirty="0"/>
          </a:p>
        </p:txBody>
      </p:sp>
      <p:sp>
        <p:nvSpPr>
          <p:cNvPr id="3" name="Content Placeholder 2"/>
          <p:cNvSpPr>
            <a:spLocks noGrp="1"/>
          </p:cNvSpPr>
          <p:nvPr>
            <p:ph idx="1"/>
          </p:nvPr>
        </p:nvSpPr>
        <p:spPr/>
        <p:txBody>
          <a:bodyPr>
            <a:normAutofit fontScale="70000" lnSpcReduction="20000"/>
          </a:bodyPr>
          <a:lstStyle/>
          <a:p>
            <a:r>
              <a:rPr lang="en-US" b="1" dirty="0"/>
              <a:t>Continuous delivery</a:t>
            </a:r>
            <a:r>
              <a:rPr lang="en-US" dirty="0"/>
              <a:t>: Continuous delivery is different from CD. CD comes from a technical team's perspective, whereas continuous delivery is more focused on providing the deployed code as early as possible to the customer. To make sure that customers get the right defect-free product, in continuous delivery, every build must pass through all the quality assurance checks. Once the product passes the satisfactory quality verification, it is the business stakeholders' decision when to release it</a:t>
            </a:r>
            <a:r>
              <a:rPr lang="en-US" dirty="0" smtClean="0"/>
              <a:t>.</a:t>
            </a:r>
          </a:p>
          <a:p>
            <a:r>
              <a:rPr lang="en-US" b="1" dirty="0"/>
              <a:t>Build and deployment pipelines</a:t>
            </a:r>
            <a:r>
              <a:rPr lang="en-US" dirty="0"/>
              <a:t>: The build and deployment pipeline is </a:t>
            </a:r>
            <a:r>
              <a:rPr lang="en-US" dirty="0" smtClean="0"/>
              <a:t>part of </a:t>
            </a:r>
            <a:r>
              <a:rPr lang="en-US" dirty="0"/>
              <a:t>implementing continuous delivery through automation. It is a workflow of steps through which the code is committed in the source repository. At the other end of the deployment pipeline, the artifacts for release are produced. Some of the steps that may make up the build and deployment pipeline are as follows:  </a:t>
            </a:r>
            <a:endParaRPr lang="en-US" dirty="0" smtClean="0"/>
          </a:p>
          <a:p>
            <a:r>
              <a:rPr lang="en-US" dirty="0" smtClean="0"/>
              <a:t>1)Unit </a:t>
            </a:r>
            <a:r>
              <a:rPr lang="en-US" dirty="0"/>
              <a:t>tests </a:t>
            </a:r>
            <a:endParaRPr lang="en-US" dirty="0" smtClean="0"/>
          </a:p>
          <a:p>
            <a:r>
              <a:rPr lang="en-US" dirty="0" smtClean="0"/>
              <a:t>2) Integration </a:t>
            </a:r>
            <a:r>
              <a:rPr lang="en-US" dirty="0"/>
              <a:t>tests </a:t>
            </a:r>
            <a:endParaRPr lang="en-US" dirty="0" smtClean="0"/>
          </a:p>
          <a:p>
            <a:r>
              <a:rPr lang="en-US" dirty="0" smtClean="0"/>
              <a:t>3) Code </a:t>
            </a:r>
            <a:r>
              <a:rPr lang="en-US" dirty="0"/>
              <a:t>coverage and static analysis </a:t>
            </a:r>
            <a:endParaRPr lang="en-US" dirty="0" smtClean="0"/>
          </a:p>
          <a:p>
            <a:r>
              <a:rPr lang="en-US" dirty="0" smtClean="0"/>
              <a:t>4) Regression </a:t>
            </a:r>
            <a:r>
              <a:rPr lang="en-US" dirty="0"/>
              <a:t>tests </a:t>
            </a:r>
            <a:endParaRPr lang="en-US" dirty="0" smtClean="0"/>
          </a:p>
          <a:p>
            <a:r>
              <a:rPr lang="en-US" dirty="0" smtClean="0"/>
              <a:t>5) Deployments </a:t>
            </a:r>
            <a:r>
              <a:rPr lang="en-US" dirty="0"/>
              <a:t>to staging environment </a:t>
            </a:r>
            <a:endParaRPr lang="en-US" dirty="0" smtClean="0"/>
          </a:p>
          <a:p>
            <a:r>
              <a:rPr lang="en-US" dirty="0" smtClean="0"/>
              <a:t>6) Load/stress </a:t>
            </a:r>
            <a:r>
              <a:rPr lang="en-US" dirty="0"/>
              <a:t>tests </a:t>
            </a:r>
            <a:endParaRPr lang="en-US" dirty="0" smtClean="0"/>
          </a:p>
          <a:p>
            <a:r>
              <a:rPr lang="en-US" dirty="0" smtClean="0"/>
              <a:t>7) Deployment </a:t>
            </a:r>
            <a:r>
              <a:rPr lang="en-US" dirty="0"/>
              <a:t>to release </a:t>
            </a:r>
            <a:r>
              <a:rPr lang="en-US" dirty="0" smtClean="0"/>
              <a:t>repository</a:t>
            </a:r>
            <a:endParaRPr lang="en-GB" dirty="0"/>
          </a:p>
        </p:txBody>
      </p:sp>
    </p:spTree>
    <p:extLst>
      <p:ext uri="{BB962C8B-B14F-4D97-AF65-F5344CB8AC3E}">
        <p14:creationId xmlns:p14="http://schemas.microsoft.com/office/powerpoint/2010/main" val="265571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 </a:t>
            </a:r>
            <a:r>
              <a:rPr lang="en-US" dirty="0" smtClean="0"/>
              <a:t>style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a:t>A </a:t>
            </a:r>
            <a:r>
              <a:rPr lang="en-US" dirty="0" err="1"/>
              <a:t>microservices</a:t>
            </a:r>
            <a:r>
              <a:rPr lang="en-US" dirty="0"/>
              <a:t> architecture consists of a collection of small, autonomous services. </a:t>
            </a:r>
            <a:endParaRPr lang="en-US" dirty="0" smtClean="0"/>
          </a:p>
          <a:p>
            <a:r>
              <a:rPr lang="en-US" dirty="0" smtClean="0"/>
              <a:t>Each </a:t>
            </a:r>
            <a:r>
              <a:rPr lang="en-US" dirty="0"/>
              <a:t>service is self-contained and should implement a single business capability</a:t>
            </a:r>
            <a:endParaRPr lang="en-GB" dirty="0"/>
          </a:p>
        </p:txBody>
      </p:sp>
    </p:spTree>
    <p:extLst>
      <p:ext uri="{BB962C8B-B14F-4D97-AF65-F5344CB8AC3E}">
        <p14:creationId xmlns:p14="http://schemas.microsoft.com/office/powerpoint/2010/main" val="844599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a:t>
            </a:r>
            <a:r>
              <a:rPr lang="en-US" dirty="0" smtClean="0"/>
              <a:t>terminology</a:t>
            </a:r>
            <a:endParaRPr lang="en-GB" dirty="0"/>
          </a:p>
        </p:txBody>
      </p:sp>
      <p:sp>
        <p:nvSpPr>
          <p:cNvPr id="3" name="Content Placeholder 2"/>
          <p:cNvSpPr>
            <a:spLocks noGrp="1"/>
          </p:cNvSpPr>
          <p:nvPr>
            <p:ph idx="1"/>
          </p:nvPr>
        </p:nvSpPr>
        <p:spPr/>
        <p:txBody>
          <a:bodyPr>
            <a:normAutofit/>
          </a:bodyPr>
          <a:lstStyle/>
          <a:p>
            <a:r>
              <a:rPr lang="en-US" b="1" dirty="0"/>
              <a:t>Release</a:t>
            </a:r>
            <a:r>
              <a:rPr lang="en-US" dirty="0"/>
              <a:t>: A business feature made available to the end user is referred to as the release of a feature. To release a feature or service, the relevant build artifacts should be deployed beforehand. Usually, the feature toggle manages the release of a feature. If the feature flag (also called feature toggle) is not switched on in production, it is called a dark release of the specified feature</a:t>
            </a:r>
            <a:r>
              <a:rPr lang="en-US" dirty="0" smtClean="0"/>
              <a:t>.</a:t>
            </a:r>
            <a:endParaRPr lang="en-GB" dirty="0"/>
          </a:p>
        </p:txBody>
      </p:sp>
    </p:spTree>
    <p:extLst>
      <p:ext uri="{BB962C8B-B14F-4D97-AF65-F5344CB8AC3E}">
        <p14:creationId xmlns:p14="http://schemas.microsoft.com/office/powerpoint/2010/main" val="2238765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a:t>
            </a:r>
            <a:endParaRPr lang="en-GB" dirty="0"/>
          </a:p>
        </p:txBody>
      </p:sp>
      <p:sp>
        <p:nvSpPr>
          <p:cNvPr id="3" name="Content Placeholder 2"/>
          <p:cNvSpPr>
            <a:spLocks noGrp="1"/>
          </p:cNvSpPr>
          <p:nvPr>
            <p:ph idx="1"/>
          </p:nvPr>
        </p:nvSpPr>
        <p:spPr/>
        <p:txBody>
          <a:bodyPr>
            <a:normAutofit/>
          </a:bodyPr>
          <a:lstStyle/>
          <a:p>
            <a:pPr marL="0" indent="0">
              <a:buNone/>
            </a:pPr>
            <a:endParaRPr lang="en-GB" sz="4400" b="1" i="1" dirty="0"/>
          </a:p>
        </p:txBody>
      </p:sp>
    </p:spTree>
    <p:extLst>
      <p:ext uri="{BB962C8B-B14F-4D97-AF65-F5344CB8AC3E}">
        <p14:creationId xmlns:p14="http://schemas.microsoft.com/office/powerpoint/2010/main" val="3960206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a:t>
            </a:r>
            <a:endParaRPr lang="en-GB" dirty="0"/>
          </a:p>
        </p:txBody>
      </p:sp>
      <p:sp>
        <p:nvSpPr>
          <p:cNvPr id="3" name="Content Placeholder 2"/>
          <p:cNvSpPr>
            <a:spLocks noGrp="1"/>
          </p:cNvSpPr>
          <p:nvPr>
            <p:ph idx="1"/>
          </p:nvPr>
        </p:nvSpPr>
        <p:spPr/>
        <p:txBody>
          <a:bodyPr>
            <a:normAutofit/>
          </a:bodyPr>
          <a:lstStyle/>
          <a:p>
            <a:pPr marL="0" indent="0">
              <a:buNone/>
            </a:pPr>
            <a:endParaRPr lang="en-GB" sz="4400" b="1" i="1" dirty="0"/>
          </a:p>
        </p:txBody>
      </p:sp>
    </p:spTree>
    <p:extLst>
      <p:ext uri="{BB962C8B-B14F-4D97-AF65-F5344CB8AC3E}">
        <p14:creationId xmlns:p14="http://schemas.microsoft.com/office/powerpoint/2010/main" val="18300274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a:t>
            </a:r>
            <a:endParaRPr lang="en-GB" dirty="0"/>
          </a:p>
        </p:txBody>
      </p:sp>
      <p:sp>
        <p:nvSpPr>
          <p:cNvPr id="3" name="Content Placeholder 2"/>
          <p:cNvSpPr>
            <a:spLocks noGrp="1"/>
          </p:cNvSpPr>
          <p:nvPr>
            <p:ph idx="1"/>
          </p:nvPr>
        </p:nvSpPr>
        <p:spPr/>
        <p:txBody>
          <a:bodyPr>
            <a:normAutofit/>
          </a:bodyPr>
          <a:lstStyle/>
          <a:p>
            <a:pPr marL="0" indent="0">
              <a:buNone/>
            </a:pPr>
            <a:r>
              <a:rPr lang="en-US" sz="2600" i="1" dirty="0"/>
              <a:t>Rules of Optimization:</a:t>
            </a:r>
            <a:br>
              <a:rPr lang="en-US" sz="2600" i="1" dirty="0"/>
            </a:br>
            <a:r>
              <a:rPr lang="en-US" sz="2600" i="1" dirty="0"/>
              <a:t>Rule 1: Don't do it.</a:t>
            </a:r>
            <a:br>
              <a:rPr lang="en-US" sz="2600" i="1" dirty="0"/>
            </a:br>
            <a:r>
              <a:rPr lang="en-US" sz="2600" i="1" dirty="0"/>
              <a:t>Rule 2 (for experts only): Don't do it yet.</a:t>
            </a:r>
            <a:r>
              <a:rPr lang="en-US" sz="2600" dirty="0"/>
              <a:t> </a:t>
            </a:r>
            <a:endParaRPr lang="en-GB" sz="2600" b="1" i="1" dirty="0"/>
          </a:p>
        </p:txBody>
      </p:sp>
    </p:spTree>
    <p:extLst>
      <p:ext uri="{BB962C8B-B14F-4D97-AF65-F5344CB8AC3E}">
        <p14:creationId xmlns:p14="http://schemas.microsoft.com/office/powerpoint/2010/main" val="3209509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GB" dirty="0"/>
          </a:p>
        </p:txBody>
      </p:sp>
      <p:sp>
        <p:nvSpPr>
          <p:cNvPr id="3" name="Content Placeholder 2"/>
          <p:cNvSpPr>
            <a:spLocks noGrp="1"/>
          </p:cNvSpPr>
          <p:nvPr>
            <p:ph idx="1"/>
          </p:nvPr>
        </p:nvSpPr>
        <p:spPr/>
        <p:txBody>
          <a:bodyPr/>
          <a:lstStyle/>
          <a:p>
            <a:r>
              <a:rPr lang="en-US" dirty="0" err="1" smtClean="0"/>
              <a:t>Pluralsight</a:t>
            </a:r>
            <a:endParaRPr lang="en-US" dirty="0" smtClean="0"/>
          </a:p>
          <a:p>
            <a:r>
              <a:rPr lang="en-US" dirty="0" smtClean="0"/>
              <a:t>Application </a:t>
            </a:r>
            <a:r>
              <a:rPr lang="en-US" dirty="0"/>
              <a:t>Architecture Cloud </a:t>
            </a:r>
            <a:r>
              <a:rPr lang="en-US" dirty="0" smtClean="0"/>
              <a:t>Guide - Microsoft</a:t>
            </a:r>
            <a:endParaRPr lang="en-US" dirty="0" smtClean="0"/>
          </a:p>
          <a:p>
            <a:endParaRPr lang="en-US" dirty="0" smtClean="0"/>
          </a:p>
          <a:p>
            <a:endParaRPr lang="en-US" dirty="0" smtClean="0"/>
          </a:p>
          <a:p>
            <a:endParaRPr lang="en-US" dirty="0"/>
          </a:p>
          <a:p>
            <a:endParaRPr lang="en-GB" dirty="0"/>
          </a:p>
          <a:p>
            <a:endParaRPr lang="en-GB" dirty="0" smtClean="0"/>
          </a:p>
          <a:p>
            <a:endParaRPr lang="en-GB" dirty="0"/>
          </a:p>
        </p:txBody>
      </p:sp>
    </p:spTree>
    <p:extLst>
      <p:ext uri="{BB962C8B-B14F-4D97-AF65-F5344CB8AC3E}">
        <p14:creationId xmlns:p14="http://schemas.microsoft.com/office/powerpoint/2010/main" val="2168967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GB" dirty="0"/>
          </a:p>
        </p:txBody>
      </p:sp>
      <p:sp>
        <p:nvSpPr>
          <p:cNvPr id="3" name="Content Placeholder 2"/>
          <p:cNvSpPr>
            <a:spLocks noGrp="1"/>
          </p:cNvSpPr>
          <p:nvPr>
            <p:ph idx="1"/>
          </p:nvPr>
        </p:nvSpPr>
        <p:spPr/>
        <p:txBody>
          <a:bodyPr/>
          <a:lstStyle/>
          <a:p>
            <a:r>
              <a:rPr lang="en-US" dirty="0" smtClean="0"/>
              <a:t>Do you have any other questions?</a:t>
            </a:r>
            <a:endParaRPr lang="en-GB" dirty="0"/>
          </a:p>
        </p:txBody>
      </p:sp>
    </p:spTree>
    <p:extLst>
      <p:ext uri="{BB962C8B-B14F-4D97-AF65-F5344CB8AC3E}">
        <p14:creationId xmlns:p14="http://schemas.microsoft.com/office/powerpoint/2010/main" val="14862862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r>
              <a:rPr lang="en-US" sz="4800" dirty="0" smtClean="0"/>
              <a:t>Thanks! </a:t>
            </a:r>
          </a:p>
          <a:p>
            <a:pPr marL="0" indent="0" algn="ctr">
              <a:buNone/>
            </a:pPr>
            <a:r>
              <a:rPr lang="en-US" sz="4800" dirty="0" smtClean="0"/>
              <a:t>See you next time! </a:t>
            </a:r>
            <a:r>
              <a:rPr lang="en-US" sz="4800" dirty="0" smtClean="0">
                <a:sym typeface="Wingdings" panose="05000000000000000000" pitchFamily="2" charset="2"/>
              </a:rPr>
              <a:t></a:t>
            </a:r>
            <a:endParaRPr lang="en-GB" sz="4800" dirty="0"/>
          </a:p>
        </p:txBody>
      </p:sp>
    </p:spTree>
    <p:extLst>
      <p:ext uri="{BB962C8B-B14F-4D97-AF65-F5344CB8AC3E}">
        <p14:creationId xmlns:p14="http://schemas.microsoft.com/office/powerpoint/2010/main" val="835039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pic>
        <p:nvPicPr>
          <p:cNvPr id="4" name="Content Placeholder 3"/>
          <p:cNvPicPr>
            <a:picLocks noGrp="1" noChangeAspect="1"/>
          </p:cNvPicPr>
          <p:nvPr>
            <p:ph idx="1"/>
          </p:nvPr>
        </p:nvPicPr>
        <p:blipFill>
          <a:blip r:embed="rId3"/>
          <a:stretch>
            <a:fillRect/>
          </a:stretch>
        </p:blipFill>
        <p:spPr>
          <a:xfrm>
            <a:off x="3090135" y="2116149"/>
            <a:ext cx="4467225" cy="3171825"/>
          </a:xfrm>
          <a:prstGeom prst="rect">
            <a:avLst/>
          </a:prstGeom>
        </p:spPr>
      </p:pic>
    </p:spTree>
    <p:extLst>
      <p:ext uri="{BB962C8B-B14F-4D97-AF65-F5344CB8AC3E}">
        <p14:creationId xmlns:p14="http://schemas.microsoft.com/office/powerpoint/2010/main" val="2086235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pic>
        <p:nvPicPr>
          <p:cNvPr id="4" name="Content Placeholder 3"/>
          <p:cNvPicPr>
            <a:picLocks noGrp="1" noChangeAspect="1"/>
          </p:cNvPicPr>
          <p:nvPr>
            <p:ph idx="1"/>
          </p:nvPr>
        </p:nvPicPr>
        <p:blipFill>
          <a:blip r:embed="rId3"/>
          <a:stretch>
            <a:fillRect/>
          </a:stretch>
        </p:blipFill>
        <p:spPr>
          <a:xfrm>
            <a:off x="1850417" y="2121951"/>
            <a:ext cx="6740602" cy="3881437"/>
          </a:xfrm>
          <a:prstGeom prst="rect">
            <a:avLst/>
          </a:prstGeom>
        </p:spPr>
      </p:pic>
    </p:spTree>
    <p:extLst>
      <p:ext uri="{BB962C8B-B14F-4D97-AF65-F5344CB8AC3E}">
        <p14:creationId xmlns:p14="http://schemas.microsoft.com/office/powerpoint/2010/main" val="242081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endParaRPr lang="en-US" dirty="0" smtClean="0"/>
          </a:p>
          <a:p>
            <a:endParaRPr lang="en-GB" dirty="0"/>
          </a:p>
        </p:txBody>
      </p:sp>
    </p:spTree>
    <p:extLst>
      <p:ext uri="{BB962C8B-B14F-4D97-AF65-F5344CB8AC3E}">
        <p14:creationId xmlns:p14="http://schemas.microsoft.com/office/powerpoint/2010/main" val="212405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endParaRPr lang="en-US" dirty="0" smtClean="0"/>
          </a:p>
          <a:p>
            <a:r>
              <a:rPr lang="en-US" dirty="0" smtClean="0"/>
              <a:t>Each </a:t>
            </a:r>
            <a:r>
              <a:rPr lang="en-US" dirty="0"/>
              <a:t>service is a separate codebase, which can be managed by a small development team. </a:t>
            </a:r>
            <a:endParaRPr lang="en-US" dirty="0" smtClean="0"/>
          </a:p>
          <a:p>
            <a:endParaRPr lang="en-GB" dirty="0"/>
          </a:p>
        </p:txBody>
      </p:sp>
    </p:spTree>
    <p:extLst>
      <p:ext uri="{BB962C8B-B14F-4D97-AF65-F5344CB8AC3E}">
        <p14:creationId xmlns:p14="http://schemas.microsoft.com/office/powerpoint/2010/main" val="346454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t>
            </a:r>
            <a:r>
              <a:rPr lang="en-US" dirty="0" smtClean="0"/>
              <a:t>architecture</a:t>
            </a:r>
            <a:r>
              <a:rPr lang="en-US" dirty="0"/>
              <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endParaRPr lang="en-US" dirty="0" smtClean="0"/>
          </a:p>
          <a:p>
            <a:r>
              <a:rPr lang="en-US" dirty="0" smtClean="0"/>
              <a:t>Each </a:t>
            </a:r>
            <a:r>
              <a:rPr lang="en-US" dirty="0"/>
              <a:t>service is a separate codebase, which can be managed by a small development team. </a:t>
            </a:r>
            <a:endParaRPr lang="en-US" dirty="0" smtClean="0"/>
          </a:p>
          <a:p>
            <a:r>
              <a:rPr lang="en-US" dirty="0" smtClean="0"/>
              <a:t>Services </a:t>
            </a:r>
            <a:r>
              <a:rPr lang="en-US" dirty="0"/>
              <a:t>can be deployed independently. A team can update an existing service without rebuilding and redeploying the entire application. </a:t>
            </a:r>
            <a:endParaRPr lang="en-US" dirty="0" smtClean="0"/>
          </a:p>
          <a:p>
            <a:endParaRPr lang="en-GB" dirty="0"/>
          </a:p>
        </p:txBody>
      </p:sp>
    </p:spTree>
    <p:extLst>
      <p:ext uri="{BB962C8B-B14F-4D97-AF65-F5344CB8AC3E}">
        <p14:creationId xmlns:p14="http://schemas.microsoft.com/office/powerpoint/2010/main" val="361849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1657</Words>
  <Application>Microsoft Office PowerPoint</Application>
  <PresentationFormat>Widescreen</PresentationFormat>
  <Paragraphs>174</Paragraphs>
  <Slides>46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Trebuchet MS</vt:lpstr>
      <vt:lpstr>Wingdings</vt:lpstr>
      <vt:lpstr>Wingdings 3</vt:lpstr>
      <vt:lpstr>Facet</vt:lpstr>
      <vt:lpstr>Introduction to .NET</vt:lpstr>
      <vt:lpstr>Agenda </vt:lpstr>
      <vt:lpstr>Microservices architecture </vt:lpstr>
      <vt:lpstr>Microservices architecture style </vt:lpstr>
      <vt:lpstr>Microservices architecture </vt:lpstr>
      <vt:lpstr>Microservices architecture </vt:lpstr>
      <vt:lpstr>Microservices architecture </vt:lpstr>
      <vt:lpstr>Microservices architecture </vt:lpstr>
      <vt:lpstr>Microservices architecture </vt:lpstr>
      <vt:lpstr>Microservices architecture </vt:lpstr>
      <vt:lpstr>Microservices architecture </vt:lpstr>
      <vt:lpstr>Microservices architecture </vt:lpstr>
      <vt:lpstr>When to use microservices</vt:lpstr>
      <vt:lpstr>When to use microservices</vt:lpstr>
      <vt:lpstr>Microservices benefits</vt:lpstr>
      <vt:lpstr>Microservices benefits</vt:lpstr>
      <vt:lpstr>Microservices challenges</vt:lpstr>
      <vt:lpstr>Microservices challenges</vt:lpstr>
      <vt:lpstr>CQRS architecture style</vt:lpstr>
      <vt:lpstr>CQRS architecture style</vt:lpstr>
      <vt:lpstr>CQRS architecture style</vt:lpstr>
      <vt:lpstr>CQRS architecture style</vt:lpstr>
      <vt:lpstr>When to use CQRS</vt:lpstr>
      <vt:lpstr>When to use CQRS</vt:lpstr>
      <vt:lpstr>CQRS benefits</vt:lpstr>
      <vt:lpstr>CQRS benefits</vt:lpstr>
      <vt:lpstr>CQRS benefits</vt:lpstr>
      <vt:lpstr>CQRS challenges</vt:lpstr>
      <vt:lpstr>CQRS challenges</vt:lpstr>
      <vt:lpstr>CQRS in microservices</vt:lpstr>
      <vt:lpstr>CQRS in microservices</vt:lpstr>
      <vt:lpstr>CQRS in microservices</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One more thing…</vt:lpstr>
      <vt:lpstr>One more thing…</vt:lpstr>
      <vt:lpstr>One more thing…</vt:lpstr>
      <vt:lpstr>Bibliography</vt:lpstr>
      <vt:lpstr>Questions</vt:lpstr>
      <vt:lpstr>PowerPoint Presentation</vt:lpstr>
    </vt:vector>
  </TitlesOfParts>
  <Company>Centric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Core 1.0</dc:title>
  <dc:creator>Olariu, Florin</dc:creator>
  <cp:lastModifiedBy>Olariu, Florin</cp:lastModifiedBy>
  <cp:revision>1738</cp:revision>
  <dcterms:created xsi:type="dcterms:W3CDTF">2016-09-16T14:15:46Z</dcterms:created>
  <dcterms:modified xsi:type="dcterms:W3CDTF">2018-01-07T22:39:02Z</dcterms:modified>
</cp:coreProperties>
</file>