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74" r:id="rId2"/>
    <p:sldId id="257" r:id="rId3"/>
    <p:sldId id="339" r:id="rId4"/>
    <p:sldId id="375" r:id="rId5"/>
    <p:sldId id="376" r:id="rId6"/>
    <p:sldId id="377" r:id="rId7"/>
    <p:sldId id="340" r:id="rId8"/>
    <p:sldId id="341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4" r:id="rId20"/>
    <p:sldId id="355" r:id="rId21"/>
    <p:sldId id="357" r:id="rId22"/>
    <p:sldId id="374" r:id="rId23"/>
    <p:sldId id="358" r:id="rId24"/>
    <p:sldId id="333" r:id="rId25"/>
    <p:sldId id="364" r:id="rId26"/>
    <p:sldId id="335" r:id="rId27"/>
    <p:sldId id="336" r:id="rId28"/>
    <p:sldId id="337" r:id="rId29"/>
    <p:sldId id="338" r:id="rId30"/>
    <p:sldId id="359" r:id="rId31"/>
    <p:sldId id="360" r:id="rId32"/>
    <p:sldId id="361" r:id="rId33"/>
    <p:sldId id="363" r:id="rId34"/>
    <p:sldId id="362" r:id="rId35"/>
    <p:sldId id="367" r:id="rId36"/>
    <p:sldId id="368" r:id="rId37"/>
    <p:sldId id="369" r:id="rId38"/>
    <p:sldId id="370" r:id="rId39"/>
    <p:sldId id="371" r:id="rId40"/>
    <p:sldId id="373" r:id="rId41"/>
    <p:sldId id="366" r:id="rId42"/>
    <p:sldId id="365" r:id="rId43"/>
    <p:sldId id="331" r:id="rId44"/>
    <p:sldId id="332" r:id="rId45"/>
    <p:sldId id="288" r:id="rId46"/>
    <p:sldId id="291" r:id="rId47"/>
    <p:sldId id="29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6377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TKey</a:t>
            </a:r>
            <a:r>
              <a:rPr lang="en-US" dirty="0" smtClean="0"/>
              <a:t> = type of element key</a:t>
            </a:r>
          </a:p>
          <a:p>
            <a:r>
              <a:rPr lang="en-US" dirty="0" smtClean="0"/>
              <a:t>TValue </a:t>
            </a:r>
            <a:r>
              <a:rPr lang="en-US" dirty="0" smtClean="0"/>
              <a:t>= type of element value</a:t>
            </a:r>
          </a:p>
          <a:p>
            <a:endParaRPr lang="en-US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dictionary is located to : </a:t>
            </a:r>
            <a:r>
              <a:rPr lang="en-GB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Dictionaries are also known as </a:t>
            </a:r>
            <a:r>
              <a:rPr lang="en-US" b="1" dirty="0" smtClean="0"/>
              <a:t>hash tables or maps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main feature of dictionaries is fast lookup based on keys. </a:t>
            </a:r>
          </a:p>
          <a:p>
            <a:r>
              <a:rPr lang="en-US" dirty="0" smtClean="0"/>
              <a:t>You can also add and remove items freely, a bit like a </a:t>
            </a:r>
            <a:r>
              <a:rPr lang="en-US" dirty="0" smtClean="0"/>
              <a:t>List&lt;T&gt;, </a:t>
            </a:r>
            <a:r>
              <a:rPr lang="en-US" dirty="0" smtClean="0"/>
              <a:t>but without the performance overhead of having to shift subsequent items in memory.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TKey</a:t>
            </a:r>
            <a:r>
              <a:rPr lang="en-US" dirty="0" smtClean="0"/>
              <a:t> = type of element key</a:t>
            </a:r>
          </a:p>
          <a:p>
            <a:r>
              <a:rPr lang="en-US" smtClean="0"/>
              <a:t>TValue </a:t>
            </a:r>
            <a:r>
              <a:rPr lang="en-US" dirty="0" smtClean="0"/>
              <a:t>= type of element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7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reference type.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should use new keyword.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0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always the “add” method add a new element to the</a:t>
            </a:r>
            <a:r>
              <a:rPr lang="en-US" baseline="0" dirty="0" smtClean="0"/>
              <a:t> dictionary to the end of dictionary.</a:t>
            </a:r>
          </a:p>
          <a:p>
            <a:endParaRPr lang="en-US" baseline="0" dirty="0" smtClean="0"/>
          </a:p>
          <a:p>
            <a:r>
              <a:rPr lang="en-US" dirty="0" smtClean="0"/>
              <a:t>C# 6 defines a new syntax to initialize dictionaries at declaration.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MSDN documentation often provides performance hints about methods of the collection, giving you information about the time the operation requires in big-O notation: </a:t>
            </a:r>
          </a:p>
          <a:p>
            <a:pPr lvl="2"/>
            <a:r>
              <a:rPr lang="en-US" dirty="0" smtClean="0"/>
              <a:t>O(1) </a:t>
            </a:r>
          </a:p>
          <a:p>
            <a:pPr lvl="2"/>
            <a:r>
              <a:rPr lang="en-US" dirty="0" smtClean="0"/>
              <a:t>O(log n) </a:t>
            </a:r>
          </a:p>
          <a:p>
            <a:pPr lvl="2"/>
            <a:r>
              <a:rPr lang="en-US" dirty="0" smtClean="0"/>
              <a:t>O(n)</a:t>
            </a:r>
          </a:p>
          <a:p>
            <a:endParaRPr lang="en-US" b="1" dirty="0" smtClean="0"/>
          </a:p>
          <a:p>
            <a:r>
              <a:rPr lang="en-US" b="1" dirty="0" smtClean="0"/>
              <a:t>O(1) means that the time this operation needs is constant no matter how many items are in the collection</a:t>
            </a:r>
            <a:r>
              <a:rPr lang="en-US" dirty="0" smtClean="0"/>
              <a:t>. For example, the </a:t>
            </a:r>
            <a:r>
              <a:rPr lang="en-US" b="1" dirty="0" err="1" smtClean="0"/>
              <a:t>ArrayList</a:t>
            </a:r>
            <a:r>
              <a:rPr lang="en-US" dirty="0" smtClean="0"/>
              <a:t> has an Add method with O(1) behavior. No matter how many elements are in the list, it always takes the same amount of time when adding a new element to the end of the list. The Count property provides the number of items, so it is easy to find the end of the list. </a:t>
            </a:r>
          </a:p>
          <a:p>
            <a:r>
              <a:rPr lang="en-US" b="1" dirty="0" smtClean="0"/>
              <a:t>O(n) means it takes the worst-case time of N to perform an operation on the collection</a:t>
            </a:r>
            <a:r>
              <a:rPr lang="en-US" dirty="0" smtClean="0"/>
              <a:t>. The Add method of </a:t>
            </a:r>
            <a:r>
              <a:rPr lang="en-US" dirty="0" err="1" smtClean="0"/>
              <a:t>ArrayList</a:t>
            </a:r>
            <a:r>
              <a:rPr lang="en-US" dirty="0" smtClean="0"/>
              <a:t> can be an O(n) operation if a reallocation of the collection is required. Changing the capacity causes the list to be copied, and the time for the copy increases linearly with every element. </a:t>
            </a:r>
          </a:p>
          <a:p>
            <a:r>
              <a:rPr lang="en-US" b="1" dirty="0" smtClean="0"/>
              <a:t>O(log n) means that the time needed for the operation increases with every element in the collection, but the increase of time for each element is not linear but logarithmic</a:t>
            </a:r>
            <a:r>
              <a:rPr lang="en-US" dirty="0" smtClean="0"/>
              <a:t>.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 log n) behavior for inserting operations inside the collection; </a:t>
            </a:r>
            <a:r>
              <a:rPr lang="en-US" dirty="0" err="1" smtClean="0"/>
              <a:t>SortedList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O(n) behavior for the same functionality. Here,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is a lot faster because it is more efficient to insert elements into a tree structure than into a list.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2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MSDN documentation often provides performance hints about methods of the collection, giving you information about the time the operation requires in big-O notation: </a:t>
            </a:r>
          </a:p>
          <a:p>
            <a:pPr lvl="2"/>
            <a:r>
              <a:rPr lang="en-US" dirty="0" smtClean="0"/>
              <a:t>O(1) </a:t>
            </a:r>
          </a:p>
          <a:p>
            <a:pPr lvl="2"/>
            <a:r>
              <a:rPr lang="en-US" dirty="0" smtClean="0"/>
              <a:t>O(log n) </a:t>
            </a:r>
          </a:p>
          <a:p>
            <a:pPr lvl="2"/>
            <a:r>
              <a:rPr lang="en-US" smtClean="0"/>
              <a:t>O(n)</a:t>
            </a:r>
          </a:p>
          <a:p>
            <a:endParaRPr lang="en-US" b="1" dirty="0" smtClean="0"/>
          </a:p>
          <a:p>
            <a:r>
              <a:rPr lang="en-US" b="1" dirty="0" smtClean="0"/>
              <a:t>O(1) means that the time this operation needs is constant no matter how many items are in the collection</a:t>
            </a:r>
            <a:r>
              <a:rPr lang="en-US" dirty="0" smtClean="0"/>
              <a:t>. For example, the </a:t>
            </a:r>
            <a:r>
              <a:rPr lang="en-US" b="1" dirty="0" err="1" smtClean="0"/>
              <a:t>ArrayList</a:t>
            </a:r>
            <a:r>
              <a:rPr lang="en-US" dirty="0" smtClean="0"/>
              <a:t> has an Add method with O(1) behavior. No matter how many elements are in the list, it always takes the same amount of time when adding a new element to the end of the list. The Count property provides the number of items, so it is easy to find the end of the list. </a:t>
            </a:r>
          </a:p>
          <a:p>
            <a:r>
              <a:rPr lang="en-US" b="1" dirty="0" smtClean="0"/>
              <a:t>O(n) means it takes the worst-case time of N to perform an operation on the collection</a:t>
            </a:r>
            <a:r>
              <a:rPr lang="en-US" dirty="0" smtClean="0"/>
              <a:t>. The Add method of </a:t>
            </a:r>
            <a:r>
              <a:rPr lang="en-US" dirty="0" err="1" smtClean="0"/>
              <a:t>ArrayList</a:t>
            </a:r>
            <a:r>
              <a:rPr lang="en-US" dirty="0" smtClean="0"/>
              <a:t> can be an O(n) operation if a reallocation of the collection is required. Changing the capacity causes the list to be copied, and the time for the copy increases linearly with every element. </a:t>
            </a:r>
          </a:p>
          <a:p>
            <a:r>
              <a:rPr lang="en-US" b="1" dirty="0" smtClean="0"/>
              <a:t>O(log n) means that the time needed for the operation increases with every element in the collection, but the increase of time for each element is not linear but logarithmic</a:t>
            </a:r>
            <a:r>
              <a:rPr lang="en-US" dirty="0" smtClean="0"/>
              <a:t>.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 log n) behavior for inserting operations inside the collection; </a:t>
            </a:r>
            <a:r>
              <a:rPr lang="en-US" dirty="0" err="1" smtClean="0"/>
              <a:t>SortedList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O(n) behavior for the same functionality. Here,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is a lot faster because it is more efficient to insert elements into a tree structure than into a list.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5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Web forms – Web MVC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reads.com/author/show/60287.John_Wood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al_complexity_theory" TargetMode="External"/><Relationship Id="rId7" Type="http://schemas.openxmlformats.org/officeDocument/2006/relationships/hyperlink" Target="https://en.wikipedia.org/wiki/Prime_number_theorem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rithmetic_function" TargetMode="External"/><Relationship Id="rId5" Type="http://schemas.openxmlformats.org/officeDocument/2006/relationships/hyperlink" Target="https://en.wikipedia.org/wiki/Analytic_number_theory" TargetMode="External"/><Relationship Id="rId4" Type="http://schemas.openxmlformats.org/officeDocument/2006/relationships/hyperlink" Target="https://en.wikipedia.org/wiki/Big_O_notation#cite_note-quantumcomplexity-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7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r>
              <a:rPr lang="en-US" b="1" i="1" dirty="0" smtClean="0"/>
              <a:t>Must not be changed</a:t>
            </a:r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2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r>
              <a:rPr lang="en-US" b="1" i="1" dirty="0" smtClean="0"/>
              <a:t>Must not be changed</a:t>
            </a:r>
          </a:p>
          <a:p>
            <a:pPr lvl="1"/>
            <a:r>
              <a:rPr lang="en-US" b="1" i="1" dirty="0" smtClean="0"/>
              <a:t>Cannot be null</a:t>
            </a:r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3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marL="0" indent="0">
              <a:buNone/>
            </a:pPr>
            <a:r>
              <a:rPr lang="en-US" sz="4000" dirty="0" smtClean="0"/>
              <a:t>	Dictionary&lt;</a:t>
            </a:r>
            <a:r>
              <a:rPr lang="en-US" sz="4000" dirty="0" err="1" smtClean="0"/>
              <a:t>TKey</a:t>
            </a:r>
            <a:r>
              <a:rPr lang="en-US" sz="4000" dirty="0" smtClean="0"/>
              <a:t>, TValue&gt;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5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marL="0" indent="0">
              <a:buNone/>
            </a:pPr>
            <a:r>
              <a:rPr lang="en-US" sz="4000" dirty="0" smtClean="0"/>
              <a:t>	Dictionary&lt;</a:t>
            </a:r>
            <a:r>
              <a:rPr lang="en-US" sz="4000" dirty="0" err="1" smtClean="0"/>
              <a:t>TKey</a:t>
            </a:r>
            <a:r>
              <a:rPr lang="en-US" sz="4000" dirty="0" smtClean="0"/>
              <a:t>, TValue&gt;</a:t>
            </a:r>
          </a:p>
          <a:p>
            <a:r>
              <a:rPr lang="en-US" sz="1600" dirty="0" smtClean="0"/>
              <a:t>Samples</a:t>
            </a:r>
          </a:p>
          <a:p>
            <a:pPr marL="457200" lvl="1" indent="0">
              <a:buNone/>
            </a:pPr>
            <a:r>
              <a:rPr lang="en-US" sz="2800" dirty="0" smtClean="0"/>
              <a:t>Dictionary&lt;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</a:p>
          <a:p>
            <a:pPr marL="457200" lvl="1" indent="0">
              <a:buNone/>
            </a:pPr>
            <a:r>
              <a:rPr lang="en-US" sz="2800" dirty="0" smtClean="0"/>
              <a:t>Dictionary&lt;</a:t>
            </a:r>
            <a:r>
              <a:rPr lang="en-US" sz="2800" dirty="0" err="1" smtClean="0"/>
              <a:t>int</a:t>
            </a:r>
            <a:r>
              <a:rPr lang="en-US" sz="2800" dirty="0" smtClean="0"/>
              <a:t>, string&gt;</a:t>
            </a:r>
          </a:p>
          <a:p>
            <a:pPr marL="457200" lvl="1" indent="0">
              <a:buNone/>
            </a:pPr>
            <a:r>
              <a:rPr lang="en-US" sz="2800" dirty="0" smtClean="0"/>
              <a:t>Dictionary&lt;string, Product&gt;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0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Dictionary&lt;string</a:t>
            </a:r>
            <a:r>
              <a:rPr lang="en-GB" dirty="0"/>
              <a:t>, string&gt; states;</a:t>
            </a:r>
          </a:p>
          <a:p>
            <a:pPr marL="0" indent="0">
              <a:buNone/>
            </a:pPr>
            <a:r>
              <a:rPr lang="en-GB" dirty="0" smtClean="0"/>
              <a:t>	states </a:t>
            </a:r>
            <a:r>
              <a:rPr lang="en-GB" dirty="0"/>
              <a:t>= new Dictionary&lt;string, string</a:t>
            </a:r>
            <a:r>
              <a:rPr lang="en-GB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Dictionary&lt;string, string&gt; states = new Dictionary&lt;string, string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var</a:t>
            </a:r>
            <a:r>
              <a:rPr lang="en-US" dirty="0"/>
              <a:t> states = new Dictionary&lt;string, string&gt;();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a dictionary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states.Add</a:t>
            </a:r>
            <a:r>
              <a:rPr lang="en-GB" dirty="0"/>
              <a:t>("NY", "New York</a:t>
            </a:r>
            <a:r>
              <a:rPr lang="en-GB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var</a:t>
            </a:r>
            <a:r>
              <a:rPr lang="en-US" dirty="0"/>
              <a:t> states = new Dictionary&lt;string, string&gt;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{"NY", "New York"},</a:t>
            </a:r>
          </a:p>
          <a:p>
            <a:pPr marL="0" indent="0">
              <a:buNone/>
            </a:pPr>
            <a:r>
              <a:rPr lang="en-GB" dirty="0"/>
              <a:t>                { "CA", "California"}</a:t>
            </a:r>
          </a:p>
          <a:p>
            <a:pPr marL="0" indent="0">
              <a:buNone/>
            </a:pPr>
            <a:r>
              <a:rPr lang="en-GB" dirty="0"/>
              <a:t>            };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smtClean="0"/>
              <a:t>  </a:t>
            </a:r>
            <a:r>
              <a:rPr lang="en-GB" dirty="0" err="1"/>
              <a:t>states.Remove</a:t>
            </a:r>
            <a:r>
              <a:rPr lang="en-GB" dirty="0"/>
              <a:t>("CA");</a:t>
            </a:r>
          </a:p>
        </p:txBody>
      </p:sp>
    </p:spTree>
    <p:extLst>
      <p:ext uri="{BB962C8B-B14F-4D97-AF65-F5344CB8AC3E}">
        <p14:creationId xmlns:p14="http://schemas.microsoft.com/office/powerpoint/2010/main" val="22632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5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Kata</a:t>
            </a:r>
          </a:p>
          <a:p>
            <a:r>
              <a:rPr lang="en-US" dirty="0" smtClean="0"/>
              <a:t>Big O notation</a:t>
            </a:r>
            <a:endParaRPr lang="en-US" dirty="0" smtClean="0"/>
          </a:p>
          <a:p>
            <a:r>
              <a:rPr lang="en-US" dirty="0" smtClean="0"/>
              <a:t>Generic </a:t>
            </a:r>
            <a:r>
              <a:rPr lang="en-US" dirty="0" smtClean="0"/>
              <a:t>dictionaries</a:t>
            </a:r>
          </a:p>
          <a:p>
            <a:r>
              <a:rPr lang="en-US" dirty="0" smtClean="0"/>
              <a:t>LINQ</a:t>
            </a:r>
            <a:endParaRPr lang="en-US" dirty="0" smtClean="0"/>
          </a:p>
          <a:p>
            <a:r>
              <a:rPr lang="en-US" dirty="0" smtClean="0"/>
              <a:t>Interview </a:t>
            </a:r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Many collection classes offer the same functionality as others; for example, </a:t>
            </a:r>
            <a:r>
              <a:rPr lang="en-US" dirty="0" err="1"/>
              <a:t>SortedList</a:t>
            </a:r>
            <a:r>
              <a:rPr lang="en-US" dirty="0"/>
              <a:t> offers nearly the same features as </a:t>
            </a:r>
            <a:r>
              <a:rPr lang="en-US" dirty="0" err="1"/>
              <a:t>SortedDictionary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Many collection classes offer the same functionality as others; for example, </a:t>
            </a:r>
            <a:r>
              <a:rPr lang="en-US" dirty="0" err="1"/>
              <a:t>SortedList</a:t>
            </a:r>
            <a:r>
              <a:rPr lang="en-US" dirty="0"/>
              <a:t> offers nearly the same features as </a:t>
            </a:r>
            <a:r>
              <a:rPr lang="en-US" dirty="0" err="1"/>
              <a:t>SortedDictionary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often there’s a big difference in performance. Whereas one collection consumes less memory, the other collection class is faster with retrieval of elements.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about big O algorithm complexity in attached pdf for the course.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66" y="2641108"/>
            <a:ext cx="5991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Building a LINQ query using Query syntax - Demo</a:t>
            </a:r>
          </a:p>
          <a:p>
            <a:r>
              <a:rPr lang="en-US" dirty="0" smtClean="0"/>
              <a:t>Building a LINQ query using Method syntax - Demo</a:t>
            </a:r>
          </a:p>
          <a:p>
            <a:r>
              <a:rPr lang="en-US" dirty="0" smtClean="0"/>
              <a:t>Lambda expression in action - Demo</a:t>
            </a:r>
          </a:p>
          <a:p>
            <a:r>
              <a:rPr lang="en-US" dirty="0" smtClean="0"/>
              <a:t>Using LINQ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15337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/>
              <a:t>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2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A way to execute queries against a data source directly from .NET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A way to execute queries against a data source directly from .NET</a:t>
            </a:r>
          </a:p>
          <a:p>
            <a:r>
              <a:rPr lang="en-US" dirty="0" smtClean="0"/>
              <a:t>Data sources :</a:t>
            </a:r>
          </a:p>
          <a:p>
            <a:pPr lvl="1"/>
            <a:r>
              <a:rPr lang="en-US" dirty="0" smtClean="0"/>
              <a:t>LINQ to objects =&gt; should implement an </a:t>
            </a:r>
            <a:r>
              <a:rPr lang="en-US" dirty="0" err="1" smtClean="0"/>
              <a:t>IEnumerable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LINQ to SQL =&gt; works with SQL databases</a:t>
            </a:r>
          </a:p>
          <a:p>
            <a:pPr lvl="1"/>
            <a:r>
              <a:rPr lang="en-US" smtClean="0"/>
              <a:t>LINQ with </a:t>
            </a:r>
            <a:r>
              <a:rPr lang="en-US" dirty="0" smtClean="0"/>
              <a:t>Entities =&gt; works with Entity Framework</a:t>
            </a:r>
          </a:p>
          <a:p>
            <a:pPr lvl="1"/>
            <a:r>
              <a:rPr lang="en-US" dirty="0" smtClean="0"/>
              <a:t>LINQ to XML =&gt; works with any XML Document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2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8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2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products.Where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).</a:t>
            </a:r>
            <a:r>
              <a:rPr lang="en-US" sz="1800" b="1" i="1" dirty="0" err="1"/>
              <a:t>FirstOrDefault</a:t>
            </a:r>
            <a:r>
              <a:rPr lang="en-US" sz="1800" b="1" i="1" dirty="0" smtClean="0"/>
              <a:t>(); </a:t>
            </a:r>
            <a:r>
              <a:rPr lang="en-US" sz="1800" dirty="0" smtClean="0"/>
              <a:t>or</a:t>
            </a:r>
            <a:endParaRPr lang="en-US" sz="1800" b="1" i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7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products.Where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).</a:t>
            </a:r>
            <a:r>
              <a:rPr lang="en-US" sz="1800" b="1" i="1" dirty="0" err="1"/>
              <a:t>FirstOrDefault</a:t>
            </a:r>
            <a:r>
              <a:rPr lang="en-US" sz="1800" b="1" i="1" dirty="0" smtClean="0"/>
              <a:t>(); </a:t>
            </a:r>
            <a:r>
              <a:rPr lang="en-US" sz="1800" dirty="0" smtClean="0"/>
              <a:t>or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products.FirstOrDefault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);</a:t>
            </a:r>
            <a:endParaRPr lang="en-US" sz="1800" b="1" i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0" y="3241846"/>
            <a:ext cx="8334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0" y="3241847"/>
            <a:ext cx="8334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85" y="4085502"/>
            <a:ext cx="6877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00" y="3241847"/>
            <a:ext cx="8334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985" y="4085502"/>
            <a:ext cx="68770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643" y="5748814"/>
            <a:ext cx="5953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</a:t>
            </a:r>
          </a:p>
          <a:p>
            <a:pPr marL="457200" lvl="1" indent="0">
              <a:buNone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1927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</a:t>
            </a:r>
            <a:r>
              <a:rPr lang="en-US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4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</a:t>
            </a:r>
          </a:p>
          <a:p>
            <a:pPr lvl="1"/>
            <a:r>
              <a:rPr lang="en-US" b="1" i="1" dirty="0" smtClean="0"/>
              <a:t>Is a method that can be passed as an argument to a method when that argument is expecting a delegate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0" y="3791412"/>
            <a:ext cx="893030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Query syntax vs Method syntax and Lambda expressions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4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with collections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58904"/>
              </p:ext>
            </p:extLst>
          </p:nvPr>
        </p:nvGraphicFramePr>
        <p:xfrm>
          <a:off x="924417" y="3243925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AVOID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LINQ!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Iterating the collections multiple times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 using method syntax over query syntax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FirstOrDefault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LastOrDefault</a:t>
                      </a:r>
                      <a:r>
                        <a:rPr lang="en-US" dirty="0" smtClean="0"/>
                        <a:t> instead of</a:t>
                      </a:r>
                      <a:r>
                        <a:rPr lang="en-US" baseline="0" dirty="0" smtClean="0"/>
                        <a:t> First and Last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to cast a result after all queries are defined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3332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“Always code as if the guy who ends up maintaining your code will be a violent psychopath who knows where you live”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―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John Woods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1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</a:t>
            </a:r>
            <a:r>
              <a:rPr lang="en-US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</a:t>
            </a:r>
            <a:r>
              <a:rPr lang="en-US" dirty="0"/>
              <a:t> </a:t>
            </a:r>
            <a:r>
              <a:rPr lang="en-US" dirty="0">
                <a:hlinkClick r:id="rId2" tooltip="Computer science"/>
              </a:rPr>
              <a:t>computer science</a:t>
            </a:r>
            <a:r>
              <a:rPr lang="en-US" dirty="0"/>
              <a:t>, big O notation is used to </a:t>
            </a:r>
            <a:r>
              <a:rPr lang="en-US" dirty="0">
                <a:hlinkClick r:id="rId3" tooltip="Computational complexity theory"/>
              </a:rPr>
              <a:t>classify algorithms</a:t>
            </a:r>
            <a:r>
              <a:rPr lang="en-US" dirty="0"/>
              <a:t> according to how their running time or space requirements grow as the input size grows.</a:t>
            </a:r>
            <a:r>
              <a:rPr lang="en-US" baseline="30000" dirty="0">
                <a:hlinkClick r:id="rId4"/>
              </a:rPr>
              <a:t>[3]</a:t>
            </a:r>
            <a:r>
              <a:rPr lang="en-US" dirty="0"/>
              <a:t> In </a:t>
            </a:r>
            <a:r>
              <a:rPr lang="en-US" dirty="0">
                <a:hlinkClick r:id="rId5" tooltip="Analytic number theory"/>
              </a:rPr>
              <a:t>analytic number theory</a:t>
            </a:r>
            <a:r>
              <a:rPr lang="en-US" dirty="0"/>
              <a:t>, big O notation is often used to express a bound on the difference between an </a:t>
            </a:r>
            <a:r>
              <a:rPr lang="en-US" dirty="0">
                <a:hlinkClick r:id="rId6" tooltip="Arithmetic function"/>
              </a:rPr>
              <a:t>arithmetical function</a:t>
            </a:r>
            <a:r>
              <a:rPr lang="en-US" dirty="0"/>
              <a:t> and a better understood approximation; a famous example of such a difference is the remainder term in the </a:t>
            </a:r>
            <a:r>
              <a:rPr lang="en-US" dirty="0">
                <a:hlinkClick r:id="rId7" tooltip="Prime number theorem"/>
              </a:rPr>
              <a:t>prime number theorem</a:t>
            </a:r>
            <a:r>
              <a:rPr lang="en-US" dirty="0" smtClean="0"/>
              <a:t>.” -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6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</a:t>
            </a:r>
            <a:r>
              <a:rPr lang="en-US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8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r>
              <a:rPr lang="en-US" dirty="0" smtClean="0"/>
              <a:t>How can we manipulate a dictionary?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1487</Words>
  <Application>Microsoft Office PowerPoint</Application>
  <PresentationFormat>Widescreen</PresentationFormat>
  <Paragraphs>248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Generic dictionaries </vt:lpstr>
      <vt:lpstr>Big O notation</vt:lpstr>
      <vt:lpstr>Big O notation</vt:lpstr>
      <vt:lpstr>Big O notation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What’s next …</vt:lpstr>
      <vt:lpstr>Interview questions</vt:lpstr>
      <vt:lpstr>One more thing…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362</cp:revision>
  <dcterms:created xsi:type="dcterms:W3CDTF">2016-09-16T14:15:46Z</dcterms:created>
  <dcterms:modified xsi:type="dcterms:W3CDTF">2017-10-22T16:04:48Z</dcterms:modified>
</cp:coreProperties>
</file>