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7"/>
  </p:notesMasterIdLst>
  <p:sldIdLst>
    <p:sldId id="274" r:id="rId2"/>
    <p:sldId id="257"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9" r:id="rId35"/>
    <p:sldId id="400" r:id="rId36"/>
    <p:sldId id="401" r:id="rId37"/>
    <p:sldId id="402" r:id="rId38"/>
    <p:sldId id="403" r:id="rId39"/>
    <p:sldId id="405" r:id="rId40"/>
    <p:sldId id="406" r:id="rId41"/>
    <p:sldId id="407" r:id="rId42"/>
    <p:sldId id="408" r:id="rId43"/>
    <p:sldId id="409" r:id="rId44"/>
    <p:sldId id="410" r:id="rId45"/>
    <p:sldId id="447" r:id="rId46"/>
    <p:sldId id="413" r:id="rId47"/>
    <p:sldId id="411" r:id="rId48"/>
    <p:sldId id="412" r:id="rId49"/>
    <p:sldId id="414" r:id="rId50"/>
    <p:sldId id="415" r:id="rId51"/>
    <p:sldId id="416" r:id="rId52"/>
    <p:sldId id="417" r:id="rId53"/>
    <p:sldId id="418" r:id="rId54"/>
    <p:sldId id="448" r:id="rId55"/>
    <p:sldId id="419" r:id="rId56"/>
    <p:sldId id="420" r:id="rId57"/>
    <p:sldId id="421"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 id="439" r:id="rId76"/>
    <p:sldId id="440" r:id="rId77"/>
    <p:sldId id="441" r:id="rId78"/>
    <p:sldId id="442" r:id="rId79"/>
    <p:sldId id="443" r:id="rId80"/>
    <p:sldId id="444" r:id="rId81"/>
    <p:sldId id="331" r:id="rId82"/>
    <p:sldId id="288" r:id="rId83"/>
    <p:sldId id="445" r:id="rId84"/>
    <p:sldId id="291" r:id="rId85"/>
    <p:sldId id="292"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autoAdjust="0"/>
    <p:restoredTop sz="63775" autoAdjust="0"/>
  </p:normalViewPr>
  <p:slideViewPr>
    <p:cSldViewPr snapToGrid="0">
      <p:cViewPr varScale="1">
        <p:scale>
          <a:sx n="74" d="100"/>
          <a:sy n="74" d="100"/>
        </p:scale>
        <p:origin x="1932" y="66"/>
      </p:cViewPr>
      <p:guideLst>
        <p:guide orient="horz" pos="2160"/>
        <p:guide pos="3840"/>
      </p:guideLst>
    </p:cSldViewPr>
  </p:slideViewPr>
  <p:outlineViewPr>
    <p:cViewPr>
      <p:scale>
        <a:sx n="33" d="100"/>
        <a:sy n="33" d="100"/>
      </p:scale>
      <p:origin x="0" y="11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80C2E-DB9A-4C39-8F6B-75BFF8E7A375}" type="datetimeFigureOut">
              <a:rPr lang="en-GB" smtClean="0"/>
              <a:t>29/10/2017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5FC9-A1BC-4A73-BD97-DCA941177DFB}" type="slidenum">
              <a:rPr lang="en-GB" smtClean="0"/>
              <a:t>‹#›</a:t>
            </a:fld>
            <a:endParaRPr lang="en-GB"/>
          </a:p>
        </p:txBody>
      </p:sp>
    </p:spTree>
    <p:extLst>
      <p:ext uri="{BB962C8B-B14F-4D97-AF65-F5344CB8AC3E}">
        <p14:creationId xmlns:p14="http://schemas.microsoft.com/office/powerpoint/2010/main" val="86183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Cine a </a:t>
            </a:r>
            <a:r>
              <a:rPr lang="en-US" dirty="0" err="1" smtClean="0"/>
              <a:t>scris</a:t>
            </a:r>
            <a:r>
              <a:rPr lang="en-US" dirty="0" smtClean="0"/>
              <a:t> </a:t>
            </a:r>
            <a:r>
              <a:rPr lang="en-US" dirty="0" err="1" smtClean="0"/>
              <a:t>macar</a:t>
            </a:r>
            <a:r>
              <a:rPr lang="en-US" dirty="0" smtClean="0"/>
              <a:t> 10 teste in ultima </a:t>
            </a:r>
            <a:r>
              <a:rPr lang="en-US" dirty="0" err="1" smtClean="0"/>
              <a:t>saptamana</a:t>
            </a:r>
            <a:r>
              <a:rPr lang="en-US" dirty="0" smtClean="0"/>
              <a:t>? (</a:t>
            </a:r>
            <a:r>
              <a:rPr lang="en-US" dirty="0" err="1" smtClean="0"/>
              <a:t>exceptand</a:t>
            </a:r>
            <a:r>
              <a:rPr lang="en-US" dirty="0" smtClean="0"/>
              <a:t> </a:t>
            </a:r>
            <a:r>
              <a:rPr lang="en-US" dirty="0" err="1" smtClean="0"/>
              <a:t>cei</a:t>
            </a:r>
            <a:r>
              <a:rPr lang="en-US" dirty="0" smtClean="0"/>
              <a:t> care au </a:t>
            </a:r>
            <a:r>
              <a:rPr lang="en-US" dirty="0" err="1" smtClean="0"/>
              <a:t>fost</a:t>
            </a:r>
            <a:r>
              <a:rPr lang="en-US" dirty="0" smtClean="0"/>
              <a:t> in</a:t>
            </a:r>
            <a:r>
              <a:rPr lang="en-US" baseline="0" dirty="0" smtClean="0"/>
              <a:t> </a:t>
            </a:r>
            <a:r>
              <a:rPr lang="en-US" baseline="0" dirty="0" err="1" smtClean="0"/>
              <a:t>concediu</a:t>
            </a:r>
            <a:r>
              <a:rPr lang="en-US" dirty="0" smtClean="0"/>
              <a:t>)</a:t>
            </a:r>
          </a:p>
          <a:p>
            <a:pPr marL="228600" indent="-228600">
              <a:buAutoNum type="arabicPeriod"/>
            </a:pPr>
            <a:r>
              <a:rPr lang="en-US" dirty="0" smtClean="0"/>
              <a:t>Cine a </a:t>
            </a:r>
            <a:r>
              <a:rPr lang="en-US" dirty="0" err="1" smtClean="0"/>
              <a:t>scris</a:t>
            </a:r>
            <a:r>
              <a:rPr lang="en-US" dirty="0" smtClean="0"/>
              <a:t> </a:t>
            </a:r>
            <a:r>
              <a:rPr lang="en-US" dirty="0" err="1" smtClean="0"/>
              <a:t>macar</a:t>
            </a:r>
            <a:r>
              <a:rPr lang="en-US" dirty="0" smtClean="0"/>
              <a:t> 50 de teste in ultima </a:t>
            </a:r>
            <a:r>
              <a:rPr lang="en-US" dirty="0" err="1" smtClean="0"/>
              <a:t>luna</a:t>
            </a:r>
            <a:r>
              <a:rPr lang="en-US" dirty="0" smtClean="0"/>
              <a:t>?</a:t>
            </a:r>
          </a:p>
          <a:p>
            <a:pPr marL="228600" indent="-228600">
              <a:buAutoNum type="arabicPeriod"/>
            </a:pPr>
            <a:r>
              <a:rPr lang="en-US" dirty="0" smtClean="0"/>
              <a:t>Cine</a:t>
            </a:r>
            <a:r>
              <a:rPr lang="en-US" baseline="0" dirty="0" smtClean="0"/>
              <a:t> </a:t>
            </a:r>
            <a:r>
              <a:rPr lang="en-US" baseline="0" dirty="0" err="1" smtClean="0"/>
              <a:t>scrie</a:t>
            </a:r>
            <a:r>
              <a:rPr lang="en-US" baseline="0" dirty="0" smtClean="0"/>
              <a:t> teste, ca </a:t>
            </a:r>
            <a:r>
              <a:rPr lang="en-US" baseline="0" dirty="0" err="1" smtClean="0"/>
              <a:t>si</a:t>
            </a:r>
            <a:r>
              <a:rPr lang="en-US" baseline="0" dirty="0" smtClean="0"/>
              <a:t> cum </a:t>
            </a:r>
            <a:r>
              <a:rPr lang="en-US" baseline="0" dirty="0" err="1" smtClean="0"/>
              <a:t>ar</a:t>
            </a:r>
            <a:r>
              <a:rPr lang="en-US" baseline="0" dirty="0" smtClean="0"/>
              <a:t> fi un common behavior? De </a:t>
            </a:r>
            <a:r>
              <a:rPr lang="en-US" baseline="0" dirty="0" err="1" smtClean="0"/>
              <a:t>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89451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Isolated: Each Unit Test Should Be Able to Run Independently</a:t>
            </a:r>
          </a:p>
          <a:p>
            <a:r>
              <a:rPr lang="en-US" sz="1200" b="0" i="0" kern="1200" dirty="0" smtClean="0">
                <a:solidFill>
                  <a:schemeClr val="tx1"/>
                </a:solidFill>
                <a:effectLst/>
                <a:latin typeface="+mn-lt"/>
                <a:ea typeface="+mn-ea"/>
                <a:cs typeface="+mn-cs"/>
              </a:rPr>
              <a:t>Generally in a project, all the tests are run at one time. The order in which the tests are run cannot be determined; for this reason, the tests should be independent of each other. In the preceding example, either a positive scenario or the negative scenario can get executed first.</a:t>
            </a:r>
          </a:p>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255702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Isolated: Each Unit Test Should Be Able to Run Independently</a:t>
            </a:r>
          </a:p>
          <a:p>
            <a:r>
              <a:rPr lang="en-US" sz="1200" b="0" i="0" kern="1200" dirty="0" smtClean="0">
                <a:solidFill>
                  <a:schemeClr val="tx1"/>
                </a:solidFill>
                <a:effectLst/>
                <a:latin typeface="+mn-lt"/>
                <a:ea typeface="+mn-ea"/>
                <a:cs typeface="+mn-cs"/>
              </a:rPr>
              <a:t>Generally in a project, all the tests are run at one time. The order in which the tests are run cannot be determined; for this reason, the tests should be independent of each other. In the preceding example, either a positive scenario or the negative scenario can get executed first.</a:t>
            </a:r>
          </a:p>
          <a:p>
            <a:r>
              <a:rPr lang="en-US" sz="1200" b="0" i="0" kern="1200" dirty="0" smtClean="0">
                <a:solidFill>
                  <a:schemeClr val="tx1"/>
                </a:solidFill>
                <a:effectLst/>
                <a:latin typeface="+mn-lt"/>
                <a:ea typeface="+mn-ea"/>
                <a:cs typeface="+mn-cs"/>
              </a:rPr>
              <a:t>2. There should only be one assert statement for each test method. In the preceding example, there are two test methods: one to verify the positive and one for the exception scenario. Now, when the tests are run, each scenario is validated separately. Explicit assertion for every method gives an instant insight of the failed tests and helps analyze the scripts easily.</a:t>
            </a:r>
          </a:p>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365305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Isolated: Each Unit Test Should Be Able to Run Independently</a:t>
            </a:r>
          </a:p>
          <a:p>
            <a:r>
              <a:rPr lang="en-US" sz="1200" b="0" i="0" kern="1200" dirty="0" smtClean="0">
                <a:solidFill>
                  <a:schemeClr val="tx1"/>
                </a:solidFill>
                <a:effectLst/>
                <a:latin typeface="+mn-lt"/>
                <a:ea typeface="+mn-ea"/>
                <a:cs typeface="+mn-cs"/>
              </a:rPr>
              <a:t>Generally in a project, all the tests are run at one time. The order in which the tests are run cannot be determined; for this reason, the tests should be independent of each other. In the preceding example, either a positive scenario or the negative scenario can get executed first.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t>
            </a:r>
            <a:r>
              <a:rPr lang="en-US" b="1" dirty="0" smtClean="0"/>
              <a:t>Test only one condition at a time : </a:t>
            </a:r>
            <a:r>
              <a:rPr lang="en-US" sz="1200" b="0" i="0" kern="1200" dirty="0" smtClean="0">
                <a:solidFill>
                  <a:schemeClr val="tx1"/>
                </a:solidFill>
                <a:effectLst/>
                <a:latin typeface="+mn-lt"/>
                <a:ea typeface="+mn-ea"/>
                <a:cs typeface="+mn-cs"/>
              </a:rPr>
              <a:t>There should only be one assert statement for each test method. In the preceding example, there are two test methods: one to verify the positive and one for the exception scenario. Now, when the tests are run, each scenario is validated separately. Explicit assertion for every method gives an instant insight of the failed tests and helps analyze the scripts easily.</a:t>
            </a:r>
          </a:p>
          <a:p>
            <a:r>
              <a:rPr lang="en-US" sz="1200" b="1" i="0" kern="1200" dirty="0" smtClean="0">
                <a:solidFill>
                  <a:schemeClr val="tx1"/>
                </a:solidFill>
                <a:effectLst/>
                <a:latin typeface="+mn-lt"/>
                <a:ea typeface="+mn-ea"/>
                <a:cs typeface="+mn-cs"/>
              </a:rPr>
              <a:t>3. Repeatable</a:t>
            </a:r>
          </a:p>
          <a:p>
            <a:r>
              <a:rPr lang="en-US" sz="1200" b="0" i="0" kern="1200" dirty="0" smtClean="0">
                <a:solidFill>
                  <a:schemeClr val="tx1"/>
                </a:solidFill>
                <a:effectLst/>
                <a:latin typeface="+mn-lt"/>
                <a:ea typeface="+mn-ea"/>
                <a:cs typeface="+mn-cs"/>
              </a:rPr>
              <a:t>The tests should return the same result whenever and how many times it's executed. The result shouldn't change from one execution to another.</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1099382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Isolated: Each Unit Test Should Be Able to Run Independently</a:t>
            </a:r>
          </a:p>
          <a:p>
            <a:r>
              <a:rPr lang="en-US" sz="1200" b="0" i="0" kern="1200" dirty="0" smtClean="0">
                <a:solidFill>
                  <a:schemeClr val="tx1"/>
                </a:solidFill>
                <a:effectLst/>
                <a:latin typeface="+mn-lt"/>
                <a:ea typeface="+mn-ea"/>
                <a:cs typeface="+mn-cs"/>
              </a:rPr>
              <a:t>Generally in a project, all the tests are run at one time. The order in which the tests are run cannot be determined; for this reason, the tests should be independent of each other. In the preceding example, either a positive scenario or the negative scenario can get executed first.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t>
            </a:r>
            <a:r>
              <a:rPr lang="en-US" b="1" dirty="0" smtClean="0"/>
              <a:t>Test only one condition at a time : </a:t>
            </a:r>
            <a:r>
              <a:rPr lang="en-US" sz="1200" b="0" i="0" kern="1200" dirty="0" smtClean="0">
                <a:solidFill>
                  <a:schemeClr val="tx1"/>
                </a:solidFill>
                <a:effectLst/>
                <a:latin typeface="+mn-lt"/>
                <a:ea typeface="+mn-ea"/>
                <a:cs typeface="+mn-cs"/>
              </a:rPr>
              <a:t>There should only be one assert statement for each test method. In the preceding example, there are two test methods: one to verify the positive and one for the exception scenario. Now, when the tests are run, each scenario is validated separately. Explicit assertion for every method gives an instant insight of the failed tests and helps analyze the scripts easily.</a:t>
            </a:r>
          </a:p>
          <a:p>
            <a:r>
              <a:rPr lang="en-US" sz="1200" b="1" i="0" kern="1200" dirty="0" smtClean="0">
                <a:solidFill>
                  <a:schemeClr val="tx1"/>
                </a:solidFill>
                <a:effectLst/>
                <a:latin typeface="+mn-lt"/>
                <a:ea typeface="+mn-ea"/>
                <a:cs typeface="+mn-cs"/>
              </a:rPr>
              <a:t>3. Repeatable</a:t>
            </a:r>
          </a:p>
          <a:p>
            <a:r>
              <a:rPr lang="en-US" sz="1200" b="0" i="0" kern="1200" dirty="0" smtClean="0">
                <a:solidFill>
                  <a:schemeClr val="tx1"/>
                </a:solidFill>
                <a:effectLst/>
                <a:latin typeface="+mn-lt"/>
                <a:ea typeface="+mn-ea"/>
                <a:cs typeface="+mn-cs"/>
              </a:rPr>
              <a:t>The tests should return the same result whenever and how many times it's executed. The result shouldn't change from one execution to another.</a:t>
            </a:r>
          </a:p>
          <a:p>
            <a:r>
              <a:rPr lang="en-US" sz="1200" b="1" i="0" kern="1200" dirty="0" smtClean="0">
                <a:solidFill>
                  <a:schemeClr val="tx1"/>
                </a:solidFill>
                <a:effectLst/>
                <a:latin typeface="+mn-lt"/>
                <a:ea typeface="+mn-ea"/>
                <a:cs typeface="+mn-cs"/>
              </a:rPr>
              <a:t>4. Thorough</a:t>
            </a:r>
            <a:r>
              <a:rPr lang="en-US" sz="1200" b="0" i="0" kern="1200" dirty="0" smtClean="0">
                <a:solidFill>
                  <a:schemeClr val="tx1"/>
                </a:solidFill>
                <a:effectLst/>
                <a:latin typeface="+mn-lt"/>
                <a:ea typeface="+mn-ea"/>
                <a:cs typeface="+mn-cs"/>
              </a:rPr>
              <a:t> Thorough testing is related to how many units of code are verified. Code coverage gives a good indication of how much testable code is verified. A code coverage of 80% and above is a good indication that most of the code is covered by unit test scripts.</a:t>
            </a:r>
          </a:p>
          <a:p>
            <a:r>
              <a:rPr lang="en-US" sz="1200" b="1" i="0" kern="1200" dirty="0" smtClean="0">
                <a:solidFill>
                  <a:schemeClr val="tx1"/>
                </a:solidFill>
                <a:effectLst/>
                <a:latin typeface="+mn-lt"/>
                <a:ea typeface="+mn-ea"/>
                <a:cs typeface="+mn-cs"/>
              </a:rPr>
              <a:t>5. Mock External References</a:t>
            </a:r>
          </a:p>
          <a:p>
            <a:r>
              <a:rPr lang="en-US" sz="1200" b="0" i="0" kern="1200" dirty="0" smtClean="0">
                <a:solidFill>
                  <a:schemeClr val="tx1"/>
                </a:solidFill>
                <a:effectLst/>
                <a:latin typeface="+mn-lt"/>
                <a:ea typeface="+mn-ea"/>
                <a:cs typeface="+mn-cs"/>
              </a:rPr>
              <a:t>Mock external references, the test script, when run should not depend on external entities such as connection to a database or WCF or a configuration file. Mocking external references essentially means that it's assumed that the expected data is returned from the source and the testable code only verifies the actions that are performed on that data.</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898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Setup =&gt; Use </a:t>
            </a:r>
            <a:r>
              <a:rPr lang="en-US" sz="1200" b="0" i="0" kern="1200" dirty="0" err="1" smtClean="0">
                <a:solidFill>
                  <a:schemeClr val="tx1"/>
                </a:solidFill>
                <a:effectLst/>
                <a:latin typeface="+mn-lt"/>
                <a:ea typeface="+mn-ea"/>
                <a:cs typeface="+mn-cs"/>
              </a:rPr>
              <a:t>SetUp</a:t>
            </a:r>
            <a:r>
              <a:rPr lang="en-US" sz="1200" b="0" i="0" kern="1200" dirty="0" smtClean="0">
                <a:solidFill>
                  <a:schemeClr val="tx1"/>
                </a:solidFill>
                <a:effectLst/>
                <a:latin typeface="+mn-lt"/>
                <a:ea typeface="+mn-ea"/>
                <a:cs typeface="+mn-cs"/>
              </a:rPr>
              <a:t> to run code before you run each test</a:t>
            </a:r>
          </a:p>
          <a:p>
            <a:r>
              <a:rPr lang="en-US" sz="1200" b="0" i="0" kern="1200" dirty="0" err="1" smtClean="0">
                <a:solidFill>
                  <a:schemeClr val="tx1"/>
                </a:solidFill>
                <a:effectLst/>
                <a:latin typeface="+mn-lt"/>
                <a:ea typeface="+mn-ea"/>
                <a:cs typeface="+mn-cs"/>
              </a:rPr>
              <a:t>TearDown</a:t>
            </a:r>
            <a:r>
              <a:rPr lang="en-US" sz="1200" b="0" i="0" kern="1200" dirty="0" smtClean="0">
                <a:solidFill>
                  <a:schemeClr val="tx1"/>
                </a:solidFill>
                <a:effectLst/>
                <a:latin typeface="+mn-lt"/>
                <a:ea typeface="+mn-ea"/>
                <a:cs typeface="+mn-cs"/>
              </a:rPr>
              <a:t> =&gt; Use </a:t>
            </a:r>
            <a:r>
              <a:rPr lang="en-US" sz="1200" b="0" i="0" kern="1200" dirty="0" err="1" smtClean="0">
                <a:solidFill>
                  <a:schemeClr val="tx1"/>
                </a:solidFill>
                <a:effectLst/>
                <a:latin typeface="+mn-lt"/>
                <a:ea typeface="+mn-ea"/>
                <a:cs typeface="+mn-cs"/>
              </a:rPr>
              <a:t>TearDown</a:t>
            </a:r>
            <a:r>
              <a:rPr lang="en-US" sz="1200" b="0" i="0" kern="1200" dirty="0" smtClean="0">
                <a:solidFill>
                  <a:schemeClr val="tx1"/>
                </a:solidFill>
                <a:effectLst/>
                <a:latin typeface="+mn-lt"/>
                <a:ea typeface="+mn-ea"/>
                <a:cs typeface="+mn-cs"/>
              </a:rPr>
              <a:t> to run code after each test has run</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Atributele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difera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functie</a:t>
            </a:r>
            <a:r>
              <a:rPr lang="en-US" sz="1200" b="0" i="0" kern="1200" dirty="0" smtClean="0">
                <a:solidFill>
                  <a:schemeClr val="tx1"/>
                </a:solidFill>
                <a:effectLst/>
                <a:latin typeface="+mn-lt"/>
                <a:ea typeface="+mn-ea"/>
                <a:cs typeface="+mn-cs"/>
              </a:rPr>
              <a:t> de framework: </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Microsoft.VisualStudio.TestTools.UnitTesting</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ClassInitialize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ClassInitialize</a:t>
            </a:r>
            <a:r>
              <a:rPr lang="en-US" sz="1200" b="0" i="0" kern="1200" dirty="0" smtClean="0">
                <a:solidFill>
                  <a:schemeClr val="tx1"/>
                </a:solidFill>
                <a:effectLst/>
                <a:latin typeface="+mn-lt"/>
                <a:ea typeface="+mn-ea"/>
                <a:cs typeface="+mn-cs"/>
              </a:rPr>
              <a:t> to run code before you run the first test in the class.</a:t>
            </a: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ClassCleanUp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ClassCleanup</a:t>
            </a:r>
            <a:r>
              <a:rPr lang="en-US" sz="1200" b="0" i="0" kern="1200" dirty="0" smtClean="0">
                <a:solidFill>
                  <a:schemeClr val="tx1"/>
                </a:solidFill>
                <a:effectLst/>
                <a:latin typeface="+mn-lt"/>
                <a:ea typeface="+mn-ea"/>
                <a:cs typeface="+mn-cs"/>
              </a:rPr>
              <a:t> to run code after all tests in a class have run.</a:t>
            </a: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TestInitialize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TestInitialize</a:t>
            </a:r>
            <a:r>
              <a:rPr lang="en-US" sz="1200" b="0" i="0" kern="1200" dirty="0" smtClean="0">
                <a:solidFill>
                  <a:schemeClr val="tx1"/>
                </a:solidFill>
                <a:effectLst/>
                <a:latin typeface="+mn-lt"/>
                <a:ea typeface="+mn-ea"/>
                <a:cs typeface="+mn-cs"/>
              </a:rPr>
              <a:t> to run code before you run each test.</a:t>
            </a: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TestCleanUp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TestCleanup</a:t>
            </a:r>
            <a:r>
              <a:rPr lang="en-US" sz="1200" b="0" i="0" kern="1200" dirty="0" smtClean="0">
                <a:solidFill>
                  <a:schemeClr val="tx1"/>
                </a:solidFill>
                <a:effectLst/>
                <a:latin typeface="+mn-lt"/>
                <a:ea typeface="+mn-ea"/>
                <a:cs typeface="+mn-cs"/>
              </a:rPr>
              <a:t> to run code after each test has run.</a:t>
            </a:r>
          </a:p>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28</a:t>
            </a:fld>
            <a:endParaRPr lang="nl-NL"/>
          </a:p>
        </p:txBody>
      </p:sp>
    </p:spTree>
    <p:extLst>
      <p:ext uri="{BB962C8B-B14F-4D97-AF65-F5344CB8AC3E}">
        <p14:creationId xmlns:p14="http://schemas.microsoft.com/office/powerpoint/2010/main" val="2928529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Setup =&gt; Use </a:t>
            </a:r>
            <a:r>
              <a:rPr lang="en-US" sz="1200" b="0" i="0" kern="1200" dirty="0" err="1" smtClean="0">
                <a:solidFill>
                  <a:schemeClr val="tx1"/>
                </a:solidFill>
                <a:effectLst/>
                <a:latin typeface="+mn-lt"/>
                <a:ea typeface="+mn-ea"/>
                <a:cs typeface="+mn-cs"/>
              </a:rPr>
              <a:t>SetUp</a:t>
            </a:r>
            <a:r>
              <a:rPr lang="en-US" sz="1200" b="0" i="0" kern="1200" dirty="0" smtClean="0">
                <a:solidFill>
                  <a:schemeClr val="tx1"/>
                </a:solidFill>
                <a:effectLst/>
                <a:latin typeface="+mn-lt"/>
                <a:ea typeface="+mn-ea"/>
                <a:cs typeface="+mn-cs"/>
              </a:rPr>
              <a:t> to run code before you run each test</a:t>
            </a:r>
          </a:p>
          <a:p>
            <a:r>
              <a:rPr lang="en-US" sz="1200" b="0" i="0" kern="1200" dirty="0" err="1" smtClean="0">
                <a:solidFill>
                  <a:schemeClr val="tx1"/>
                </a:solidFill>
                <a:effectLst/>
                <a:latin typeface="+mn-lt"/>
                <a:ea typeface="+mn-ea"/>
                <a:cs typeface="+mn-cs"/>
              </a:rPr>
              <a:t>TearDown</a:t>
            </a:r>
            <a:r>
              <a:rPr lang="en-US" sz="1200" b="0" i="0" kern="1200" dirty="0" smtClean="0">
                <a:solidFill>
                  <a:schemeClr val="tx1"/>
                </a:solidFill>
                <a:effectLst/>
                <a:latin typeface="+mn-lt"/>
                <a:ea typeface="+mn-ea"/>
                <a:cs typeface="+mn-cs"/>
              </a:rPr>
              <a:t> =&gt; Use </a:t>
            </a:r>
            <a:r>
              <a:rPr lang="en-US" sz="1200" b="0" i="0" kern="1200" dirty="0" err="1" smtClean="0">
                <a:solidFill>
                  <a:schemeClr val="tx1"/>
                </a:solidFill>
                <a:effectLst/>
                <a:latin typeface="+mn-lt"/>
                <a:ea typeface="+mn-ea"/>
                <a:cs typeface="+mn-cs"/>
              </a:rPr>
              <a:t>TearDown</a:t>
            </a:r>
            <a:r>
              <a:rPr lang="en-US" sz="1200" b="0" i="0" kern="1200" dirty="0" smtClean="0">
                <a:solidFill>
                  <a:schemeClr val="tx1"/>
                </a:solidFill>
                <a:effectLst/>
                <a:latin typeface="+mn-lt"/>
                <a:ea typeface="+mn-ea"/>
                <a:cs typeface="+mn-cs"/>
              </a:rPr>
              <a:t> to run code after each test has run</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Atributele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difera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functie</a:t>
            </a:r>
            <a:r>
              <a:rPr lang="en-US" sz="1200" b="0" i="0" kern="1200" dirty="0" smtClean="0">
                <a:solidFill>
                  <a:schemeClr val="tx1"/>
                </a:solidFill>
                <a:effectLst/>
                <a:latin typeface="+mn-lt"/>
                <a:ea typeface="+mn-ea"/>
                <a:cs typeface="+mn-cs"/>
              </a:rPr>
              <a:t> de framework: </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Microsoft.VisualStudio.TestTools.UnitTesting</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ClassInitialize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ClassInitialize</a:t>
            </a:r>
            <a:r>
              <a:rPr lang="en-US" sz="1200" b="0" i="0" kern="1200" dirty="0" smtClean="0">
                <a:solidFill>
                  <a:schemeClr val="tx1"/>
                </a:solidFill>
                <a:effectLst/>
                <a:latin typeface="+mn-lt"/>
                <a:ea typeface="+mn-ea"/>
                <a:cs typeface="+mn-cs"/>
              </a:rPr>
              <a:t> to run code before you run the first test in the class.</a:t>
            </a: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ClassCleanUp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ClassCleanup</a:t>
            </a:r>
            <a:r>
              <a:rPr lang="en-US" sz="1200" b="0" i="0" kern="1200" dirty="0" smtClean="0">
                <a:solidFill>
                  <a:schemeClr val="tx1"/>
                </a:solidFill>
                <a:effectLst/>
                <a:latin typeface="+mn-lt"/>
                <a:ea typeface="+mn-ea"/>
                <a:cs typeface="+mn-cs"/>
              </a:rPr>
              <a:t> to run code after all tests in a class have run.</a:t>
            </a: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TestInitialize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TestInitialize</a:t>
            </a:r>
            <a:r>
              <a:rPr lang="en-US" sz="1200" b="0" i="0" kern="1200" dirty="0" smtClean="0">
                <a:solidFill>
                  <a:schemeClr val="tx1"/>
                </a:solidFill>
                <a:effectLst/>
                <a:latin typeface="+mn-lt"/>
                <a:ea typeface="+mn-ea"/>
                <a:cs typeface="+mn-cs"/>
              </a:rPr>
              <a:t> to run code before you run each test.</a:t>
            </a: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TestCleanUp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TestCleanup</a:t>
            </a:r>
            <a:r>
              <a:rPr lang="en-US" sz="1200" b="0" i="0" kern="1200" dirty="0" smtClean="0">
                <a:solidFill>
                  <a:schemeClr val="tx1"/>
                </a:solidFill>
                <a:effectLst/>
                <a:latin typeface="+mn-lt"/>
                <a:ea typeface="+mn-ea"/>
                <a:cs typeface="+mn-cs"/>
              </a:rPr>
              <a:t> to run code after each test has run.</a:t>
            </a:r>
          </a:p>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1726116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in the database, the maximum length of the company name of a customer is 40, and the value cannot be null (empty).</a:t>
            </a:r>
          </a:p>
          <a:p>
            <a:endParaRPr lang="en-US"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57</a:t>
            </a:fld>
            <a:endParaRPr lang="en-GB"/>
          </a:p>
        </p:txBody>
      </p:sp>
    </p:spTree>
    <p:extLst>
      <p:ext uri="{BB962C8B-B14F-4D97-AF65-F5344CB8AC3E}">
        <p14:creationId xmlns:p14="http://schemas.microsoft.com/office/powerpoint/2010/main" val="2205628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there isn't an obvious map between .NET types and database types, an attribute can be used. For example, in the database, the column type of </a:t>
            </a:r>
            <a:r>
              <a:rPr lang="en-US" dirty="0" err="1" smtClean="0"/>
              <a:t>UnitPrice</a:t>
            </a:r>
            <a:r>
              <a:rPr lang="en-US" dirty="0" smtClean="0"/>
              <a:t> for the Products table is money. </a:t>
            </a:r>
          </a:p>
          <a:p>
            <a:r>
              <a:rPr lang="en-US" dirty="0" smtClean="0"/>
              <a:t>.NET does not have a money type, so it should use decimal instead.</a:t>
            </a:r>
          </a:p>
          <a:p>
            <a:endParaRPr lang="en-US"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58</a:t>
            </a:fld>
            <a:endParaRPr lang="en-GB"/>
          </a:p>
        </p:txBody>
      </p:sp>
    </p:spTree>
    <p:extLst>
      <p:ext uri="{BB962C8B-B14F-4D97-AF65-F5344CB8AC3E}">
        <p14:creationId xmlns:p14="http://schemas.microsoft.com/office/powerpoint/2010/main" val="3340070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is for atomic. </a:t>
            </a:r>
          </a:p>
          <a:p>
            <a:r>
              <a:rPr lang="en-US" dirty="0" smtClean="0"/>
              <a:t>Either all the operations in the transaction commit or none of them do. </a:t>
            </a:r>
          </a:p>
          <a:p>
            <a:r>
              <a:rPr lang="en-US" b="1" dirty="0" smtClean="0"/>
              <a:t>C is for consistent. </a:t>
            </a:r>
            <a:r>
              <a:rPr lang="en-US" dirty="0" smtClean="0"/>
              <a:t>The state of the database before and after a transaction is consistent. This is dependent on your code logic. </a:t>
            </a:r>
          </a:p>
          <a:p>
            <a:r>
              <a:rPr lang="en-US" b="1" dirty="0" smtClean="0"/>
              <a:t>I is for isolated. </a:t>
            </a:r>
            <a:r>
              <a:rPr lang="en-US" dirty="0" smtClean="0"/>
              <a:t>During a transaction, changes are hidden from other processes. There are multiple isolation levels that you can pick from (see the following table). The stronger the level, the better the integrity of the data. However, more locks must be applied which will negatively affect other processes. Snapshot is a special case, because it creates multiple copies of rows to avoid locks, but this will increase the size of your database while transactions occur. </a:t>
            </a:r>
          </a:p>
          <a:p>
            <a:r>
              <a:rPr lang="en-US" b="1" dirty="0" smtClean="0"/>
              <a:t>D is for durable</a:t>
            </a:r>
            <a:r>
              <a:rPr lang="en-US" dirty="0" smtClean="0"/>
              <a:t>. If a failure occurs during a transaction, it can be recovered. The opposite of durable is volatile.</a:t>
            </a:r>
          </a:p>
          <a:p>
            <a:endParaRPr lang="en-US"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67</a:t>
            </a:fld>
            <a:endParaRPr lang="en-GB"/>
          </a:p>
        </p:txBody>
      </p:sp>
    </p:spTree>
    <p:extLst>
      <p:ext uri="{BB962C8B-B14F-4D97-AF65-F5344CB8AC3E}">
        <p14:creationId xmlns:p14="http://schemas.microsoft.com/office/powerpoint/2010/main" val="821866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is for atomic. </a:t>
            </a:r>
          </a:p>
          <a:p>
            <a:r>
              <a:rPr lang="en-US" dirty="0" smtClean="0"/>
              <a:t>Either all the operations in the transaction commit or none of them do. </a:t>
            </a:r>
          </a:p>
          <a:p>
            <a:r>
              <a:rPr lang="en-US" b="1" dirty="0" smtClean="0"/>
              <a:t>C is for consistent. </a:t>
            </a:r>
            <a:r>
              <a:rPr lang="en-US" dirty="0" smtClean="0"/>
              <a:t>The state of the database before and after a transaction is consistent. This is dependent on your code logic. </a:t>
            </a:r>
          </a:p>
          <a:p>
            <a:r>
              <a:rPr lang="en-US" b="1" dirty="0" smtClean="0"/>
              <a:t>I is for isolated. </a:t>
            </a:r>
            <a:r>
              <a:rPr lang="en-US" dirty="0" smtClean="0"/>
              <a:t>During a transaction, changes are hidden from other processes. There are multiple isolation levels that you can pick from (see the following table). The stronger the level, the better the integrity of the data. However, more locks must be applied which will negatively affect other processes. Snapshot is a special case, because it creates multiple copies of rows to avoid locks, but this will increase the size of your database while transactions occur. </a:t>
            </a:r>
          </a:p>
          <a:p>
            <a:r>
              <a:rPr lang="en-US" b="1" dirty="0" smtClean="0"/>
              <a:t>D is for durable</a:t>
            </a:r>
            <a:r>
              <a:rPr lang="en-US" dirty="0" smtClean="0"/>
              <a:t>. If a failure occurs during a transaction, it can be recovered. The opposite of durable is volatile.</a:t>
            </a:r>
          </a:p>
          <a:p>
            <a:endParaRPr lang="en-US"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68</a:t>
            </a:fld>
            <a:endParaRPr lang="en-GB"/>
          </a:p>
        </p:txBody>
      </p:sp>
    </p:spTree>
    <p:extLst>
      <p:ext uri="{BB962C8B-B14F-4D97-AF65-F5344CB8AC3E}">
        <p14:creationId xmlns:p14="http://schemas.microsoft.com/office/powerpoint/2010/main" val="1398656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*Este </a:t>
            </a:r>
            <a:r>
              <a:rPr lang="en-US" dirty="0" err="1" smtClean="0"/>
              <a:t>oarecum</a:t>
            </a:r>
            <a:r>
              <a:rPr lang="en-US" dirty="0" smtClean="0"/>
              <a:t> “general </a:t>
            </a:r>
            <a:r>
              <a:rPr lang="en-US" dirty="0" err="1" smtClean="0"/>
              <a:t>acceptat</a:t>
            </a:r>
            <a:r>
              <a:rPr lang="en-US" dirty="0" smtClean="0"/>
              <a:t>” ca, </a:t>
            </a:r>
            <a:r>
              <a:rPr lang="en-US" dirty="0" err="1" smtClean="0"/>
              <a:t>costurile</a:t>
            </a:r>
            <a:r>
              <a:rPr lang="en-US" dirty="0" smtClean="0"/>
              <a:t> de</a:t>
            </a:r>
            <a:r>
              <a:rPr lang="en-US" baseline="0" dirty="0" smtClean="0"/>
              <a:t> </a:t>
            </a:r>
            <a:r>
              <a:rPr lang="en-US" baseline="0" dirty="0" err="1" smtClean="0"/>
              <a:t>rezolvare</a:t>
            </a:r>
            <a:r>
              <a:rPr lang="en-US" baseline="0" dirty="0" smtClean="0"/>
              <a:t> a </a:t>
            </a:r>
            <a:r>
              <a:rPr lang="en-US" baseline="0" dirty="0" err="1" smtClean="0"/>
              <a:t>bugurilor</a:t>
            </a:r>
            <a:r>
              <a:rPr lang="en-US" baseline="0" dirty="0" smtClean="0"/>
              <a:t> </a:t>
            </a:r>
            <a:r>
              <a:rPr lang="en-US" baseline="0" dirty="0" err="1" smtClean="0"/>
              <a:t>sunt</a:t>
            </a:r>
            <a:r>
              <a:rPr lang="en-US" baseline="0" dirty="0" smtClean="0"/>
              <a:t> </a:t>
            </a:r>
            <a:r>
              <a:rPr lang="en-US" baseline="0" dirty="0" err="1" smtClean="0"/>
              <a:t>mult</a:t>
            </a:r>
            <a:r>
              <a:rPr lang="en-US" baseline="0" dirty="0" smtClean="0"/>
              <a:t> </a:t>
            </a:r>
            <a:r>
              <a:rPr lang="en-US" baseline="0" dirty="0" err="1" smtClean="0"/>
              <a:t>mai</a:t>
            </a:r>
            <a:r>
              <a:rPr lang="en-US" baseline="0" dirty="0" smtClean="0"/>
              <a:t> </a:t>
            </a:r>
            <a:r>
              <a:rPr lang="en-US" baseline="0" dirty="0" err="1" smtClean="0"/>
              <a:t>scazute</a:t>
            </a:r>
            <a:r>
              <a:rPr lang="en-US" baseline="0" dirty="0" smtClean="0"/>
              <a:t> </a:t>
            </a:r>
            <a:r>
              <a:rPr lang="en-US" baseline="0" dirty="0" err="1" smtClean="0"/>
              <a:t>daca</a:t>
            </a:r>
            <a:r>
              <a:rPr lang="en-US" baseline="0" dirty="0" smtClean="0"/>
              <a:t> </a:t>
            </a:r>
            <a:r>
              <a:rPr lang="en-US" baseline="0" dirty="0" err="1" smtClean="0"/>
              <a:t>acestea</a:t>
            </a:r>
            <a:r>
              <a:rPr lang="en-US" baseline="0" dirty="0" smtClean="0"/>
              <a:t> </a:t>
            </a:r>
            <a:r>
              <a:rPr lang="en-US" baseline="0" dirty="0" err="1" smtClean="0"/>
              <a:t>sunt</a:t>
            </a:r>
            <a:r>
              <a:rPr lang="en-US" baseline="0" dirty="0" smtClean="0"/>
              <a:t> “</a:t>
            </a:r>
            <a:r>
              <a:rPr lang="en-US" baseline="0" dirty="0" err="1" smtClean="0"/>
              <a:t>descoperite</a:t>
            </a:r>
            <a:r>
              <a:rPr lang="en-US" baseline="0" dirty="0" smtClean="0"/>
              <a:t>” in </a:t>
            </a:r>
            <a:r>
              <a:rPr lang="en-US" baseline="0" dirty="0" err="1" smtClean="0"/>
              <a:t>faza</a:t>
            </a:r>
            <a:r>
              <a:rPr lang="en-US" baseline="0" dirty="0" smtClean="0"/>
              <a:t> </a:t>
            </a:r>
            <a:r>
              <a:rPr lang="en-US" baseline="0" dirty="0" err="1" smtClean="0"/>
              <a:t>initiala</a:t>
            </a:r>
            <a:r>
              <a:rPr lang="en-US" baseline="0" dirty="0" smtClean="0"/>
              <a:t> -&gt; in development</a:t>
            </a:r>
          </a:p>
          <a:p>
            <a:pPr marL="0" indent="0">
              <a:buNone/>
            </a:pPr>
            <a:r>
              <a:rPr lang="en-US" baseline="0" dirty="0" smtClean="0"/>
              <a:t>*Unit </a:t>
            </a:r>
            <a:r>
              <a:rPr lang="en-US" baseline="0" dirty="0" err="1" smtClean="0"/>
              <a:t>testele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in </a:t>
            </a:r>
            <a:r>
              <a:rPr lang="en-US" baseline="0" dirty="0" err="1" smtClean="0"/>
              <a:t>aceasta</a:t>
            </a:r>
            <a:r>
              <a:rPr lang="en-US" baseline="0" dirty="0" smtClean="0"/>
              <a:t> zona </a:t>
            </a:r>
            <a:r>
              <a:rPr lang="en-US" baseline="0" dirty="0" err="1" smtClean="0"/>
              <a:t>pentru</a:t>
            </a:r>
            <a:r>
              <a:rPr lang="en-US" baseline="0" dirty="0" smtClean="0"/>
              <a:t> ca </a:t>
            </a:r>
            <a:r>
              <a:rPr lang="en-US" baseline="0" dirty="0" err="1" smtClean="0"/>
              <a:t>ele</a:t>
            </a:r>
            <a:r>
              <a:rPr lang="en-US" baseline="0" dirty="0" smtClean="0"/>
              <a:t> </a:t>
            </a:r>
            <a:r>
              <a:rPr lang="en-US" baseline="0" dirty="0" err="1" smtClean="0"/>
              <a:t>testeaza</a:t>
            </a:r>
            <a:r>
              <a:rPr lang="en-US" baseline="0" dirty="0" smtClean="0"/>
              <a:t> </a:t>
            </a:r>
            <a:r>
              <a:rPr lang="en-US" baseline="0" dirty="0" err="1" smtClean="0"/>
              <a:t>codul</a:t>
            </a:r>
            <a:r>
              <a:rPr lang="en-US" baseline="0" dirty="0" smtClean="0"/>
              <a:t> </a:t>
            </a:r>
            <a:r>
              <a:rPr lang="en-US" baseline="0" dirty="0" err="1" smtClean="0"/>
              <a:t>scris</a:t>
            </a:r>
            <a:r>
              <a:rPr lang="en-US" baseline="0" dirty="0" smtClean="0"/>
              <a:t> de </a:t>
            </a:r>
            <a:r>
              <a:rPr lang="en-US" baseline="0" dirty="0" err="1" smtClean="0"/>
              <a:t>developeri</a:t>
            </a:r>
            <a:endParaRPr lang="en-US" baseline="0" dirty="0" smtClean="0"/>
          </a:p>
          <a:p>
            <a:pPr marL="0" indent="0">
              <a:buNone/>
            </a:pPr>
            <a:r>
              <a:rPr lang="en-US" baseline="0" dirty="0" smtClean="0"/>
              <a:t>*</a:t>
            </a:r>
            <a:r>
              <a:rPr lang="en-US" baseline="0" dirty="0" err="1" smtClean="0"/>
              <a:t>Odata</a:t>
            </a:r>
            <a:r>
              <a:rPr lang="en-US" baseline="0" dirty="0" smtClean="0"/>
              <a:t> </a:t>
            </a:r>
            <a:r>
              <a:rPr lang="en-US" baseline="0" dirty="0" err="1" smtClean="0"/>
              <a:t>descoperite</a:t>
            </a:r>
            <a:r>
              <a:rPr lang="en-US" baseline="0" dirty="0" smtClean="0"/>
              <a:t> </a:t>
            </a:r>
            <a:r>
              <a:rPr lang="en-US" baseline="0" dirty="0" err="1" smtClean="0"/>
              <a:t>bugurile</a:t>
            </a:r>
            <a:r>
              <a:rPr lang="en-US" baseline="0" dirty="0" smtClean="0"/>
              <a:t> in “development” </a:t>
            </a:r>
            <a:r>
              <a:rPr lang="en-US" baseline="0" dirty="0" err="1" smtClean="0"/>
              <a:t>costurile</a:t>
            </a:r>
            <a:r>
              <a:rPr lang="en-US" baseline="0" dirty="0" smtClean="0"/>
              <a:t> </a:t>
            </a:r>
            <a:r>
              <a:rPr lang="en-US" baseline="0" dirty="0" err="1" smtClean="0"/>
              <a:t>pentru</a:t>
            </a:r>
            <a:r>
              <a:rPr lang="en-US" baseline="0" dirty="0" smtClean="0"/>
              <a:t> </a:t>
            </a:r>
            <a:r>
              <a:rPr lang="en-US" baseline="0" dirty="0" err="1" smtClean="0"/>
              <a:t>rezolvarea</a:t>
            </a:r>
            <a:r>
              <a:rPr lang="en-US" baseline="0" dirty="0" smtClean="0"/>
              <a:t> </a:t>
            </a:r>
            <a:r>
              <a:rPr lang="en-US" baseline="0" dirty="0" err="1" smtClean="0"/>
              <a:t>lor</a:t>
            </a:r>
            <a:r>
              <a:rPr lang="en-US" baseline="0" dirty="0" smtClean="0"/>
              <a:t> </a:t>
            </a:r>
            <a:r>
              <a:rPr lang="en-US" baseline="0" dirty="0" err="1" smtClean="0"/>
              <a:t>va</a:t>
            </a:r>
            <a:r>
              <a:rPr lang="en-US" baseline="0" dirty="0" smtClean="0"/>
              <a:t> fi </a:t>
            </a:r>
            <a:r>
              <a:rPr lang="en-US" baseline="0" dirty="0" err="1" smtClean="0"/>
              <a:t>mult</a:t>
            </a:r>
            <a:r>
              <a:rPr lang="en-US" baseline="0" dirty="0" smtClean="0"/>
              <a:t> </a:t>
            </a:r>
            <a:r>
              <a:rPr lang="en-US" baseline="0" dirty="0" err="1" smtClean="0"/>
              <a:t>mai</a:t>
            </a:r>
            <a:r>
              <a:rPr lang="en-US" baseline="0" dirty="0" smtClean="0"/>
              <a:t> mic</a:t>
            </a:r>
          </a:p>
          <a:p>
            <a:pPr marL="0" indent="0">
              <a:buNone/>
            </a:pPr>
            <a:r>
              <a:rPr lang="en-US" baseline="0" dirty="0" smtClean="0"/>
              <a:t>*QA in </a:t>
            </a:r>
            <a:r>
              <a:rPr lang="en-US" baseline="0" dirty="0" err="1" smtClean="0"/>
              <a:t>acest</a:t>
            </a:r>
            <a:r>
              <a:rPr lang="en-US" baseline="0" dirty="0" smtClean="0"/>
              <a:t> </a:t>
            </a:r>
            <a:r>
              <a:rPr lang="en-US" baseline="0" dirty="0" err="1" smtClean="0"/>
              <a:t>fel</a:t>
            </a:r>
            <a:r>
              <a:rPr lang="en-US" baseline="0" dirty="0" smtClean="0"/>
              <a:t> se </a:t>
            </a:r>
            <a:r>
              <a:rPr lang="en-US" baseline="0" dirty="0" err="1" smtClean="0"/>
              <a:t>poate</a:t>
            </a:r>
            <a:r>
              <a:rPr lang="en-US" baseline="0" dirty="0" smtClean="0"/>
              <a:t> </a:t>
            </a:r>
            <a:r>
              <a:rPr lang="en-US" baseline="0" dirty="0" err="1" smtClean="0"/>
              <a:t>orienta</a:t>
            </a:r>
            <a:r>
              <a:rPr lang="en-US" baseline="0" dirty="0" smtClean="0"/>
              <a:t> </a:t>
            </a:r>
            <a:r>
              <a:rPr lang="en-US" baseline="0" dirty="0" err="1" smtClean="0"/>
              <a:t>catre</a:t>
            </a:r>
            <a:r>
              <a:rPr lang="en-US" baseline="0" dirty="0" smtClean="0"/>
              <a:t> </a:t>
            </a:r>
            <a:r>
              <a:rPr lang="en-US" baseline="0" dirty="0" err="1" smtClean="0"/>
              <a:t>functionalitate</a:t>
            </a:r>
            <a:r>
              <a:rPr lang="en-US" baseline="0" dirty="0" smtClean="0"/>
              <a:t> + “hard-to-find bugs”</a:t>
            </a:r>
            <a:endParaRPr lang="en-US" dirty="0" smtClean="0"/>
          </a:p>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498548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is for atomic. </a:t>
            </a:r>
          </a:p>
          <a:p>
            <a:r>
              <a:rPr lang="en-US" dirty="0" smtClean="0"/>
              <a:t>Either all the operations in the transaction commit or none of them do. </a:t>
            </a:r>
          </a:p>
          <a:p>
            <a:r>
              <a:rPr lang="en-US" b="1" dirty="0" smtClean="0"/>
              <a:t>C is for consistent. </a:t>
            </a:r>
            <a:r>
              <a:rPr lang="en-US" dirty="0" smtClean="0"/>
              <a:t>The state of the database before and after a transaction is consistent. This is dependent on your code logic. </a:t>
            </a:r>
          </a:p>
          <a:p>
            <a:r>
              <a:rPr lang="en-US" b="1" dirty="0" smtClean="0"/>
              <a:t>I is for isolated. </a:t>
            </a:r>
            <a:r>
              <a:rPr lang="en-US" dirty="0" smtClean="0"/>
              <a:t>During a transaction, changes are hidden from other processes. There are multiple isolation levels that you can pick from (see the following table). The stronger the level, the better the integrity of the data. However, more locks must be applied which will negatively affect other processes. Snapshot is a special case, because it creates multiple copies of rows to avoid locks, but this will increase the size of your database while transactions occur. </a:t>
            </a:r>
          </a:p>
          <a:p>
            <a:r>
              <a:rPr lang="en-US" b="1" dirty="0" smtClean="0"/>
              <a:t>D is for durable</a:t>
            </a:r>
            <a:r>
              <a:rPr lang="en-US" dirty="0" smtClean="0"/>
              <a:t>. If a failure occurs during a transaction, it can be recovered. The opposite of durable is volatile.</a:t>
            </a:r>
          </a:p>
          <a:p>
            <a:endParaRPr lang="en-US"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69</a:t>
            </a:fld>
            <a:endParaRPr lang="en-GB"/>
          </a:p>
        </p:txBody>
      </p:sp>
    </p:spTree>
    <p:extLst>
      <p:ext uri="{BB962C8B-B14F-4D97-AF65-F5344CB8AC3E}">
        <p14:creationId xmlns:p14="http://schemas.microsoft.com/office/powerpoint/2010/main" val="346937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is for atomic. </a:t>
            </a:r>
          </a:p>
          <a:p>
            <a:r>
              <a:rPr lang="en-US" dirty="0" smtClean="0"/>
              <a:t>Either all the operations in the transaction commit or none of them do. </a:t>
            </a:r>
          </a:p>
          <a:p>
            <a:r>
              <a:rPr lang="en-US" b="1" dirty="0" smtClean="0"/>
              <a:t>C is for consistent. </a:t>
            </a:r>
            <a:r>
              <a:rPr lang="en-US" dirty="0" smtClean="0"/>
              <a:t>The state of the database before and after a transaction is consistent. This is dependent on your code logic. </a:t>
            </a:r>
          </a:p>
          <a:p>
            <a:r>
              <a:rPr lang="en-US" b="1" dirty="0" smtClean="0"/>
              <a:t>I is for isolated. </a:t>
            </a:r>
            <a:r>
              <a:rPr lang="en-US" dirty="0" smtClean="0"/>
              <a:t>During a transaction, changes are hidden from other processes. There are multiple isolation levels that you can pick from (see the following table). The stronger the level, the better the integrity of the data. However, more locks must be applied which will negatively affect other processes. Snapshot is a special case, because it creates multiple copies of rows to avoid locks, but this will increase the size of your database while transactions occur. </a:t>
            </a:r>
          </a:p>
          <a:p>
            <a:r>
              <a:rPr lang="en-US" b="1" dirty="0" smtClean="0"/>
              <a:t>D is for durable</a:t>
            </a:r>
            <a:r>
              <a:rPr lang="en-US" dirty="0" smtClean="0"/>
              <a:t>. If a failure occurs during a transaction, it can be recovered. The opposite of durable is volatile.</a:t>
            </a:r>
          </a:p>
          <a:p>
            <a:endParaRPr lang="en-US"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70</a:t>
            </a:fld>
            <a:endParaRPr lang="en-GB"/>
          </a:p>
        </p:txBody>
      </p:sp>
    </p:spTree>
    <p:extLst>
      <p:ext uri="{BB962C8B-B14F-4D97-AF65-F5344CB8AC3E}">
        <p14:creationId xmlns:p14="http://schemas.microsoft.com/office/powerpoint/2010/main" val="4160833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82</a:t>
            </a:fld>
            <a:endParaRPr lang="en-GB"/>
          </a:p>
        </p:txBody>
      </p:sp>
    </p:spTree>
    <p:extLst>
      <p:ext uri="{BB962C8B-B14F-4D97-AF65-F5344CB8AC3E}">
        <p14:creationId xmlns:p14="http://schemas.microsoft.com/office/powerpoint/2010/main" val="2909339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i="1" dirty="0" smtClean="0"/>
              <a:t>Later that day, a second programmer asked the same question.</a:t>
            </a:r>
            <a:endParaRPr lang="en-US" dirty="0" smtClean="0"/>
          </a:p>
          <a:p>
            <a:pPr marL="0" indent="0">
              <a:buNone/>
            </a:pPr>
            <a:r>
              <a:rPr lang="en-US" b="1" i="1" dirty="0" smtClean="0"/>
              <a:t>The great master pointed at a pot of boiling water and said:</a:t>
            </a:r>
            <a:endParaRPr lang="en-US" dirty="0" smtClean="0"/>
          </a:p>
          <a:p>
            <a:pPr marL="0" indent="0">
              <a:buNone/>
            </a:pPr>
            <a:r>
              <a:rPr lang="en-US" b="1" i="1" dirty="0" smtClean="0"/>
              <a:t>“How many grains of rice should put in that pot?”</a:t>
            </a:r>
            <a:endParaRPr lang="en-US" dirty="0" smtClean="0"/>
          </a:p>
          <a:p>
            <a:pPr marL="0" indent="0">
              <a:buNone/>
            </a:pPr>
            <a:r>
              <a:rPr lang="en-US" b="1" i="1" dirty="0" smtClean="0"/>
              <a:t>The programmer, looking puzzled, replied:</a:t>
            </a:r>
            <a:endParaRPr lang="en-US" dirty="0" smtClean="0"/>
          </a:p>
          <a:p>
            <a:pPr marL="0" indent="0">
              <a:buNone/>
            </a:pPr>
            <a:r>
              <a:rPr lang="en-US" b="1" i="1" dirty="0" smtClean="0"/>
              <a:t>“How can I possibly tell you? It depends on how many people you need to feed, how hungry they are, what other food you are serving, how much rice you have available, and so on.”</a:t>
            </a:r>
            <a:endParaRPr lang="en-US" dirty="0" smtClean="0"/>
          </a:p>
          <a:p>
            <a:pPr marL="0" indent="0">
              <a:buNone/>
            </a:pPr>
            <a:r>
              <a:rPr lang="en-US" b="1" i="1" dirty="0" smtClean="0"/>
              <a:t>“Exactly,” said the great master.</a:t>
            </a:r>
            <a:endParaRPr lang="en-US" dirty="0" smtClean="0"/>
          </a:p>
          <a:p>
            <a:pPr marL="0" indent="0">
              <a:buNone/>
            </a:pPr>
            <a:r>
              <a:rPr lang="en-US" b="1" i="1" dirty="0" smtClean="0"/>
              <a:t>The second programmer smiled, bowed, and left.</a:t>
            </a:r>
            <a:endParaRPr lang="en-US" dirty="0" smtClean="0"/>
          </a:p>
          <a:p>
            <a:pPr marL="0" indent="0">
              <a:buNone/>
            </a:pPr>
            <a:r>
              <a:rPr lang="en-US" b="1" i="1" dirty="0" smtClean="0"/>
              <a:t>...</a:t>
            </a:r>
            <a:endParaRPr lang="en-US" dirty="0" smtClean="0"/>
          </a:p>
          <a:p>
            <a:pPr marL="0" indent="0">
              <a:buNone/>
            </a:pPr>
            <a:r>
              <a:rPr lang="en-US" b="1" i="1" dirty="0" smtClean="0"/>
              <a:t>Toward the end of the day, a third programmer came and asked the same question about code coverage.</a:t>
            </a:r>
            <a:endParaRPr lang="en-US" dirty="0" smtClean="0"/>
          </a:p>
          <a:p>
            <a:pPr marL="0" indent="0">
              <a:buNone/>
            </a:pPr>
            <a:r>
              <a:rPr lang="en-US" b="1" i="1" dirty="0" smtClean="0"/>
              <a:t>“Eighty percent and no less!” Replied the master in a stern voice, pounding his fist on the table.</a:t>
            </a:r>
            <a:endParaRPr lang="en-US" dirty="0" smtClean="0"/>
          </a:p>
          <a:p>
            <a:pPr marL="0" indent="0">
              <a:buNone/>
            </a:pPr>
            <a:r>
              <a:rPr lang="en-US" b="1" i="1" dirty="0" smtClean="0"/>
              <a:t>The third programmer smiled, bowed, and left.</a:t>
            </a:r>
            <a:endParaRPr lang="en-US" dirty="0" smtClean="0"/>
          </a:p>
          <a:p>
            <a:pPr marL="0" indent="0">
              <a:buNone/>
            </a:pPr>
            <a:r>
              <a:rPr lang="en-US" b="1" i="1" dirty="0" smtClean="0"/>
              <a:t>...</a:t>
            </a:r>
            <a:endParaRPr lang="en-US" dirty="0" smtClean="0"/>
          </a:p>
          <a:p>
            <a:pPr marL="0" indent="0">
              <a:buNone/>
            </a:pPr>
            <a:r>
              <a:rPr lang="en-US" b="1" i="1" dirty="0" smtClean="0"/>
              <a:t>After this last reply, a young apprentice approached the great master:</a:t>
            </a:r>
            <a:endParaRPr lang="en-US" dirty="0" smtClean="0"/>
          </a:p>
          <a:p>
            <a:pPr marL="0" indent="0">
              <a:buNone/>
            </a:pPr>
            <a:r>
              <a:rPr lang="en-US" b="1" i="1" dirty="0" smtClean="0"/>
              <a:t>“Great master, today I overheard you answer the same question about code coverage with three different answers. Why?”</a:t>
            </a:r>
            <a:endParaRPr lang="en-US" dirty="0" smtClean="0"/>
          </a:p>
          <a:p>
            <a:pPr marL="0" indent="0">
              <a:buNone/>
            </a:pPr>
            <a:r>
              <a:rPr lang="en-US" b="1" i="1" dirty="0" smtClean="0"/>
              <a:t>The great master stood up from his chair:</a:t>
            </a:r>
            <a:endParaRPr lang="en-US" dirty="0" smtClean="0"/>
          </a:p>
          <a:p>
            <a:pPr marL="0" indent="0">
              <a:buNone/>
            </a:pPr>
            <a:r>
              <a:rPr lang="en-US" b="1" i="1" dirty="0" smtClean="0"/>
              <a:t>“Come get some fresh tea with me and let’s talk about it.”</a:t>
            </a:r>
            <a:endParaRPr lang="en-US" dirty="0" smtClean="0"/>
          </a:p>
          <a:p>
            <a:pPr marL="0" indent="0">
              <a:buNone/>
            </a:pPr>
            <a:r>
              <a:rPr lang="en-US" b="1" i="1" dirty="0" smtClean="0"/>
              <a:t>After they filled their cups with smoking hot green tea, the great master began to answer:</a:t>
            </a:r>
            <a:endParaRPr lang="en-US" dirty="0" smtClean="0"/>
          </a:p>
          <a:p>
            <a:pPr marL="0" indent="0">
              <a:buNone/>
            </a:pPr>
            <a:r>
              <a:rPr lang="en-US" b="1" i="1" dirty="0" smtClean="0"/>
              <a:t>“The first programmer is new and just getting started with testing. Right now he has a lot of code and no tests. He has a long way to go; focusing on code coverage at this time would be depressing and quite useless. He’s better off just getting used to writing and running some tests. He can worry about coverage later.”</a:t>
            </a:r>
            <a:endParaRPr lang="en-US" dirty="0" smtClean="0"/>
          </a:p>
          <a:p>
            <a:pPr marL="0" indent="0">
              <a:buNone/>
            </a:pPr>
            <a:r>
              <a:rPr lang="en-US" b="1" i="1" dirty="0" smtClean="0"/>
              <a:t>“The second programmer, on the other hand, is quite experience both at programming and testing. When I replied by asking her how many grains of rice I should put in a pot, I helped her realize that the amount of testing necessary depends on a number of factors, and she knows those factors better than I do – it’s her code after all. There is no single, simple, answer, and she’s smart enough to handle the truth and work with that.”</a:t>
            </a:r>
            <a:endParaRPr lang="en-US" dirty="0" smtClean="0"/>
          </a:p>
          <a:p>
            <a:pPr marL="0" indent="0">
              <a:buNone/>
            </a:pPr>
            <a:r>
              <a:rPr lang="en-US" b="1" i="1" dirty="0" smtClean="0"/>
              <a:t>“I see,” said the young apprentice, “but if there is no single simple answer, then why did you answer the third programmer ‘Eighty percent and no less’?”</a:t>
            </a:r>
            <a:endParaRPr lang="en-US" dirty="0" smtClean="0"/>
          </a:p>
          <a:p>
            <a:pPr marL="0" indent="0">
              <a:buNone/>
            </a:pPr>
            <a:r>
              <a:rPr lang="en-US" b="1" i="1" dirty="0" smtClean="0"/>
              <a:t>The great master laughed so hard and loud that his belly, evidence that he drank more than just green tea, flopped up and down.</a:t>
            </a:r>
            <a:endParaRPr lang="en-US" dirty="0" smtClean="0"/>
          </a:p>
          <a:p>
            <a:pPr marL="0" indent="0">
              <a:buNone/>
            </a:pPr>
            <a:r>
              <a:rPr lang="en-US" b="1" i="1" dirty="0" smtClean="0"/>
              <a:t>“The third programmer wants only simple answers – even when there are no simple answers … and then does not follow them anyway.”</a:t>
            </a:r>
            <a:endParaRPr lang="en-US" dirty="0" smtClean="0"/>
          </a:p>
          <a:p>
            <a:pPr marL="0" indent="0">
              <a:buNone/>
            </a:pPr>
            <a:r>
              <a:rPr lang="en-US" b="1" i="1" dirty="0" smtClean="0"/>
              <a:t>The young apprentice and the grizzled great master finished drinking their tea in contemplative silence.</a:t>
            </a: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83</a:t>
            </a:fld>
            <a:endParaRPr lang="en-GB"/>
          </a:p>
        </p:txBody>
      </p:sp>
    </p:spTree>
    <p:extLst>
      <p:ext uri="{BB962C8B-B14F-4D97-AF65-F5344CB8AC3E}">
        <p14:creationId xmlns:p14="http://schemas.microsoft.com/office/powerpoint/2010/main" val="331044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121653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typical unit test contains 3 phases: 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SUT =&gt; stands from System Under Test, Code Under test or</a:t>
            </a:r>
            <a:r>
              <a:rPr lang="en-US" sz="1200" b="0" i="0" kern="1200" baseline="0" dirty="0" smtClean="0">
                <a:solidFill>
                  <a:schemeClr val="tx1"/>
                </a:solidFill>
                <a:effectLst/>
                <a:latin typeface="+mn-lt"/>
                <a:ea typeface="+mn-ea"/>
                <a:cs typeface="+mn-cs"/>
              </a:rPr>
              <a:t> Class Under Test</a:t>
            </a:r>
            <a:endParaRPr lang="en-US" dirty="0" smtClean="0"/>
          </a:p>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2998741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 </a:t>
            </a:r>
            <a:r>
              <a:rPr lang="en-US" dirty="0" err="1" smtClean="0"/>
              <a:t>credeti</a:t>
            </a:r>
            <a:r>
              <a:rPr lang="en-US" dirty="0" smtClean="0"/>
              <a:t> ca face un unit test </a:t>
            </a:r>
            <a:r>
              <a:rPr lang="en-US" dirty="0" err="1" smtClean="0"/>
              <a:t>sa</a:t>
            </a:r>
            <a:r>
              <a:rPr lang="en-US" dirty="0" smtClean="0"/>
              <a:t> fie </a:t>
            </a:r>
            <a:r>
              <a:rPr lang="en-US" dirty="0" err="1" smtClean="0"/>
              <a:t>considerat</a:t>
            </a:r>
            <a:r>
              <a:rPr lang="en-US" dirty="0" smtClean="0"/>
              <a:t> “bun”?</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353848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b="1" dirty="0" smtClean="0"/>
              <a:t>Easy to write </a:t>
            </a:r>
            <a:r>
              <a:rPr lang="en-US" dirty="0" smtClean="0"/>
              <a:t>-&gt; </a:t>
            </a:r>
            <a:r>
              <a:rPr lang="en-US" sz="1200" b="0" i="0" kern="1200" dirty="0" smtClean="0">
                <a:solidFill>
                  <a:schemeClr val="tx1"/>
                </a:solidFill>
                <a:effectLst/>
                <a:latin typeface="+mn-lt"/>
                <a:ea typeface="+mn-ea"/>
                <a:cs typeface="+mn-cs"/>
              </a:rPr>
              <a:t>Developers typically write lots of unit tests to cover different cases and aspects of the application’s behavior, so it should be easy to code all of those test routines without enormous effort.</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298897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smtClean="0"/>
              <a:t>Easy to write </a:t>
            </a:r>
            <a:r>
              <a:rPr lang="en-US" dirty="0" smtClean="0"/>
              <a:t>-&gt; </a:t>
            </a:r>
            <a:r>
              <a:rPr lang="en-US" sz="1200" b="0" i="0" kern="1200" dirty="0" smtClean="0">
                <a:solidFill>
                  <a:schemeClr val="tx1"/>
                </a:solidFill>
                <a:effectLst/>
                <a:latin typeface="+mn-lt"/>
                <a:ea typeface="+mn-ea"/>
                <a:cs typeface="+mn-cs"/>
              </a:rPr>
              <a:t>Developers typically write lots of unit tests to cover different cases and aspects of the application’s behavior, so it should be easy to code all of those test routines without enormous effort.</a:t>
            </a:r>
          </a:p>
          <a:p>
            <a:pPr marL="228600" indent="-228600">
              <a:buAutoNum type="arabicPeriod"/>
            </a:pPr>
            <a:r>
              <a:rPr lang="en-US" sz="1200" b="1" i="0" kern="1200" dirty="0" smtClean="0">
                <a:solidFill>
                  <a:schemeClr val="tx1"/>
                </a:solidFill>
                <a:effectLst/>
                <a:latin typeface="+mn-lt"/>
                <a:ea typeface="+mn-ea"/>
                <a:cs typeface="+mn-cs"/>
              </a:rPr>
              <a:t>Readable</a:t>
            </a:r>
            <a:r>
              <a:rPr lang="en-US" sz="1200" b="0" i="0" kern="1200" dirty="0" smtClean="0">
                <a:solidFill>
                  <a:schemeClr val="tx1"/>
                </a:solidFill>
                <a:effectLst/>
                <a:latin typeface="+mn-lt"/>
                <a:ea typeface="+mn-ea"/>
                <a:cs typeface="+mn-cs"/>
              </a:rPr>
              <a:t> -&gt; The intent of a unit test should be clear. A good unit test tells a story about some behavioral aspect of our application, so it should be easy to understand which scenario is being tested and — if the test fails — easy to detect how to address the problem. With a good unit test, we can fix a bug without actually debugging the code!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364786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smtClean="0"/>
              <a:t>Easy to write </a:t>
            </a:r>
            <a:r>
              <a:rPr lang="en-US" dirty="0" smtClean="0"/>
              <a:t>-&gt; </a:t>
            </a:r>
            <a:r>
              <a:rPr lang="en-US" sz="1200" b="0" i="0" kern="1200" dirty="0" smtClean="0">
                <a:solidFill>
                  <a:schemeClr val="tx1"/>
                </a:solidFill>
                <a:effectLst/>
                <a:latin typeface="+mn-lt"/>
                <a:ea typeface="+mn-ea"/>
                <a:cs typeface="+mn-cs"/>
              </a:rPr>
              <a:t>Developers typically write lots of unit tests to cover different cases and aspects of the application’s behavior, so it should be easy to code all of those test routines without enormous effort.</a:t>
            </a:r>
          </a:p>
          <a:p>
            <a:pPr marL="228600" indent="-228600">
              <a:buAutoNum type="arabicPeriod"/>
            </a:pPr>
            <a:r>
              <a:rPr lang="en-US" sz="1200" b="1" i="0" kern="1200" dirty="0" smtClean="0">
                <a:solidFill>
                  <a:schemeClr val="tx1"/>
                </a:solidFill>
                <a:effectLst/>
                <a:latin typeface="+mn-lt"/>
                <a:ea typeface="+mn-ea"/>
                <a:cs typeface="+mn-cs"/>
              </a:rPr>
              <a:t>Readable</a:t>
            </a:r>
            <a:r>
              <a:rPr lang="en-US" sz="1200" b="0" i="0" kern="1200" dirty="0" smtClean="0">
                <a:solidFill>
                  <a:schemeClr val="tx1"/>
                </a:solidFill>
                <a:effectLst/>
                <a:latin typeface="+mn-lt"/>
                <a:ea typeface="+mn-ea"/>
                <a:cs typeface="+mn-cs"/>
              </a:rPr>
              <a:t> -&gt; The intent of a unit test should be clear. A good unit test tells a story about some behavioral aspect of our application, so it should be easy to understand which scenario is being tested and — if the test fails — easy to detect how to address the problem. With a good unit test, we can fix a bug without actually debugging the code!</a:t>
            </a:r>
          </a:p>
          <a:p>
            <a:pPr marL="228600" indent="-228600">
              <a:buAutoNum type="arabicPeriod"/>
            </a:pPr>
            <a:r>
              <a:rPr lang="en-US" sz="1200" b="1" i="0" kern="1200" dirty="0" smtClean="0">
                <a:solidFill>
                  <a:schemeClr val="tx1"/>
                </a:solidFill>
                <a:effectLst/>
                <a:latin typeface="+mn-lt"/>
                <a:ea typeface="+mn-ea"/>
                <a:cs typeface="+mn-cs"/>
              </a:rPr>
              <a:t>Reliable.</a:t>
            </a:r>
            <a:r>
              <a:rPr lang="en-US" sz="1200" b="0" i="0" kern="1200" dirty="0" smtClean="0">
                <a:solidFill>
                  <a:schemeClr val="tx1"/>
                </a:solidFill>
                <a:effectLst/>
                <a:latin typeface="+mn-lt"/>
                <a:ea typeface="+mn-ea"/>
                <a:cs typeface="+mn-cs"/>
              </a:rPr>
              <a:t> Unit tests should fail only if there’s a bug in the system under test. That seems pretty obvious, but programmers often run into an issue when their tests fail even when no bugs were introduced. For example, tests may pass when running one-by-one, but fail when running the whole test suite, or pass on our development machine and fail on the continuous integration server. These situations are indicative of a design flaw. Good unit tests should be reproducible and independent from external factors such as the environment or running order.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1012290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smtClean="0"/>
              <a:t>Easy to write </a:t>
            </a:r>
            <a:r>
              <a:rPr lang="en-US" dirty="0" smtClean="0"/>
              <a:t>-&gt; </a:t>
            </a:r>
            <a:r>
              <a:rPr lang="en-US" sz="1200" b="0" i="0" kern="1200" dirty="0" smtClean="0">
                <a:solidFill>
                  <a:schemeClr val="tx1"/>
                </a:solidFill>
                <a:effectLst/>
                <a:latin typeface="+mn-lt"/>
                <a:ea typeface="+mn-ea"/>
                <a:cs typeface="+mn-cs"/>
              </a:rPr>
              <a:t>Developers typically write lots of unit tests to cover different cases and aspects of the application’s behavior, so it should be easy to code all of those test routines without enormous effort.</a:t>
            </a:r>
          </a:p>
          <a:p>
            <a:pPr marL="228600" indent="-228600">
              <a:buAutoNum type="arabicPeriod"/>
            </a:pPr>
            <a:r>
              <a:rPr lang="en-US" sz="1200" b="1" i="0" kern="1200" dirty="0" smtClean="0">
                <a:solidFill>
                  <a:schemeClr val="tx1"/>
                </a:solidFill>
                <a:effectLst/>
                <a:latin typeface="+mn-lt"/>
                <a:ea typeface="+mn-ea"/>
                <a:cs typeface="+mn-cs"/>
              </a:rPr>
              <a:t>Readable</a:t>
            </a:r>
            <a:r>
              <a:rPr lang="en-US" sz="1200" b="0" i="0" kern="1200" dirty="0" smtClean="0">
                <a:solidFill>
                  <a:schemeClr val="tx1"/>
                </a:solidFill>
                <a:effectLst/>
                <a:latin typeface="+mn-lt"/>
                <a:ea typeface="+mn-ea"/>
                <a:cs typeface="+mn-cs"/>
              </a:rPr>
              <a:t> -&gt; The intent of a unit test should be clear. A good unit test tells a story about some behavioral aspect of our application, so it should be easy to understand which scenario is being tested and — if the test fails — easy to detect how to address the problem. With a good unit test, we can fix a bug without actually debugging the code!</a:t>
            </a:r>
          </a:p>
          <a:p>
            <a:pPr marL="228600" indent="-228600">
              <a:buAutoNum type="arabicPeriod"/>
            </a:pPr>
            <a:r>
              <a:rPr lang="en-US" sz="1200" b="1" i="0" kern="1200" dirty="0" smtClean="0">
                <a:solidFill>
                  <a:schemeClr val="tx1"/>
                </a:solidFill>
                <a:effectLst/>
                <a:latin typeface="+mn-lt"/>
                <a:ea typeface="+mn-ea"/>
                <a:cs typeface="+mn-cs"/>
              </a:rPr>
              <a:t>Reliable.</a:t>
            </a:r>
            <a:r>
              <a:rPr lang="en-US" sz="1200" b="0" i="0" kern="1200" dirty="0" smtClean="0">
                <a:solidFill>
                  <a:schemeClr val="tx1"/>
                </a:solidFill>
                <a:effectLst/>
                <a:latin typeface="+mn-lt"/>
                <a:ea typeface="+mn-ea"/>
                <a:cs typeface="+mn-cs"/>
              </a:rPr>
              <a:t> Unit tests should fail only if there’s a bug in the system under test. That seems pretty obvious, but programmers often run into an issue when their tests fail even when no bugs were introduced. For example, tests may pass when running one-by-one, but fail when running the whole test suite, or pass on our development machine and fail on the continuous integration server. These situations are indicative of a design flaw. Good unit tests should be reproducible and independent from external factors such as the environment or running order.</a:t>
            </a:r>
          </a:p>
          <a:p>
            <a:pPr marL="228600" indent="-228600">
              <a:buAutoNum type="arabicPeriod"/>
            </a:pPr>
            <a:r>
              <a:rPr lang="en-US" sz="1200" b="1" i="0" kern="1200" dirty="0" smtClean="0">
                <a:solidFill>
                  <a:schemeClr val="tx1"/>
                </a:solidFill>
                <a:effectLst/>
                <a:latin typeface="+mn-lt"/>
                <a:ea typeface="+mn-ea"/>
                <a:cs typeface="+mn-cs"/>
              </a:rPr>
              <a:t>Fast.</a:t>
            </a:r>
            <a:r>
              <a:rPr lang="en-US" sz="1200" b="0" i="0" kern="1200" dirty="0" smtClean="0">
                <a:solidFill>
                  <a:schemeClr val="tx1"/>
                </a:solidFill>
                <a:effectLst/>
                <a:latin typeface="+mn-lt"/>
                <a:ea typeface="+mn-ea"/>
                <a:cs typeface="+mn-cs"/>
              </a:rPr>
              <a:t> Developers write unit tests so they can repeatedly run them and check that no bugs have been introduced. If unit tests are slow, developers are more likely to skip running them on their own machines. One slow test won’t make a significant difference; add one thousand more and we’re surely stuck waiting for a while. Slow unit tests may also indicate that either the system under test, or the test itself, interacts with external systems, making it environment-dependent.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1676242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smtClean="0"/>
              <a:t>KLIK OM DE STIJL TE BEWERKEN</a:t>
            </a:r>
            <a:endParaRPr lang="nl-NL" dirty="0"/>
          </a:p>
        </p:txBody>
      </p:sp>
      <p:sp>
        <p:nvSpPr>
          <p:cNvPr id="3" name="Tijdelijke aanduiding voor inhoud 2"/>
          <p:cNvSpPr>
            <a:spLocks noGrp="1"/>
          </p:cNvSpPr>
          <p:nvPr>
            <p:ph idx="1"/>
          </p:nvPr>
        </p:nvSpPr>
        <p:spPr/>
        <p:txBody>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10" name="Tijdelijke aanduiding voor datum 9"/>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r>
              <a:rPr lang="nl-NL" smtClean="0"/>
              <a:t>TITLE PRESENTATION</a:t>
            </a:r>
            <a:endParaRPr lang="nl-NL" dirty="0"/>
          </a:p>
        </p:txBody>
      </p:sp>
    </p:spTree>
    <p:extLst>
      <p:ext uri="{BB962C8B-B14F-4D97-AF65-F5344CB8AC3E}">
        <p14:creationId xmlns:p14="http://schemas.microsoft.com/office/powerpoint/2010/main" val="16358248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03585"/>
            <a:ext cx="7766936" cy="1646302"/>
          </a:xfrm>
        </p:spPr>
        <p:txBody>
          <a:bodyPr/>
          <a:lstStyle/>
          <a:p>
            <a:pPr algn="ctr"/>
            <a:r>
              <a:rPr lang="en-US" dirty="0" smtClean="0"/>
              <a:t>Introduction to .NET</a:t>
            </a:r>
            <a:endParaRPr lang="ro-RO" dirty="0"/>
          </a:p>
        </p:txBody>
      </p:sp>
      <p:sp>
        <p:nvSpPr>
          <p:cNvPr id="3" name="Subtitle 2"/>
          <p:cNvSpPr>
            <a:spLocks noGrp="1"/>
          </p:cNvSpPr>
          <p:nvPr>
            <p:ph type="subTitle" idx="1"/>
          </p:nvPr>
        </p:nvSpPr>
        <p:spPr/>
        <p:txBody>
          <a:bodyPr>
            <a:normAutofit fontScale="92500" lnSpcReduction="10000"/>
          </a:bodyPr>
          <a:lstStyle/>
          <a:p>
            <a:pPr algn="ctr"/>
            <a:r>
              <a:rPr lang="en-US" sz="2000" dirty="0" smtClean="0"/>
              <a:t>Florin Olariu </a:t>
            </a:r>
          </a:p>
          <a:p>
            <a:pPr algn="ctr"/>
            <a:r>
              <a:rPr lang="en-US" dirty="0" smtClean="0"/>
              <a:t>“Alexandru Ioan </a:t>
            </a:r>
            <a:r>
              <a:rPr lang="en-US" dirty="0" err="1" smtClean="0"/>
              <a:t>Cuza</a:t>
            </a:r>
            <a:r>
              <a:rPr lang="en-US" dirty="0" smtClean="0"/>
              <a:t>”, University of </a:t>
            </a:r>
            <a:r>
              <a:rPr lang="en-US" dirty="0" err="1" smtClean="0"/>
              <a:t>Ia</a:t>
            </a:r>
            <a:r>
              <a:rPr lang="ro-RO" dirty="0" smtClean="0"/>
              <a:t>ș</a:t>
            </a:r>
            <a:r>
              <a:rPr lang="en-US" dirty="0" err="1" smtClean="0"/>
              <a:t>i</a:t>
            </a:r>
            <a:endParaRPr lang="en-US" dirty="0" smtClean="0"/>
          </a:p>
          <a:p>
            <a:pPr algn="ctr"/>
            <a:r>
              <a:rPr lang="en-US" dirty="0" smtClean="0"/>
              <a:t>Department of Computer Science</a:t>
            </a:r>
          </a:p>
          <a:p>
            <a:endParaRPr lang="ro-RO" dirty="0"/>
          </a:p>
        </p:txBody>
      </p:sp>
    </p:spTree>
    <p:extLst>
      <p:ext uri="{BB962C8B-B14F-4D97-AF65-F5344CB8AC3E}">
        <p14:creationId xmlns:p14="http://schemas.microsoft.com/office/powerpoint/2010/main" val="3988767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Unit Test? </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2101519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Unit Test? </a:t>
            </a:r>
            <a:br>
              <a:rPr lang="en-US" dirty="0"/>
            </a:br>
            <a:endParaRPr lang="en-US" dirty="0"/>
          </a:p>
        </p:txBody>
      </p:sp>
      <p:sp>
        <p:nvSpPr>
          <p:cNvPr id="3" name="Content Placeholder 2"/>
          <p:cNvSpPr>
            <a:spLocks noGrp="1"/>
          </p:cNvSpPr>
          <p:nvPr>
            <p:ph idx="1"/>
          </p:nvPr>
        </p:nvSpPr>
        <p:spPr/>
        <p:txBody>
          <a:bodyPr/>
          <a:lstStyle/>
          <a:p>
            <a:r>
              <a:rPr lang="en-US" dirty="0" smtClean="0"/>
              <a:t>Definition 1</a:t>
            </a:r>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765070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Unit Test? </a:t>
            </a:r>
            <a:br>
              <a:rPr lang="en-US" dirty="0"/>
            </a:br>
            <a:endParaRPr lang="en-US" dirty="0"/>
          </a:p>
        </p:txBody>
      </p:sp>
      <p:sp>
        <p:nvSpPr>
          <p:cNvPr id="3" name="Content Placeholder 2"/>
          <p:cNvSpPr>
            <a:spLocks noGrp="1"/>
          </p:cNvSpPr>
          <p:nvPr>
            <p:ph idx="1"/>
          </p:nvPr>
        </p:nvSpPr>
        <p:spPr/>
        <p:txBody>
          <a:bodyPr/>
          <a:lstStyle/>
          <a:p>
            <a:r>
              <a:rPr lang="en-US" dirty="0" smtClean="0"/>
              <a:t>Definition 1</a:t>
            </a:r>
          </a:p>
          <a:p>
            <a:endParaRPr lang="en-US" dirty="0"/>
          </a:p>
          <a:p>
            <a:r>
              <a:rPr lang="en-US" dirty="0" smtClean="0"/>
              <a:t>“A unit test is a piece of code (usually a method) that invoke another piece of code and checks the correctness of some assumptions afterwards.”</a:t>
            </a:r>
          </a:p>
          <a:p>
            <a:endParaRPr lang="en-US" dirty="0"/>
          </a:p>
          <a:p>
            <a:pPr lvl="1"/>
            <a:r>
              <a:rPr lang="en-US" dirty="0" smtClean="0"/>
              <a:t>“The art of unit testing”</a:t>
            </a:r>
          </a:p>
          <a:p>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002" y="4054907"/>
            <a:ext cx="19050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5990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Unit Test? </a:t>
            </a:r>
            <a:br>
              <a:rPr lang="en-US" dirty="0"/>
            </a:br>
            <a:endParaRPr lang="en-US" dirty="0"/>
          </a:p>
        </p:txBody>
      </p:sp>
      <p:sp>
        <p:nvSpPr>
          <p:cNvPr id="3" name="Content Placeholder 2"/>
          <p:cNvSpPr>
            <a:spLocks noGrp="1"/>
          </p:cNvSpPr>
          <p:nvPr>
            <p:ph idx="1"/>
          </p:nvPr>
        </p:nvSpPr>
        <p:spPr/>
        <p:txBody>
          <a:bodyPr/>
          <a:lstStyle/>
          <a:p>
            <a:r>
              <a:rPr lang="en-US" dirty="0" smtClean="0"/>
              <a:t>Definition 2</a:t>
            </a:r>
          </a:p>
          <a:p>
            <a:endParaRPr lang="en-US" dirty="0" smtClean="0"/>
          </a:p>
          <a:p>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1318444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Unit Test? </a:t>
            </a:r>
            <a:br>
              <a:rPr lang="en-US" dirty="0"/>
            </a:br>
            <a:endParaRPr lang="en-US" dirty="0"/>
          </a:p>
        </p:txBody>
      </p:sp>
      <p:sp>
        <p:nvSpPr>
          <p:cNvPr id="3" name="Content Placeholder 2"/>
          <p:cNvSpPr>
            <a:spLocks noGrp="1"/>
          </p:cNvSpPr>
          <p:nvPr>
            <p:ph idx="1"/>
          </p:nvPr>
        </p:nvSpPr>
        <p:spPr/>
        <p:txBody>
          <a:bodyPr/>
          <a:lstStyle/>
          <a:p>
            <a:r>
              <a:rPr lang="en-US" dirty="0" smtClean="0"/>
              <a:t>Definition 2</a:t>
            </a:r>
          </a:p>
          <a:p>
            <a:endParaRPr lang="en-US" dirty="0"/>
          </a:p>
          <a:p>
            <a:r>
              <a:rPr lang="en-US" b="1" dirty="0"/>
              <a:t>Essentially</a:t>
            </a:r>
            <a:r>
              <a:rPr lang="en-US" dirty="0"/>
              <a:t>, a unit test is a method that instantiates a small portion of our application and verifies its </a:t>
            </a:r>
            <a:r>
              <a:rPr lang="en-US" dirty="0" smtClean="0"/>
              <a:t>behavior </a:t>
            </a:r>
            <a:r>
              <a:rPr lang="en-US" b="1" dirty="0" smtClean="0"/>
              <a:t>independently </a:t>
            </a:r>
            <a:r>
              <a:rPr lang="en-US" b="1" dirty="0"/>
              <a:t>from other parts</a:t>
            </a:r>
            <a:r>
              <a:rPr lang="en-US" dirty="0"/>
              <a:t>. </a:t>
            </a:r>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1074079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representation</a:t>
            </a:r>
            <a:endParaRPr lang="en-US" dirty="0"/>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grpSp>
        <p:nvGrpSpPr>
          <p:cNvPr id="6" name="Group 5"/>
          <p:cNvGrpSpPr/>
          <p:nvPr/>
        </p:nvGrpSpPr>
        <p:grpSpPr>
          <a:xfrm>
            <a:off x="3773724" y="1511306"/>
            <a:ext cx="4643089" cy="4292345"/>
            <a:chOff x="3429000" y="2171700"/>
            <a:chExt cx="3687534" cy="3086100"/>
          </a:xfrm>
        </p:grpSpPr>
        <p:sp>
          <p:nvSpPr>
            <p:cNvPr id="7" name="Rectangle 6"/>
            <p:cNvSpPr/>
            <p:nvPr/>
          </p:nvSpPr>
          <p:spPr>
            <a:xfrm>
              <a:off x="3429000" y="2171700"/>
              <a:ext cx="2286000" cy="838200"/>
            </a:xfrm>
            <a:prstGeom prst="rect">
              <a:avLst/>
            </a:prstGeom>
            <a:gradFill rotWithShape="1">
              <a:gsLst>
                <a:gs pos="0">
                  <a:srgbClr val="00B294">
                    <a:tint val="100000"/>
                    <a:shade val="100000"/>
                    <a:satMod val="130000"/>
                  </a:srgbClr>
                </a:gs>
                <a:gs pos="100000">
                  <a:srgbClr val="00B294">
                    <a:tint val="50000"/>
                    <a:shade val="100000"/>
                    <a:satMod val="350000"/>
                  </a:srgbClr>
                </a:gs>
              </a:gsLst>
              <a:lin ang="16200000" scaled="0"/>
            </a:gradFill>
            <a:ln w="9525" cap="flat" cmpd="sng" algn="ctr">
              <a:solidFill>
                <a:srgbClr val="00B294">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a:defRPr/>
              </a:pPr>
              <a:r>
                <a:rPr lang="de-DE" kern="0" dirty="0">
                  <a:solidFill>
                    <a:srgbClr val="000000"/>
                  </a:solidFill>
                  <a:latin typeface="Segoe UI"/>
                </a:rPr>
                <a:t>Unit Test</a:t>
              </a:r>
            </a:p>
            <a:p>
              <a:pPr algn="ctr" defTabSz="914400">
                <a:defRPr/>
              </a:pPr>
              <a:r>
                <a:rPr lang="de-DE" kern="0" dirty="0">
                  <a:solidFill>
                    <a:srgbClr val="000000"/>
                  </a:solidFill>
                  <a:latin typeface="Segoe UI"/>
                </a:rPr>
                <a:t>(</a:t>
              </a:r>
              <a:r>
                <a:rPr lang="de-DE" kern="0" dirty="0" err="1">
                  <a:solidFill>
                    <a:srgbClr val="000000"/>
                  </a:solidFill>
                  <a:latin typeface="Segoe UI"/>
                </a:rPr>
                <a:t>code</a:t>
              </a:r>
              <a:r>
                <a:rPr lang="de-DE" kern="0" dirty="0">
                  <a:solidFill>
                    <a:srgbClr val="000000"/>
                  </a:solidFill>
                  <a:latin typeface="Segoe UI"/>
                </a:rPr>
                <a:t>)</a:t>
              </a:r>
            </a:p>
          </p:txBody>
        </p:sp>
        <p:sp>
          <p:nvSpPr>
            <p:cNvPr id="8" name="Rectangle 7"/>
            <p:cNvSpPr/>
            <p:nvPr/>
          </p:nvSpPr>
          <p:spPr>
            <a:xfrm>
              <a:off x="3429000" y="4419600"/>
              <a:ext cx="2286000" cy="838200"/>
            </a:xfrm>
            <a:prstGeom prst="rect">
              <a:avLst/>
            </a:prstGeom>
            <a:gradFill rotWithShape="1">
              <a:gsLst>
                <a:gs pos="0">
                  <a:srgbClr val="00B294">
                    <a:tint val="100000"/>
                    <a:shade val="100000"/>
                    <a:satMod val="130000"/>
                  </a:srgbClr>
                </a:gs>
                <a:gs pos="100000">
                  <a:srgbClr val="00B294">
                    <a:tint val="50000"/>
                    <a:shade val="100000"/>
                    <a:satMod val="350000"/>
                  </a:srgbClr>
                </a:gs>
              </a:gsLst>
              <a:lin ang="16200000" scaled="0"/>
            </a:gradFill>
            <a:ln w="9525" cap="flat" cmpd="sng" algn="ctr">
              <a:solidFill>
                <a:srgbClr val="00B294">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a:defRPr/>
              </a:pPr>
              <a:r>
                <a:rPr lang="de-DE" kern="0" dirty="0">
                  <a:solidFill>
                    <a:srgbClr val="000000"/>
                  </a:solidFill>
                  <a:latin typeface="Segoe UI"/>
                </a:rPr>
                <a:t>Code </a:t>
              </a:r>
              <a:r>
                <a:rPr lang="de-DE" kern="0" dirty="0" err="1">
                  <a:solidFill>
                    <a:srgbClr val="000000"/>
                  </a:solidFill>
                  <a:latin typeface="Segoe UI"/>
                </a:rPr>
                <a:t>under</a:t>
              </a:r>
              <a:r>
                <a:rPr lang="de-DE" kern="0" dirty="0">
                  <a:solidFill>
                    <a:srgbClr val="000000"/>
                  </a:solidFill>
                  <a:latin typeface="Segoe UI"/>
                </a:rPr>
                <a:t> Test</a:t>
              </a:r>
            </a:p>
          </p:txBody>
        </p:sp>
        <p:cxnSp>
          <p:nvCxnSpPr>
            <p:cNvPr id="9" name="Straight Arrow Connector 8"/>
            <p:cNvCxnSpPr/>
            <p:nvPr/>
          </p:nvCxnSpPr>
          <p:spPr>
            <a:xfrm>
              <a:off x="4355067" y="3009900"/>
              <a:ext cx="0" cy="1409700"/>
            </a:xfrm>
            <a:prstGeom prst="straightConnector1">
              <a:avLst/>
            </a:prstGeom>
            <a:noFill/>
            <a:ln w="38100" cap="flat" cmpd="sng" algn="ctr">
              <a:solidFill>
                <a:srgbClr val="00B294"/>
              </a:solidFill>
              <a:prstDash val="solid"/>
              <a:tailEnd type="triangle"/>
            </a:ln>
            <a:effectLst>
              <a:outerShdw blurRad="40000" dist="23000" dir="5400000" rotWithShape="0">
                <a:srgbClr val="000000">
                  <a:alpha val="35000"/>
                </a:srgbClr>
              </a:outerShdw>
            </a:effectLst>
          </p:spPr>
        </p:cxnSp>
        <p:sp>
          <p:nvSpPr>
            <p:cNvPr id="10" name="TextBox 9"/>
            <p:cNvSpPr txBox="1"/>
            <p:nvPr/>
          </p:nvSpPr>
          <p:spPr>
            <a:xfrm rot="16200000">
              <a:off x="3986722" y="3619404"/>
              <a:ext cx="373648" cy="293323"/>
            </a:xfrm>
            <a:prstGeom prst="rect">
              <a:avLst/>
            </a:prstGeom>
            <a:noFill/>
          </p:spPr>
          <p:txBody>
            <a:bodyPr wrap="none" rtlCol="0">
              <a:spAutoFit/>
            </a:bodyPr>
            <a:lstStyle/>
            <a:p>
              <a:pPr defTabSz="914400">
                <a:buSzPct val="110000"/>
                <a:defRPr/>
              </a:pPr>
              <a:r>
                <a:rPr lang="de-DE" kern="0" dirty="0">
                  <a:solidFill>
                    <a:sysClr val="windowText" lastClr="000000"/>
                  </a:solidFill>
                  <a:latin typeface="Segoe UI" pitchFamily="34" charset="0"/>
                  <a:ea typeface="Segoe UI" pitchFamily="34" charset="0"/>
                  <a:cs typeface="Segoe UI" pitchFamily="34" charset="0"/>
                </a:rPr>
                <a:t>Act</a:t>
              </a:r>
            </a:p>
          </p:txBody>
        </p:sp>
        <p:cxnSp>
          <p:nvCxnSpPr>
            <p:cNvPr id="11" name="Straight Arrow Connector 10"/>
            <p:cNvCxnSpPr/>
            <p:nvPr/>
          </p:nvCxnSpPr>
          <p:spPr>
            <a:xfrm>
              <a:off x="4762412" y="3009900"/>
              <a:ext cx="0" cy="1409700"/>
            </a:xfrm>
            <a:prstGeom prst="straightConnector1">
              <a:avLst/>
            </a:prstGeom>
            <a:noFill/>
            <a:ln w="38100" cap="flat" cmpd="sng" algn="ctr">
              <a:solidFill>
                <a:srgbClr val="00B294"/>
              </a:solidFill>
              <a:prstDash val="solid"/>
              <a:headEnd type="triangle"/>
              <a:tailEnd type="none"/>
            </a:ln>
            <a:effectLst>
              <a:outerShdw blurRad="40000" dist="23000" dir="5400000" rotWithShape="0">
                <a:srgbClr val="000000">
                  <a:alpha val="35000"/>
                </a:srgbClr>
              </a:outerShdw>
            </a:effectLst>
          </p:spPr>
        </p:cxnSp>
        <p:sp>
          <p:nvSpPr>
            <p:cNvPr id="12" name="TextBox 11"/>
            <p:cNvSpPr txBox="1"/>
            <p:nvPr/>
          </p:nvSpPr>
          <p:spPr>
            <a:xfrm rot="16200000">
              <a:off x="4325382" y="3619404"/>
              <a:ext cx="581103" cy="293323"/>
            </a:xfrm>
            <a:prstGeom prst="rect">
              <a:avLst/>
            </a:prstGeom>
            <a:noFill/>
          </p:spPr>
          <p:txBody>
            <a:bodyPr wrap="none" rtlCol="0">
              <a:spAutoFit/>
            </a:bodyPr>
            <a:lstStyle/>
            <a:p>
              <a:pPr defTabSz="914400">
                <a:buSzPct val="110000"/>
                <a:defRPr/>
              </a:pPr>
              <a:r>
                <a:rPr lang="de-DE" kern="0" dirty="0">
                  <a:solidFill>
                    <a:sysClr val="windowText" lastClr="000000"/>
                  </a:solidFill>
                  <a:latin typeface="Segoe UI" pitchFamily="34" charset="0"/>
                  <a:ea typeface="Segoe UI" pitchFamily="34" charset="0"/>
                  <a:cs typeface="Segoe UI" pitchFamily="34" charset="0"/>
                </a:rPr>
                <a:t>Assert</a:t>
              </a:r>
            </a:p>
          </p:txBody>
        </p:sp>
        <p:grpSp>
          <p:nvGrpSpPr>
            <p:cNvPr id="13" name="Group 12"/>
            <p:cNvGrpSpPr/>
            <p:nvPr/>
          </p:nvGrpSpPr>
          <p:grpSpPr>
            <a:xfrm>
              <a:off x="3962400" y="3358614"/>
              <a:ext cx="3154134" cy="814904"/>
              <a:chOff x="3901013" y="3358614"/>
              <a:chExt cx="3154134" cy="814904"/>
            </a:xfrm>
          </p:grpSpPr>
          <p:sp>
            <p:nvSpPr>
              <p:cNvPr id="14" name="Rectangle 13"/>
              <p:cNvSpPr/>
              <p:nvPr/>
            </p:nvSpPr>
            <p:spPr>
              <a:xfrm>
                <a:off x="3901013" y="3358614"/>
                <a:ext cx="899587" cy="814904"/>
              </a:xfrm>
              <a:prstGeom prst="rect">
                <a:avLst/>
              </a:prstGeom>
              <a:noFill/>
              <a:ln w="44450" cap="flat" cmpd="sng" algn="ctr">
                <a:solidFill>
                  <a:srgbClr val="0072C6"/>
                </a:solidFill>
                <a:prstDash val="sysDash"/>
              </a:ln>
              <a:effectLst/>
            </p:spPr>
            <p:txBody>
              <a:bodyPr rtlCol="0" anchor="ctr"/>
              <a:lstStyle/>
              <a:p>
                <a:pPr marL="228600" indent="-228600" algn="ctr" defTabSz="914400">
                  <a:buBlip>
                    <a:blip r:embed="rId3"/>
                  </a:buBlip>
                  <a:defRPr/>
                </a:pPr>
                <a:endParaRPr lang="de-DE" kern="0" dirty="0" err="1">
                  <a:solidFill>
                    <a:sysClr val="windowText" lastClr="000000"/>
                  </a:solidFill>
                  <a:latin typeface="Segoe UI"/>
                </a:endParaRPr>
              </a:p>
            </p:txBody>
          </p:sp>
          <p:sp>
            <p:nvSpPr>
              <p:cNvPr id="15" name="TextBox 14"/>
              <p:cNvSpPr txBox="1"/>
              <p:nvPr/>
            </p:nvSpPr>
            <p:spPr>
              <a:xfrm>
                <a:off x="4953000" y="3581399"/>
                <a:ext cx="2102147" cy="265541"/>
              </a:xfrm>
              <a:prstGeom prst="rect">
                <a:avLst/>
              </a:prstGeom>
              <a:noFill/>
            </p:spPr>
            <p:txBody>
              <a:bodyPr wrap="none" rtlCol="0">
                <a:spAutoFit/>
              </a:bodyPr>
              <a:lstStyle/>
              <a:p>
                <a:pPr defTabSz="914400">
                  <a:buSzPct val="110000"/>
                  <a:defRPr/>
                </a:pPr>
                <a:r>
                  <a:rPr lang="de-DE" b="1" kern="0" dirty="0" err="1">
                    <a:solidFill>
                      <a:srgbClr val="0072C6"/>
                    </a:solidFill>
                    <a:latin typeface="Segoe UI" pitchFamily="34" charset="0"/>
                    <a:ea typeface="Segoe UI" pitchFamily="34" charset="0"/>
                    <a:cs typeface="Segoe UI" pitchFamily="34" charset="0"/>
                  </a:rPr>
                  <a:t>No</a:t>
                </a:r>
                <a:r>
                  <a:rPr lang="de-DE" b="1" kern="0" dirty="0">
                    <a:solidFill>
                      <a:srgbClr val="0072C6"/>
                    </a:solidFill>
                    <a:latin typeface="Segoe UI" pitchFamily="34" charset="0"/>
                    <a:ea typeface="Segoe UI" pitchFamily="34" charset="0"/>
                    <a:cs typeface="Segoe UI" pitchFamily="34" charset="0"/>
                  </a:rPr>
                  <a:t> human </a:t>
                </a:r>
                <a:r>
                  <a:rPr lang="de-DE" b="1" kern="0" dirty="0" err="1">
                    <a:solidFill>
                      <a:srgbClr val="0072C6"/>
                    </a:solidFill>
                    <a:latin typeface="Segoe UI" pitchFamily="34" charset="0"/>
                    <a:ea typeface="Segoe UI" pitchFamily="34" charset="0"/>
                    <a:cs typeface="Segoe UI" pitchFamily="34" charset="0"/>
                  </a:rPr>
                  <a:t>interaction</a:t>
                </a:r>
                <a:r>
                  <a:rPr lang="de-DE" b="1" kern="0" dirty="0">
                    <a:solidFill>
                      <a:srgbClr val="0072C6"/>
                    </a:solidFill>
                    <a:latin typeface="Segoe UI" pitchFamily="34" charset="0"/>
                    <a:ea typeface="Segoe UI" pitchFamily="34" charset="0"/>
                    <a:cs typeface="Segoe UI" pitchFamily="34" charset="0"/>
                  </a:rPr>
                  <a:t>!</a:t>
                </a:r>
              </a:p>
            </p:txBody>
          </p:sp>
        </p:grpSp>
      </p:grpSp>
    </p:spTree>
    <p:extLst>
      <p:ext uri="{BB962C8B-B14F-4D97-AF65-F5344CB8AC3E}">
        <p14:creationId xmlns:p14="http://schemas.microsoft.com/office/powerpoint/2010/main" val="1878308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example</a:t>
            </a:r>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0492" y="1444337"/>
            <a:ext cx="7035965" cy="3812537"/>
          </a:xfrm>
          <a:prstGeom prst="rect">
            <a:avLst/>
          </a:prstGeom>
          <a:noFill/>
          <a:ln>
            <a:noFill/>
          </a:ln>
        </p:spPr>
      </p:pic>
    </p:spTree>
    <p:extLst>
      <p:ext uri="{BB962C8B-B14F-4D97-AF65-F5344CB8AC3E}">
        <p14:creationId xmlns:p14="http://schemas.microsoft.com/office/powerpoint/2010/main" val="2809938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Unit Test?</a:t>
            </a:r>
            <a:br>
              <a:rPr lang="en-US" dirty="0"/>
            </a:b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3700367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Unit Test?</a:t>
            </a:r>
            <a:br>
              <a:rPr lang="en-US" dirty="0"/>
            </a:br>
            <a:endParaRPr lang="en-US" dirty="0"/>
          </a:p>
        </p:txBody>
      </p:sp>
      <p:sp>
        <p:nvSpPr>
          <p:cNvPr id="3" name="Content Placeholder 2"/>
          <p:cNvSpPr>
            <a:spLocks noGrp="1"/>
          </p:cNvSpPr>
          <p:nvPr>
            <p:ph idx="1"/>
          </p:nvPr>
        </p:nvSpPr>
        <p:spPr/>
        <p:txBody>
          <a:bodyPr/>
          <a:lstStyle/>
          <a:p>
            <a:r>
              <a:rPr lang="en-US" b="1" dirty="0" smtClean="0"/>
              <a:t>Easy to write</a:t>
            </a:r>
            <a:endParaRPr lang="en-US" b="1" dirty="0"/>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3353527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Unit Test?</a:t>
            </a:r>
            <a:br>
              <a:rPr lang="en-US" dirty="0"/>
            </a:br>
            <a:endParaRPr lang="en-US" dirty="0"/>
          </a:p>
        </p:txBody>
      </p:sp>
      <p:sp>
        <p:nvSpPr>
          <p:cNvPr id="3" name="Content Placeholder 2"/>
          <p:cNvSpPr>
            <a:spLocks noGrp="1"/>
          </p:cNvSpPr>
          <p:nvPr>
            <p:ph idx="1"/>
          </p:nvPr>
        </p:nvSpPr>
        <p:spPr/>
        <p:txBody>
          <a:bodyPr/>
          <a:lstStyle/>
          <a:p>
            <a:r>
              <a:rPr lang="en-US" b="1" dirty="0" smtClean="0"/>
              <a:t>Easy to write</a:t>
            </a:r>
          </a:p>
          <a:p>
            <a:r>
              <a:rPr lang="en-US" b="1" dirty="0" smtClean="0"/>
              <a:t>Readable</a:t>
            </a:r>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2938837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lstStyle/>
          <a:p>
            <a:r>
              <a:rPr lang="en-US" dirty="0" smtClean="0"/>
              <a:t>Unit </a:t>
            </a:r>
            <a:r>
              <a:rPr lang="en-US" dirty="0" smtClean="0"/>
              <a:t>testing – shortcut to expert level</a:t>
            </a:r>
          </a:p>
          <a:p>
            <a:r>
              <a:rPr lang="en-US" dirty="0" smtClean="0"/>
              <a:t>Entity Framework Core – part1 </a:t>
            </a:r>
          </a:p>
          <a:p>
            <a:endParaRPr lang="en-US" dirty="0" smtClean="0"/>
          </a:p>
          <a:p>
            <a:endParaRPr lang="en-US" dirty="0" smtClean="0"/>
          </a:p>
          <a:p>
            <a:endParaRPr lang="en-US" dirty="0" smtClean="0"/>
          </a:p>
          <a:p>
            <a:endParaRPr lang="en-US" dirty="0"/>
          </a:p>
          <a:p>
            <a:endParaRPr lang="en-GB" dirty="0"/>
          </a:p>
        </p:txBody>
      </p:sp>
    </p:spTree>
    <p:extLst>
      <p:ext uri="{BB962C8B-B14F-4D97-AF65-F5344CB8AC3E}">
        <p14:creationId xmlns:p14="http://schemas.microsoft.com/office/powerpoint/2010/main" val="4262357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Unit Test?</a:t>
            </a:r>
            <a:br>
              <a:rPr lang="en-US" dirty="0"/>
            </a:br>
            <a:endParaRPr lang="en-US" dirty="0"/>
          </a:p>
        </p:txBody>
      </p:sp>
      <p:sp>
        <p:nvSpPr>
          <p:cNvPr id="3" name="Content Placeholder 2"/>
          <p:cNvSpPr>
            <a:spLocks noGrp="1"/>
          </p:cNvSpPr>
          <p:nvPr>
            <p:ph idx="1"/>
          </p:nvPr>
        </p:nvSpPr>
        <p:spPr/>
        <p:txBody>
          <a:bodyPr/>
          <a:lstStyle/>
          <a:p>
            <a:r>
              <a:rPr lang="en-US" b="1" dirty="0" smtClean="0"/>
              <a:t>Easy to write</a:t>
            </a:r>
          </a:p>
          <a:p>
            <a:r>
              <a:rPr lang="en-US" b="1" dirty="0" smtClean="0"/>
              <a:t>Readable</a:t>
            </a:r>
          </a:p>
          <a:p>
            <a:r>
              <a:rPr lang="en-US" b="1" dirty="0"/>
              <a:t>Reliable</a:t>
            </a: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4058453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Unit Test?</a:t>
            </a:r>
            <a:br>
              <a:rPr lang="en-US" dirty="0"/>
            </a:br>
            <a:endParaRPr lang="en-US" dirty="0"/>
          </a:p>
        </p:txBody>
      </p:sp>
      <p:sp>
        <p:nvSpPr>
          <p:cNvPr id="3" name="Content Placeholder 2"/>
          <p:cNvSpPr>
            <a:spLocks noGrp="1"/>
          </p:cNvSpPr>
          <p:nvPr>
            <p:ph idx="1"/>
          </p:nvPr>
        </p:nvSpPr>
        <p:spPr/>
        <p:txBody>
          <a:bodyPr/>
          <a:lstStyle/>
          <a:p>
            <a:r>
              <a:rPr lang="en-US" b="1" dirty="0" smtClean="0"/>
              <a:t>Easy to write</a:t>
            </a:r>
          </a:p>
          <a:p>
            <a:r>
              <a:rPr lang="en-US" b="1" dirty="0" smtClean="0"/>
              <a:t>Readable</a:t>
            </a:r>
          </a:p>
          <a:p>
            <a:r>
              <a:rPr lang="en-US" b="1" dirty="0" smtClean="0"/>
              <a:t>Reliable</a:t>
            </a:r>
          </a:p>
          <a:p>
            <a:r>
              <a:rPr lang="en-US" b="1" dirty="0"/>
              <a:t>Fast</a:t>
            </a: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4242468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b="1" dirty="0" smtClean="0"/>
              <a:t>A test should be:</a:t>
            </a:r>
            <a:endParaRPr lang="en-US" b="1"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3415129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b="1" dirty="0" smtClean="0"/>
              <a:t>A test should be:</a:t>
            </a:r>
          </a:p>
          <a:p>
            <a:pPr lvl="2"/>
            <a:r>
              <a:rPr lang="en-US" b="1" dirty="0" smtClean="0"/>
              <a:t>Isolated</a:t>
            </a:r>
          </a:p>
          <a:p>
            <a:pPr lvl="2"/>
            <a:endParaRPr lang="en-US" b="1"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499403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b="1" dirty="0" smtClean="0"/>
              <a:t>A test should be:</a:t>
            </a:r>
          </a:p>
          <a:p>
            <a:pPr lvl="2"/>
            <a:r>
              <a:rPr lang="en-US" b="1" dirty="0" smtClean="0"/>
              <a:t>Isolated</a:t>
            </a:r>
          </a:p>
          <a:p>
            <a:pPr lvl="2"/>
            <a:r>
              <a:rPr lang="en-US" b="1" dirty="0"/>
              <a:t>Test Only One Condition at a Time</a:t>
            </a:r>
          </a:p>
          <a:p>
            <a:pPr lvl="2"/>
            <a:endParaRPr lang="en-US" b="1" dirty="0" smtClean="0"/>
          </a:p>
          <a:p>
            <a:pPr lvl="2"/>
            <a:endParaRPr lang="en-US" b="1"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2283767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b="1" dirty="0" smtClean="0"/>
              <a:t>A test should be:</a:t>
            </a:r>
          </a:p>
          <a:p>
            <a:pPr lvl="2"/>
            <a:r>
              <a:rPr lang="en-US" b="1" dirty="0" smtClean="0"/>
              <a:t>Isolated</a:t>
            </a:r>
          </a:p>
          <a:p>
            <a:pPr lvl="2"/>
            <a:r>
              <a:rPr lang="en-US" b="1" dirty="0"/>
              <a:t>Test Only One Condition at a Time</a:t>
            </a:r>
          </a:p>
          <a:p>
            <a:pPr lvl="2"/>
            <a:r>
              <a:rPr lang="en-US" b="1" dirty="0" smtClean="0"/>
              <a:t>Repeatable</a:t>
            </a:r>
            <a:endParaRPr lang="en-US" b="1" dirty="0"/>
          </a:p>
          <a:p>
            <a:pPr lvl="2"/>
            <a:endParaRPr lang="en-US" b="1" dirty="0"/>
          </a:p>
          <a:p>
            <a:pPr lvl="2"/>
            <a:endParaRPr lang="en-US" b="1" dirty="0" smtClean="0"/>
          </a:p>
          <a:p>
            <a:pPr lvl="2"/>
            <a:endParaRPr lang="en-US" b="1"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3155039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b="1" dirty="0" smtClean="0"/>
              <a:t>A test should be:</a:t>
            </a:r>
          </a:p>
          <a:p>
            <a:pPr lvl="2"/>
            <a:r>
              <a:rPr lang="en-US" b="1" dirty="0" smtClean="0"/>
              <a:t>Isolated</a:t>
            </a:r>
          </a:p>
          <a:p>
            <a:pPr lvl="2"/>
            <a:r>
              <a:rPr lang="en-US" b="1" dirty="0"/>
              <a:t>Test Only One Condition at a Time</a:t>
            </a:r>
          </a:p>
          <a:p>
            <a:pPr lvl="2"/>
            <a:r>
              <a:rPr lang="en-US" b="1" dirty="0" smtClean="0"/>
              <a:t>Repeatable</a:t>
            </a:r>
          </a:p>
          <a:p>
            <a:pPr lvl="2"/>
            <a:r>
              <a:rPr lang="en-US" b="1" dirty="0" smtClean="0"/>
              <a:t>Thorough</a:t>
            </a:r>
          </a:p>
          <a:p>
            <a:pPr lvl="2"/>
            <a:r>
              <a:rPr lang="en-US" b="1" dirty="0"/>
              <a:t>Mock </a:t>
            </a:r>
            <a:r>
              <a:rPr lang="en-US" b="1" dirty="0" smtClean="0"/>
              <a:t>external references</a:t>
            </a:r>
            <a:endParaRPr lang="en-US" b="1" dirty="0"/>
          </a:p>
          <a:p>
            <a:pPr lvl="2"/>
            <a:endParaRPr lang="en-US" b="1" dirty="0"/>
          </a:p>
          <a:p>
            <a:pPr lvl="2"/>
            <a:endParaRPr lang="en-US" b="1" dirty="0"/>
          </a:p>
          <a:p>
            <a:pPr lvl="2"/>
            <a:endParaRPr lang="en-US" b="1" dirty="0"/>
          </a:p>
          <a:p>
            <a:pPr lvl="2"/>
            <a:endParaRPr lang="en-US" b="1" dirty="0" smtClean="0"/>
          </a:p>
          <a:p>
            <a:pPr lvl="2"/>
            <a:endParaRPr lang="en-US" b="1"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40186305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life cycle</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2502421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life cycle</a:t>
            </a:r>
            <a:br>
              <a:rPr lang="en-US" dirty="0"/>
            </a:br>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17800" y="1633683"/>
            <a:ext cx="2414663" cy="3426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4851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life cycle</a:t>
            </a:r>
            <a:br>
              <a:rPr lang="en-US" dirty="0"/>
            </a:br>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17800" y="1633683"/>
            <a:ext cx="2414663" cy="3426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713" y="1818409"/>
            <a:ext cx="2667432"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8422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 shortcut to expert level</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148946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part1 </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072242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part1 </a:t>
            </a:r>
            <a:br>
              <a:rPr lang="en-US" dirty="0"/>
            </a:br>
            <a:endParaRPr lang="en-GB" dirty="0"/>
          </a:p>
        </p:txBody>
      </p:sp>
      <p:sp>
        <p:nvSpPr>
          <p:cNvPr id="3" name="Content Placeholder 2"/>
          <p:cNvSpPr>
            <a:spLocks noGrp="1"/>
          </p:cNvSpPr>
          <p:nvPr>
            <p:ph idx="1"/>
          </p:nvPr>
        </p:nvSpPr>
        <p:spPr/>
        <p:txBody>
          <a:bodyPr>
            <a:normAutofit/>
          </a:bodyPr>
          <a:lstStyle/>
          <a:p>
            <a:r>
              <a:rPr lang="en-US" dirty="0" smtClean="0"/>
              <a:t>Introduction in Entity Framework</a:t>
            </a:r>
          </a:p>
          <a:p>
            <a:r>
              <a:rPr lang="en-US" dirty="0" smtClean="0"/>
              <a:t>Entity Framework code first</a:t>
            </a:r>
          </a:p>
          <a:p>
            <a:pPr lvl="1"/>
            <a:r>
              <a:rPr lang="en-US" dirty="0" smtClean="0"/>
              <a:t>Conventions</a:t>
            </a:r>
          </a:p>
          <a:p>
            <a:pPr lvl="1"/>
            <a:r>
              <a:rPr lang="en-US" dirty="0" smtClean="0"/>
              <a:t>Attributes</a:t>
            </a:r>
          </a:p>
          <a:p>
            <a:pPr lvl="1"/>
            <a:r>
              <a:rPr lang="en-US" dirty="0" smtClean="0"/>
              <a:t>Fluent API</a:t>
            </a:r>
          </a:p>
          <a:p>
            <a:pPr lvl="1"/>
            <a:r>
              <a:rPr lang="en-US" dirty="0" smtClean="0"/>
              <a:t>Creating models with Entity Framework code first/Creating Context class with Entity Framework – from scratch sample</a:t>
            </a:r>
          </a:p>
          <a:p>
            <a:pPr lvl="1"/>
            <a:r>
              <a:rPr lang="en-US" dirty="0" smtClean="0"/>
              <a:t>Transactions</a:t>
            </a:r>
          </a:p>
          <a:p>
            <a:pPr lvl="1"/>
            <a:r>
              <a:rPr lang="en-US" dirty="0" smtClean="0"/>
              <a:t>Manipulating data(Inserting entities, Updating entities, Deleting entities, querying entities)</a:t>
            </a:r>
          </a:p>
          <a:p>
            <a:pPr lvl="2"/>
            <a:endParaRPr lang="en-US" dirty="0" smtClean="0"/>
          </a:p>
          <a:p>
            <a:pPr lvl="1"/>
            <a:endParaRPr lang="en-GB" dirty="0"/>
          </a:p>
        </p:txBody>
      </p:sp>
    </p:spTree>
    <p:extLst>
      <p:ext uri="{BB962C8B-B14F-4D97-AF65-F5344CB8AC3E}">
        <p14:creationId xmlns:p14="http://schemas.microsoft.com/office/powerpoint/2010/main" val="62675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991593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t>What is Entity Framework?</a:t>
            </a:r>
          </a:p>
          <a:p>
            <a:r>
              <a:rPr lang="en-US" dirty="0" smtClean="0"/>
              <a:t>Short history</a:t>
            </a:r>
          </a:p>
          <a:p>
            <a:r>
              <a:rPr lang="en-US" dirty="0" smtClean="0"/>
              <a:t>Pros/Cons in using EF Core</a:t>
            </a:r>
            <a:endParaRPr lang="en-GB" dirty="0"/>
          </a:p>
        </p:txBody>
      </p:sp>
    </p:spTree>
    <p:extLst>
      <p:ext uri="{BB962C8B-B14F-4D97-AF65-F5344CB8AC3E}">
        <p14:creationId xmlns:p14="http://schemas.microsoft.com/office/powerpoint/2010/main" val="10707223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t>What is Entity Framework?</a:t>
            </a:r>
          </a:p>
          <a:p>
            <a:r>
              <a:rPr lang="en-US" dirty="0" smtClean="0">
                <a:solidFill>
                  <a:schemeClr val="bg1">
                    <a:lumMod val="85000"/>
                  </a:schemeClr>
                </a:solidFill>
              </a:rPr>
              <a:t>Short history</a:t>
            </a:r>
          </a:p>
          <a:p>
            <a:r>
              <a:rPr lang="en-US" dirty="0" smtClean="0">
                <a:solidFill>
                  <a:schemeClr val="bg1">
                    <a:lumMod val="85000"/>
                  </a:schemeClr>
                </a:solidFill>
              </a:rPr>
              <a:t>Pros/Cons in using EF Core</a:t>
            </a:r>
            <a:endParaRPr lang="en-GB" dirty="0">
              <a:solidFill>
                <a:schemeClr val="bg1">
                  <a:lumMod val="85000"/>
                </a:schemeClr>
              </a:solidFill>
            </a:endParaRPr>
          </a:p>
        </p:txBody>
      </p:sp>
    </p:spTree>
    <p:extLst>
      <p:ext uri="{BB962C8B-B14F-4D97-AF65-F5344CB8AC3E}">
        <p14:creationId xmlns:p14="http://schemas.microsoft.com/office/powerpoint/2010/main" val="40145354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t>What is Entity Framework?</a:t>
            </a:r>
          </a:p>
          <a:p>
            <a:r>
              <a:rPr lang="en-US" dirty="0" smtClean="0">
                <a:solidFill>
                  <a:schemeClr val="bg1">
                    <a:lumMod val="85000"/>
                  </a:schemeClr>
                </a:solidFill>
              </a:rPr>
              <a:t>Short history</a:t>
            </a:r>
          </a:p>
          <a:p>
            <a:r>
              <a:rPr lang="en-US" dirty="0" smtClean="0">
                <a:solidFill>
                  <a:schemeClr val="bg1">
                    <a:lumMod val="85000"/>
                  </a:schemeClr>
                </a:solidFill>
              </a:rPr>
              <a:t>Pros/Cons in using EF Core</a:t>
            </a:r>
            <a:endParaRPr lang="en-GB" dirty="0">
              <a:solidFill>
                <a:schemeClr val="bg1">
                  <a:lumMod val="85000"/>
                </a:schemeClr>
              </a:solidFill>
            </a:endParaRPr>
          </a:p>
        </p:txBody>
      </p:sp>
      <p:sp>
        <p:nvSpPr>
          <p:cNvPr id="4" name="Rectangle 3"/>
          <p:cNvSpPr/>
          <p:nvPr/>
        </p:nvSpPr>
        <p:spPr>
          <a:xfrm>
            <a:off x="776230" y="2890062"/>
            <a:ext cx="10613803" cy="1754326"/>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It is an ORM =&gt; object relational</a:t>
            </a:r>
          </a:p>
          <a:p>
            <a:pPr algn="ctr"/>
            <a:r>
              <a:rPr lang="en-US" sz="5400" b="1" dirty="0" smtClean="0">
                <a:ln w="22225">
                  <a:solidFill>
                    <a:schemeClr val="accent2"/>
                  </a:solidFill>
                  <a:prstDash val="solid"/>
                </a:ln>
                <a:solidFill>
                  <a:schemeClr val="accent2">
                    <a:lumMod val="40000"/>
                    <a:lumOff val="60000"/>
                  </a:schemeClr>
                </a:solidFill>
              </a:rPr>
              <a:t>mapping tool from Microsoft.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601607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t>Short history</a:t>
            </a:r>
          </a:p>
          <a:p>
            <a:r>
              <a:rPr lang="en-US" dirty="0" smtClean="0">
                <a:solidFill>
                  <a:schemeClr val="bg1">
                    <a:lumMod val="85000"/>
                  </a:schemeClr>
                </a:solidFill>
              </a:rPr>
              <a:t>Pros/Cons in using EF Core</a:t>
            </a:r>
            <a:endParaRPr lang="en-GB" dirty="0">
              <a:solidFill>
                <a:schemeClr val="bg1">
                  <a:lumMod val="85000"/>
                </a:schemeClr>
              </a:solidFill>
            </a:endParaRPr>
          </a:p>
        </p:txBody>
      </p:sp>
    </p:spTree>
    <p:extLst>
      <p:ext uri="{BB962C8B-B14F-4D97-AF65-F5344CB8AC3E}">
        <p14:creationId xmlns:p14="http://schemas.microsoft.com/office/powerpoint/2010/main" val="1629167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t>Short history</a:t>
            </a:r>
          </a:p>
          <a:p>
            <a:r>
              <a:rPr lang="en-US" dirty="0" smtClean="0">
                <a:solidFill>
                  <a:schemeClr val="bg1">
                    <a:lumMod val="85000"/>
                  </a:schemeClr>
                </a:solidFill>
              </a:rPr>
              <a:t>Pros/Cons in using EF Core</a:t>
            </a:r>
            <a:endParaRPr lang="en-GB" dirty="0">
              <a:solidFill>
                <a:schemeClr val="bg1">
                  <a:lumMod val="85000"/>
                </a:schemeClr>
              </a:solidFill>
            </a:endParaRPr>
          </a:p>
        </p:txBody>
      </p:sp>
      <p:sp>
        <p:nvSpPr>
          <p:cNvPr id="4" name="Rectangle 3"/>
          <p:cNvSpPr/>
          <p:nvPr/>
        </p:nvSpPr>
        <p:spPr>
          <a:xfrm>
            <a:off x="541683" y="1930400"/>
            <a:ext cx="10954088" cy="2585323"/>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Was </a:t>
            </a:r>
            <a:r>
              <a:rPr lang="en-US" sz="5400" b="1" dirty="0">
                <a:ln w="22225">
                  <a:solidFill>
                    <a:schemeClr val="accent2"/>
                  </a:solidFill>
                  <a:prstDash val="solid"/>
                </a:ln>
                <a:solidFill>
                  <a:schemeClr val="accent2">
                    <a:lumMod val="40000"/>
                    <a:lumOff val="60000"/>
                  </a:schemeClr>
                </a:solidFill>
              </a:rPr>
              <a:t>first released as part of </a:t>
            </a:r>
            <a:endParaRPr lang="en-US" sz="5400" b="1" dirty="0" smtClean="0">
              <a:ln w="22225">
                <a:solidFill>
                  <a:schemeClr val="accent2"/>
                </a:solidFill>
                <a:prstDash val="solid"/>
              </a:ln>
              <a:solidFill>
                <a:schemeClr val="accent2">
                  <a:lumMod val="40000"/>
                  <a:lumOff val="60000"/>
                </a:schemeClr>
              </a:solidFill>
            </a:endParaRPr>
          </a:p>
          <a:p>
            <a:pPr algn="ctr"/>
            <a:r>
              <a:rPr lang="en-US" sz="5400" b="1" dirty="0" smtClean="0">
                <a:ln w="22225">
                  <a:solidFill>
                    <a:schemeClr val="accent2"/>
                  </a:solidFill>
                  <a:prstDash val="solid"/>
                </a:ln>
                <a:solidFill>
                  <a:schemeClr val="accent2">
                    <a:lumMod val="40000"/>
                    <a:lumOff val="60000"/>
                  </a:schemeClr>
                </a:solidFill>
              </a:rPr>
              <a:t>.</a:t>
            </a:r>
            <a:r>
              <a:rPr lang="en-US" sz="5400" b="1" dirty="0">
                <a:ln w="22225">
                  <a:solidFill>
                    <a:schemeClr val="accent2"/>
                  </a:solidFill>
                  <a:prstDash val="solid"/>
                </a:ln>
                <a:solidFill>
                  <a:schemeClr val="accent2">
                    <a:lumMod val="40000"/>
                    <a:lumOff val="60000"/>
                  </a:schemeClr>
                </a:solidFill>
              </a:rPr>
              <a:t>NET Framework 3.5 with </a:t>
            </a:r>
            <a:endParaRPr lang="en-US" sz="5400" b="1" dirty="0" smtClean="0">
              <a:ln w="22225">
                <a:solidFill>
                  <a:schemeClr val="accent2"/>
                </a:solidFill>
                <a:prstDash val="solid"/>
              </a:ln>
              <a:solidFill>
                <a:schemeClr val="accent2">
                  <a:lumMod val="40000"/>
                  <a:lumOff val="60000"/>
                </a:schemeClr>
              </a:solidFill>
            </a:endParaRPr>
          </a:p>
          <a:p>
            <a:pPr algn="ctr"/>
            <a:r>
              <a:rPr lang="en-US" sz="5400" b="1" dirty="0" smtClean="0">
                <a:ln w="22225">
                  <a:solidFill>
                    <a:schemeClr val="accent2"/>
                  </a:solidFill>
                  <a:prstDash val="solid"/>
                </a:ln>
                <a:solidFill>
                  <a:schemeClr val="accent2">
                    <a:lumMod val="40000"/>
                    <a:lumOff val="60000"/>
                  </a:schemeClr>
                </a:solidFill>
              </a:rPr>
              <a:t>Service </a:t>
            </a:r>
            <a:r>
              <a:rPr lang="en-US" sz="5400" b="1" dirty="0">
                <a:ln w="22225">
                  <a:solidFill>
                    <a:schemeClr val="accent2"/>
                  </a:solidFill>
                  <a:prstDash val="solid"/>
                </a:ln>
                <a:solidFill>
                  <a:schemeClr val="accent2">
                    <a:lumMod val="40000"/>
                    <a:lumOff val="60000"/>
                  </a:schemeClr>
                </a:solidFill>
              </a:rPr>
              <a:t>Pack 1 back in late 2008.</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67603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t>Short history</a:t>
            </a:r>
          </a:p>
          <a:p>
            <a:r>
              <a:rPr lang="en-US" dirty="0" smtClean="0">
                <a:solidFill>
                  <a:schemeClr val="bg1">
                    <a:lumMod val="85000"/>
                  </a:schemeClr>
                </a:solidFill>
              </a:rPr>
              <a:t>Pros/Cons in using EF Core</a:t>
            </a:r>
            <a:endParaRPr lang="en-GB" dirty="0">
              <a:solidFill>
                <a:schemeClr val="bg1">
                  <a:lumMod val="85000"/>
                </a:schemeClr>
              </a:solidFill>
            </a:endParaRPr>
          </a:p>
        </p:txBody>
      </p:sp>
      <p:sp>
        <p:nvSpPr>
          <p:cNvPr id="4" name="Rectangle 3"/>
          <p:cNvSpPr/>
          <p:nvPr/>
        </p:nvSpPr>
        <p:spPr>
          <a:xfrm>
            <a:off x="976738" y="1930400"/>
            <a:ext cx="10083978" cy="2585323"/>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The version included with </a:t>
            </a:r>
            <a:endParaRPr lang="en-US" sz="5400" b="1" dirty="0" smtClean="0">
              <a:ln w="22225">
                <a:solidFill>
                  <a:schemeClr val="accent2"/>
                </a:solidFill>
                <a:prstDash val="solid"/>
              </a:ln>
              <a:solidFill>
                <a:schemeClr val="accent2">
                  <a:lumMod val="40000"/>
                  <a:lumOff val="60000"/>
                </a:schemeClr>
              </a:solidFill>
            </a:endParaRPr>
          </a:p>
          <a:p>
            <a:pPr algn="ctr"/>
            <a:r>
              <a:rPr lang="en-US" sz="5400" b="1" dirty="0" smtClean="0">
                <a:ln w="22225">
                  <a:solidFill>
                    <a:schemeClr val="accent2"/>
                  </a:solidFill>
                  <a:prstDash val="solid"/>
                </a:ln>
                <a:solidFill>
                  <a:schemeClr val="accent2">
                    <a:lumMod val="40000"/>
                    <a:lumOff val="60000"/>
                  </a:schemeClr>
                </a:solidFill>
              </a:rPr>
              <a:t>Visual </a:t>
            </a:r>
            <a:r>
              <a:rPr lang="en-US" sz="5400" b="1" dirty="0">
                <a:ln w="22225">
                  <a:solidFill>
                    <a:schemeClr val="accent2"/>
                  </a:solidFill>
                  <a:prstDash val="solid"/>
                </a:ln>
                <a:solidFill>
                  <a:schemeClr val="accent2">
                    <a:lumMod val="40000"/>
                    <a:lumOff val="60000"/>
                  </a:schemeClr>
                </a:solidFill>
              </a:rPr>
              <a:t>Studio 2015 is </a:t>
            </a:r>
            <a:endParaRPr lang="en-US" sz="5400" b="1" dirty="0" smtClean="0">
              <a:ln w="22225">
                <a:solidFill>
                  <a:schemeClr val="accent2"/>
                </a:solidFill>
                <a:prstDash val="solid"/>
              </a:ln>
              <a:solidFill>
                <a:schemeClr val="accent2">
                  <a:lumMod val="40000"/>
                  <a:lumOff val="60000"/>
                </a:schemeClr>
              </a:solidFill>
            </a:endParaRPr>
          </a:p>
          <a:p>
            <a:pPr algn="ctr"/>
            <a:r>
              <a:rPr lang="en-US" sz="5400" b="1" dirty="0" smtClean="0">
                <a:ln w="22225">
                  <a:solidFill>
                    <a:schemeClr val="accent2"/>
                  </a:solidFill>
                  <a:prstDash val="solid"/>
                </a:ln>
                <a:solidFill>
                  <a:schemeClr val="accent2">
                    <a:lumMod val="40000"/>
                    <a:lumOff val="60000"/>
                  </a:schemeClr>
                </a:solidFill>
              </a:rPr>
              <a:t>Entity </a:t>
            </a:r>
            <a:r>
              <a:rPr lang="en-US" sz="5400" b="1" dirty="0">
                <a:ln w="22225">
                  <a:solidFill>
                    <a:schemeClr val="accent2"/>
                  </a:solidFill>
                  <a:prstDash val="solid"/>
                </a:ln>
                <a:solidFill>
                  <a:schemeClr val="accent2">
                    <a:lumMod val="40000"/>
                    <a:lumOff val="60000"/>
                  </a:schemeClr>
                </a:solidFill>
              </a:rPr>
              <a:t>Framework 6.1.3 (EF6).</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57259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t>Short history</a:t>
            </a:r>
          </a:p>
          <a:p>
            <a:r>
              <a:rPr lang="en-US" dirty="0" smtClean="0">
                <a:solidFill>
                  <a:schemeClr val="bg1">
                    <a:lumMod val="85000"/>
                  </a:schemeClr>
                </a:solidFill>
              </a:rPr>
              <a:t>Pros/Cons in using EF Core</a:t>
            </a:r>
            <a:endParaRPr lang="en-GB" dirty="0">
              <a:solidFill>
                <a:schemeClr val="bg1">
                  <a:lumMod val="85000"/>
                </a:schemeClr>
              </a:solidFill>
            </a:endParaRPr>
          </a:p>
        </p:txBody>
      </p:sp>
      <p:sp>
        <p:nvSpPr>
          <p:cNvPr id="5" name="Rectangle 4"/>
          <p:cNvSpPr/>
          <p:nvPr/>
        </p:nvSpPr>
        <p:spPr>
          <a:xfrm>
            <a:off x="376524" y="2707433"/>
            <a:ext cx="11155618" cy="1754326"/>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It </a:t>
            </a:r>
            <a:r>
              <a:rPr lang="en-US" sz="5400" b="1" dirty="0">
                <a:ln w="22225">
                  <a:solidFill>
                    <a:schemeClr val="accent2"/>
                  </a:solidFill>
                  <a:prstDash val="solid"/>
                </a:ln>
                <a:solidFill>
                  <a:schemeClr val="accent2">
                    <a:lumMod val="40000"/>
                    <a:lumOff val="60000"/>
                  </a:schemeClr>
                </a:solidFill>
              </a:rPr>
              <a:t>is mature, stable, and supports </a:t>
            </a:r>
            <a:endParaRPr lang="en-US" sz="5400" b="1" dirty="0" smtClean="0">
              <a:ln w="22225">
                <a:solidFill>
                  <a:schemeClr val="accent2"/>
                </a:solidFill>
                <a:prstDash val="solid"/>
              </a:ln>
              <a:solidFill>
                <a:schemeClr val="accent2">
                  <a:lumMod val="40000"/>
                  <a:lumOff val="60000"/>
                </a:schemeClr>
              </a:solidFill>
            </a:endParaRPr>
          </a:p>
          <a:p>
            <a:pPr algn="ctr"/>
            <a:r>
              <a:rPr lang="en-US" sz="5400" b="1" dirty="0" smtClean="0">
                <a:ln w="22225">
                  <a:solidFill>
                    <a:schemeClr val="accent2"/>
                  </a:solidFill>
                  <a:prstDash val="solid"/>
                </a:ln>
                <a:solidFill>
                  <a:schemeClr val="accent2">
                    <a:lumMod val="40000"/>
                    <a:lumOff val="60000"/>
                  </a:schemeClr>
                </a:solidFill>
              </a:rPr>
              <a:t>the </a:t>
            </a:r>
            <a:r>
              <a:rPr lang="en-US" sz="5400" b="1" dirty="0">
                <a:ln w="22225">
                  <a:solidFill>
                    <a:schemeClr val="accent2"/>
                  </a:solidFill>
                  <a:prstDash val="solid"/>
                </a:ln>
                <a:solidFill>
                  <a:schemeClr val="accent2">
                    <a:lumMod val="40000"/>
                    <a:lumOff val="60000"/>
                  </a:schemeClr>
                </a:solidFill>
              </a:rPr>
              <a:t>"old" EDMX design-time way</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80174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 shortcut to expert level</a:t>
            </a:r>
          </a:p>
        </p:txBody>
      </p:sp>
      <p:sp>
        <p:nvSpPr>
          <p:cNvPr id="3" name="Content Placeholder 2"/>
          <p:cNvSpPr>
            <a:spLocks noGrp="1"/>
          </p:cNvSpPr>
          <p:nvPr>
            <p:ph idx="1"/>
          </p:nvPr>
        </p:nvSpPr>
        <p:spPr/>
        <p:txBody>
          <a:bodyPr/>
          <a:lstStyle/>
          <a:p>
            <a:r>
              <a:rPr lang="en-US" dirty="0" smtClean="0"/>
              <a:t>Why unit testing?</a:t>
            </a:r>
          </a:p>
          <a:p>
            <a:pPr lvl="2"/>
            <a:r>
              <a:rPr lang="en-US" dirty="0"/>
              <a:t>Benefits of </a:t>
            </a:r>
            <a:r>
              <a:rPr lang="en-US" dirty="0" smtClean="0"/>
              <a:t>unit </a:t>
            </a:r>
            <a:r>
              <a:rPr lang="en-US" dirty="0"/>
              <a:t>t</a:t>
            </a:r>
            <a:r>
              <a:rPr lang="en-US" dirty="0" smtClean="0"/>
              <a:t>ests</a:t>
            </a:r>
          </a:p>
          <a:p>
            <a:r>
              <a:rPr lang="en-US" dirty="0"/>
              <a:t>What is a u</a:t>
            </a:r>
            <a:r>
              <a:rPr lang="en-US" dirty="0" smtClean="0"/>
              <a:t>nit test?</a:t>
            </a:r>
          </a:p>
          <a:p>
            <a:r>
              <a:rPr lang="en-US" dirty="0" smtClean="0"/>
              <a:t>Unit test life cycle</a:t>
            </a:r>
          </a:p>
          <a:p>
            <a:r>
              <a:rPr lang="en-US" dirty="0" smtClean="0"/>
              <a:t>What </a:t>
            </a:r>
            <a:r>
              <a:rPr lang="en-US" dirty="0"/>
              <a:t>m</a:t>
            </a:r>
            <a:r>
              <a:rPr lang="en-US" dirty="0" smtClean="0"/>
              <a:t>akes </a:t>
            </a:r>
            <a:r>
              <a:rPr lang="en-US" dirty="0"/>
              <a:t>a </a:t>
            </a:r>
            <a:r>
              <a:rPr lang="en-US" dirty="0" smtClean="0"/>
              <a:t>good </a:t>
            </a:r>
            <a:r>
              <a:rPr lang="en-US" dirty="0"/>
              <a:t>u</a:t>
            </a:r>
            <a:r>
              <a:rPr lang="en-US" dirty="0" smtClean="0"/>
              <a:t>nit </a:t>
            </a:r>
            <a:r>
              <a:rPr lang="en-US" dirty="0"/>
              <a:t>t</a:t>
            </a:r>
            <a:r>
              <a:rPr lang="en-US" dirty="0" smtClean="0"/>
              <a:t>est</a:t>
            </a:r>
            <a:r>
              <a:rPr lang="en-US" dirty="0"/>
              <a:t>?</a:t>
            </a:r>
          </a:p>
          <a:p>
            <a:r>
              <a:rPr lang="en-US" dirty="0" smtClean="0"/>
              <a:t>Best practices</a:t>
            </a:r>
            <a:endParaRPr lang="en-US" dirty="0"/>
          </a:p>
          <a:p>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12542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solidFill>
                  <a:schemeClr val="bg1">
                    <a:lumMod val="85000"/>
                  </a:schemeClr>
                </a:solidFill>
              </a:rPr>
              <a:t>Short history</a:t>
            </a:r>
          </a:p>
          <a:p>
            <a:r>
              <a:rPr lang="en-US" dirty="0" smtClean="0"/>
              <a:t>Pros/Cons in using EF Core</a:t>
            </a:r>
            <a:endParaRPr lang="en-GB" dirty="0"/>
          </a:p>
        </p:txBody>
      </p:sp>
    </p:spTree>
    <p:extLst>
      <p:ext uri="{BB962C8B-B14F-4D97-AF65-F5344CB8AC3E}">
        <p14:creationId xmlns:p14="http://schemas.microsoft.com/office/powerpoint/2010/main" val="1437605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solidFill>
                  <a:schemeClr val="bg1">
                    <a:lumMod val="85000"/>
                  </a:schemeClr>
                </a:solidFill>
              </a:rPr>
              <a:t>Short history</a:t>
            </a:r>
          </a:p>
          <a:p>
            <a:r>
              <a:rPr lang="en-US" dirty="0" smtClean="0"/>
              <a:t>Pros/Cons in using EF Core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47849259"/>
              </p:ext>
            </p:extLst>
          </p:nvPr>
        </p:nvGraphicFramePr>
        <p:xfrm>
          <a:off x="1890332" y="3591655"/>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Pros</a:t>
                      </a:r>
                      <a:endParaRPr lang="en-GB" dirty="0"/>
                    </a:p>
                  </a:txBody>
                  <a:tcPr/>
                </a:tc>
                <a:tc>
                  <a:txBody>
                    <a:bodyPr/>
                    <a:lstStyle/>
                    <a:p>
                      <a:pPr algn="ctr"/>
                      <a:r>
                        <a:rPr lang="en-US" dirty="0" smtClean="0"/>
                        <a:t>Cons</a:t>
                      </a:r>
                      <a:endParaRPr lang="en-GB" dirty="0"/>
                    </a:p>
                  </a:txBody>
                  <a:tcPr/>
                </a:tc>
              </a:tr>
              <a:tr h="370840">
                <a:tc>
                  <a:txBody>
                    <a:bodyPr/>
                    <a:lstStyle/>
                    <a:p>
                      <a:endParaRPr lang="en-GB" dirty="0"/>
                    </a:p>
                  </a:txBody>
                  <a:tcPr/>
                </a:tc>
                <a:tc>
                  <a:txBody>
                    <a:bodyPr/>
                    <a:lstStyle/>
                    <a:p>
                      <a:endParaRPr lang="en-GB"/>
                    </a:p>
                  </a:txBody>
                  <a:tcPr/>
                </a:tc>
              </a:tr>
              <a:tr h="370840">
                <a:tc>
                  <a:txBody>
                    <a:bodyPr/>
                    <a:lstStyle/>
                    <a:p>
                      <a:endParaRPr lang="en-GB"/>
                    </a:p>
                  </a:txBody>
                  <a:tcPr/>
                </a:tc>
                <a:tc>
                  <a:txBody>
                    <a:bodyPr/>
                    <a:lstStyle/>
                    <a:p>
                      <a:endParaRPr lang="en-GB"/>
                    </a:p>
                  </a:txBody>
                  <a:tcPr/>
                </a:tc>
              </a:tr>
              <a:tr h="370840">
                <a:tc gridSpan="2">
                  <a:txBody>
                    <a:bodyPr/>
                    <a:lstStyle/>
                    <a:p>
                      <a:endParaRPr lang="en-GB" dirty="0"/>
                    </a:p>
                  </a:txBody>
                  <a:tcPr/>
                </a:tc>
                <a:tc hMerge="1">
                  <a:txBody>
                    <a:bodyPr/>
                    <a:lstStyle/>
                    <a:p>
                      <a:endParaRPr lang="en-GB" dirty="0"/>
                    </a:p>
                  </a:txBody>
                  <a:tcPr/>
                </a:tc>
              </a:tr>
            </a:tbl>
          </a:graphicData>
        </a:graphic>
      </p:graphicFrame>
    </p:spTree>
    <p:extLst>
      <p:ext uri="{BB962C8B-B14F-4D97-AF65-F5344CB8AC3E}">
        <p14:creationId xmlns:p14="http://schemas.microsoft.com/office/powerpoint/2010/main" val="1243563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solidFill>
                  <a:schemeClr val="bg1">
                    <a:lumMod val="85000"/>
                  </a:schemeClr>
                </a:solidFill>
              </a:rPr>
              <a:t>Short history</a:t>
            </a:r>
          </a:p>
          <a:p>
            <a:r>
              <a:rPr lang="en-US" dirty="0" smtClean="0"/>
              <a:t>Pros/Cons in using EF Core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13688470"/>
              </p:ext>
            </p:extLst>
          </p:nvPr>
        </p:nvGraphicFramePr>
        <p:xfrm>
          <a:off x="1890332" y="3591655"/>
          <a:ext cx="8128000" cy="17526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Pros</a:t>
                      </a:r>
                      <a:endParaRPr lang="en-GB" dirty="0"/>
                    </a:p>
                  </a:txBody>
                  <a:tcPr/>
                </a:tc>
                <a:tc>
                  <a:txBody>
                    <a:bodyPr/>
                    <a:lstStyle/>
                    <a:p>
                      <a:pPr algn="ctr"/>
                      <a:r>
                        <a:rPr lang="en-US" dirty="0" smtClean="0"/>
                        <a:t>Cons</a:t>
                      </a:r>
                      <a:endParaRPr lang="en-GB" dirty="0"/>
                    </a:p>
                  </a:txBody>
                  <a:tcPr/>
                </a:tc>
              </a:tr>
              <a:tr h="370840">
                <a:tc>
                  <a:txBody>
                    <a:bodyPr/>
                    <a:lstStyle/>
                    <a:p>
                      <a:r>
                        <a:rPr lang="en-US" dirty="0" smtClean="0"/>
                        <a:t>Is available for .NET Core =&gt; can be used for Mac, Linux</a:t>
                      </a:r>
                      <a:r>
                        <a:rPr lang="en-US" baseline="0" dirty="0" smtClean="0"/>
                        <a:t> or Windows</a:t>
                      </a:r>
                      <a:endParaRPr lang="en-GB" dirty="0"/>
                    </a:p>
                  </a:txBody>
                  <a:tcPr/>
                </a:tc>
                <a:tc>
                  <a:txBody>
                    <a:bodyPr/>
                    <a:lstStyle/>
                    <a:p>
                      <a:endParaRPr lang="en-GB" dirty="0"/>
                    </a:p>
                  </a:txBody>
                  <a:tcPr/>
                </a:tc>
              </a:tr>
              <a:tr h="370840">
                <a:tc>
                  <a:txBody>
                    <a:bodyPr/>
                    <a:lstStyle/>
                    <a:p>
                      <a:endParaRPr lang="en-GB"/>
                    </a:p>
                  </a:txBody>
                  <a:tcPr/>
                </a:tc>
                <a:tc>
                  <a:txBody>
                    <a:bodyPr/>
                    <a:lstStyle/>
                    <a:p>
                      <a:endParaRPr lang="en-GB"/>
                    </a:p>
                  </a:txBody>
                  <a:tcPr/>
                </a:tc>
              </a:tr>
              <a:tr h="370840">
                <a:tc gridSpan="2">
                  <a:txBody>
                    <a:bodyPr/>
                    <a:lstStyle/>
                    <a:p>
                      <a:endParaRPr lang="en-GB" dirty="0"/>
                    </a:p>
                  </a:txBody>
                  <a:tcPr/>
                </a:tc>
                <a:tc hMerge="1">
                  <a:txBody>
                    <a:bodyPr/>
                    <a:lstStyle/>
                    <a:p>
                      <a:endParaRPr lang="en-GB" dirty="0"/>
                    </a:p>
                  </a:txBody>
                  <a:tcPr/>
                </a:tc>
              </a:tr>
            </a:tbl>
          </a:graphicData>
        </a:graphic>
      </p:graphicFrame>
    </p:spTree>
    <p:extLst>
      <p:ext uri="{BB962C8B-B14F-4D97-AF65-F5344CB8AC3E}">
        <p14:creationId xmlns:p14="http://schemas.microsoft.com/office/powerpoint/2010/main" val="2269019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solidFill>
                  <a:schemeClr val="bg1">
                    <a:lumMod val="85000"/>
                  </a:schemeClr>
                </a:solidFill>
              </a:rPr>
              <a:t>Short history</a:t>
            </a:r>
          </a:p>
          <a:p>
            <a:r>
              <a:rPr lang="en-US" dirty="0" smtClean="0"/>
              <a:t>Pros/Cons in using EF Core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30783933"/>
              </p:ext>
            </p:extLst>
          </p:nvPr>
        </p:nvGraphicFramePr>
        <p:xfrm>
          <a:off x="1890332" y="3591655"/>
          <a:ext cx="8128000" cy="22961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Pros</a:t>
                      </a:r>
                      <a:endParaRPr lang="en-GB" dirty="0"/>
                    </a:p>
                  </a:txBody>
                  <a:tcPr/>
                </a:tc>
                <a:tc>
                  <a:txBody>
                    <a:bodyPr/>
                    <a:lstStyle/>
                    <a:p>
                      <a:pPr algn="ctr"/>
                      <a:r>
                        <a:rPr lang="en-US" dirty="0" smtClean="0"/>
                        <a:t>Cons</a:t>
                      </a:r>
                      <a:endParaRPr lang="en-GB" dirty="0"/>
                    </a:p>
                  </a:txBody>
                  <a:tcPr/>
                </a:tc>
              </a:tr>
              <a:tr h="370840">
                <a:tc>
                  <a:txBody>
                    <a:bodyPr/>
                    <a:lstStyle/>
                    <a:p>
                      <a:r>
                        <a:rPr lang="en-US" dirty="0" smtClean="0"/>
                        <a:t>Is available for .NET Core =&gt; can be used for Mac, Linux</a:t>
                      </a:r>
                      <a:r>
                        <a:rPr lang="en-US" baseline="0" dirty="0" smtClean="0"/>
                        <a:t> or Windows</a:t>
                      </a:r>
                      <a:endParaRPr lang="en-GB" dirty="0"/>
                    </a:p>
                  </a:txBody>
                  <a:tcPr/>
                </a:tc>
                <a:tc>
                  <a:txBody>
                    <a:bodyPr/>
                    <a:lstStyle/>
                    <a:p>
                      <a:endParaRPr lang="en-GB" dirty="0"/>
                    </a:p>
                  </a:txBody>
                  <a:tcPr/>
                </a:tc>
              </a:tr>
              <a:tr h="370840">
                <a:tc>
                  <a:txBody>
                    <a:bodyPr/>
                    <a:lstStyle/>
                    <a:p>
                      <a:r>
                        <a:rPr lang="en-US" dirty="0" smtClean="0"/>
                        <a:t>Supports modern cloud-based, non-relational</a:t>
                      </a:r>
                      <a:r>
                        <a:rPr lang="en-US" baseline="0" dirty="0" smtClean="0"/>
                        <a:t> databases(Azure </a:t>
                      </a:r>
                      <a:r>
                        <a:rPr lang="en-US" baseline="0" dirty="0" smtClean="0"/>
                        <a:t>Table </a:t>
                      </a:r>
                      <a:r>
                        <a:rPr lang="en-US" baseline="0" dirty="0" smtClean="0"/>
                        <a:t>Storage, </a:t>
                      </a:r>
                      <a:r>
                        <a:rPr lang="en-US" baseline="0" dirty="0" err="1" smtClean="0"/>
                        <a:t>Redis</a:t>
                      </a:r>
                      <a:r>
                        <a:rPr lang="en-US" baseline="0" dirty="0" smtClean="0"/>
                        <a:t>)</a:t>
                      </a:r>
                      <a:r>
                        <a:rPr lang="en-US" dirty="0" smtClean="0"/>
                        <a:t> </a:t>
                      </a:r>
                      <a:endParaRPr lang="en-GB" dirty="0"/>
                    </a:p>
                  </a:txBody>
                  <a:tcPr/>
                </a:tc>
                <a:tc>
                  <a:txBody>
                    <a:bodyPr/>
                    <a:lstStyle/>
                    <a:p>
                      <a:endParaRPr lang="en-GB"/>
                    </a:p>
                  </a:txBody>
                  <a:tcPr/>
                </a:tc>
              </a:tr>
              <a:tr h="370840">
                <a:tc gridSpan="2">
                  <a:txBody>
                    <a:bodyPr/>
                    <a:lstStyle/>
                    <a:p>
                      <a:endParaRPr lang="en-GB" dirty="0"/>
                    </a:p>
                  </a:txBody>
                  <a:tcPr/>
                </a:tc>
                <a:tc hMerge="1">
                  <a:txBody>
                    <a:bodyPr/>
                    <a:lstStyle/>
                    <a:p>
                      <a:endParaRPr lang="en-GB" dirty="0"/>
                    </a:p>
                  </a:txBody>
                  <a:tcPr/>
                </a:tc>
              </a:tr>
            </a:tbl>
          </a:graphicData>
        </a:graphic>
      </p:graphicFrame>
    </p:spTree>
    <p:extLst>
      <p:ext uri="{BB962C8B-B14F-4D97-AF65-F5344CB8AC3E}">
        <p14:creationId xmlns:p14="http://schemas.microsoft.com/office/powerpoint/2010/main" val="40106222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solidFill>
                  <a:schemeClr val="bg1">
                    <a:lumMod val="85000"/>
                  </a:schemeClr>
                </a:solidFill>
              </a:rPr>
              <a:t>Short history</a:t>
            </a:r>
          </a:p>
          <a:p>
            <a:r>
              <a:rPr lang="en-US" dirty="0" smtClean="0"/>
              <a:t>Pros/Cons in using EF Core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6787052"/>
              </p:ext>
            </p:extLst>
          </p:nvPr>
        </p:nvGraphicFramePr>
        <p:xfrm>
          <a:off x="1890332" y="3591655"/>
          <a:ext cx="8128000" cy="23171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Pros</a:t>
                      </a:r>
                      <a:endParaRPr lang="en-GB" dirty="0"/>
                    </a:p>
                  </a:txBody>
                  <a:tcPr/>
                </a:tc>
                <a:tc>
                  <a:txBody>
                    <a:bodyPr/>
                    <a:lstStyle/>
                    <a:p>
                      <a:pPr algn="ctr"/>
                      <a:r>
                        <a:rPr lang="en-US" dirty="0" smtClean="0"/>
                        <a:t>Cons</a:t>
                      </a:r>
                      <a:endParaRPr lang="en-GB" dirty="0"/>
                    </a:p>
                  </a:txBody>
                  <a:tcPr/>
                </a:tc>
              </a:tr>
              <a:tr h="370840">
                <a:tc>
                  <a:txBody>
                    <a:bodyPr/>
                    <a:lstStyle/>
                    <a:p>
                      <a:r>
                        <a:rPr lang="en-US" dirty="0" smtClean="0"/>
                        <a:t>Is available for .NET Core =&gt; can be used for Mac, Linux</a:t>
                      </a:r>
                      <a:r>
                        <a:rPr lang="en-US" baseline="0" dirty="0" smtClean="0"/>
                        <a:t> or Windows</a:t>
                      </a:r>
                      <a:endParaRPr lang="en-GB" dirty="0"/>
                    </a:p>
                  </a:txBody>
                  <a:tcPr/>
                </a:tc>
                <a:tc>
                  <a:txBody>
                    <a:bodyPr/>
                    <a:lstStyle/>
                    <a:p>
                      <a:r>
                        <a:rPr lang="en-US" dirty="0" smtClean="0"/>
                        <a:t>Does not support</a:t>
                      </a:r>
                      <a:r>
                        <a:rPr lang="en-US" baseline="0" dirty="0" smtClean="0"/>
                        <a:t> the old EDMX design time</a:t>
                      </a:r>
                      <a:endParaRPr lang="en-GB" dirty="0"/>
                    </a:p>
                  </a:txBody>
                  <a:tcPr/>
                </a:tc>
              </a:tr>
              <a:tr h="935340">
                <a:tc>
                  <a:txBody>
                    <a:bodyPr/>
                    <a:lstStyle/>
                    <a:p>
                      <a:r>
                        <a:rPr lang="en-US" dirty="0" smtClean="0"/>
                        <a:t>Supports modern cloud-based, non-relational</a:t>
                      </a:r>
                      <a:r>
                        <a:rPr lang="en-US" baseline="0" dirty="0" smtClean="0"/>
                        <a:t> databases(Azure Table Storage, </a:t>
                      </a:r>
                      <a:r>
                        <a:rPr lang="en-US" baseline="0" dirty="0" err="1" smtClean="0"/>
                        <a:t>Redis</a:t>
                      </a:r>
                      <a:r>
                        <a:rPr lang="en-US" baseline="0" dirty="0" smtClean="0"/>
                        <a:t>)</a:t>
                      </a:r>
                      <a:r>
                        <a:rPr lang="en-US" dirty="0" smtClean="0"/>
                        <a:t> </a:t>
                      </a:r>
                      <a:endParaRPr lang="en-GB" dirty="0"/>
                    </a:p>
                  </a:txBody>
                  <a:tcPr/>
                </a:tc>
                <a:tc>
                  <a:txBody>
                    <a:bodyPr/>
                    <a:lstStyle/>
                    <a:p>
                      <a:endParaRPr lang="en-GB" dirty="0"/>
                    </a:p>
                  </a:txBody>
                  <a:tcPr/>
                </a:tc>
              </a:tr>
              <a:tr h="370840">
                <a:tc gridSpan="2">
                  <a:txBody>
                    <a:bodyPr/>
                    <a:lstStyle/>
                    <a:p>
                      <a:endParaRPr lang="en-GB" dirty="0"/>
                    </a:p>
                  </a:txBody>
                  <a:tcPr/>
                </a:tc>
                <a:tc hMerge="1">
                  <a:txBody>
                    <a:bodyPr/>
                    <a:lstStyle/>
                    <a:p>
                      <a:endParaRPr lang="en-GB" dirty="0"/>
                    </a:p>
                  </a:txBody>
                  <a:tcPr/>
                </a:tc>
              </a:tr>
            </a:tbl>
          </a:graphicData>
        </a:graphic>
      </p:graphicFrame>
    </p:spTree>
    <p:extLst>
      <p:ext uri="{BB962C8B-B14F-4D97-AF65-F5344CB8AC3E}">
        <p14:creationId xmlns:p14="http://schemas.microsoft.com/office/powerpoint/2010/main" val="3300006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solidFill>
                  <a:schemeClr val="bg1">
                    <a:lumMod val="85000"/>
                  </a:schemeClr>
                </a:solidFill>
              </a:rPr>
              <a:t>Short history</a:t>
            </a:r>
          </a:p>
          <a:p>
            <a:r>
              <a:rPr lang="en-US" dirty="0" smtClean="0"/>
              <a:t>Pros/Cons in using EF Core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69060632"/>
              </p:ext>
            </p:extLst>
          </p:nvPr>
        </p:nvGraphicFramePr>
        <p:xfrm>
          <a:off x="1890332" y="3591655"/>
          <a:ext cx="8128000" cy="23171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Pros</a:t>
                      </a:r>
                      <a:endParaRPr lang="en-GB" dirty="0"/>
                    </a:p>
                  </a:txBody>
                  <a:tcPr/>
                </a:tc>
                <a:tc>
                  <a:txBody>
                    <a:bodyPr/>
                    <a:lstStyle/>
                    <a:p>
                      <a:pPr algn="ctr"/>
                      <a:r>
                        <a:rPr lang="en-US" dirty="0" smtClean="0"/>
                        <a:t>Cons</a:t>
                      </a:r>
                      <a:endParaRPr lang="en-GB" dirty="0"/>
                    </a:p>
                  </a:txBody>
                  <a:tcPr/>
                </a:tc>
              </a:tr>
              <a:tr h="370840">
                <a:tc>
                  <a:txBody>
                    <a:bodyPr/>
                    <a:lstStyle/>
                    <a:p>
                      <a:r>
                        <a:rPr lang="en-US" dirty="0" smtClean="0"/>
                        <a:t>Is available for .NET Core =&gt; can be used for Mac, Linux</a:t>
                      </a:r>
                      <a:r>
                        <a:rPr lang="en-US" baseline="0" dirty="0" smtClean="0"/>
                        <a:t> or Windows</a:t>
                      </a:r>
                      <a:endParaRPr lang="en-GB" dirty="0"/>
                    </a:p>
                  </a:txBody>
                  <a:tcPr/>
                </a:tc>
                <a:tc>
                  <a:txBody>
                    <a:bodyPr/>
                    <a:lstStyle/>
                    <a:p>
                      <a:r>
                        <a:rPr lang="en-US" dirty="0" smtClean="0"/>
                        <a:t>Does not support</a:t>
                      </a:r>
                      <a:r>
                        <a:rPr lang="en-US" baseline="0" dirty="0" smtClean="0"/>
                        <a:t> the old EDMX design time</a:t>
                      </a:r>
                      <a:endParaRPr lang="en-GB" dirty="0"/>
                    </a:p>
                  </a:txBody>
                  <a:tcPr/>
                </a:tc>
              </a:tr>
              <a:tr h="935340">
                <a:tc>
                  <a:txBody>
                    <a:bodyPr/>
                    <a:lstStyle/>
                    <a:p>
                      <a:r>
                        <a:rPr lang="en-US" dirty="0" smtClean="0"/>
                        <a:t>Supports modern cloud-based, non-relational</a:t>
                      </a:r>
                      <a:r>
                        <a:rPr lang="en-US" baseline="0" dirty="0" smtClean="0"/>
                        <a:t> databases(Azure Table Storage, </a:t>
                      </a:r>
                      <a:r>
                        <a:rPr lang="en-US" baseline="0" dirty="0" err="1" smtClean="0"/>
                        <a:t>Redis</a:t>
                      </a:r>
                      <a:r>
                        <a:rPr lang="en-US" baseline="0" dirty="0" smtClean="0"/>
                        <a:t>)</a:t>
                      </a:r>
                      <a:r>
                        <a:rPr lang="en-US" dirty="0" smtClean="0"/>
                        <a:t> </a:t>
                      </a:r>
                      <a:endParaRPr lang="en-GB" dirty="0"/>
                    </a:p>
                  </a:txBody>
                  <a:tcPr/>
                </a:tc>
                <a:tc>
                  <a:txBody>
                    <a:bodyPr/>
                    <a:lstStyle/>
                    <a:p>
                      <a:r>
                        <a:rPr lang="en-US" dirty="0" smtClean="0"/>
                        <a:t>Does not support yet complex inheritance</a:t>
                      </a:r>
                      <a:r>
                        <a:rPr lang="en-US" baseline="0" dirty="0" smtClean="0"/>
                        <a:t> models</a:t>
                      </a:r>
                      <a:endParaRPr lang="en-GB" dirty="0"/>
                    </a:p>
                  </a:txBody>
                  <a:tcPr/>
                </a:tc>
              </a:tr>
              <a:tr h="370840">
                <a:tc gridSpan="2">
                  <a:txBody>
                    <a:bodyPr/>
                    <a:lstStyle/>
                    <a:p>
                      <a:endParaRPr lang="en-GB" dirty="0"/>
                    </a:p>
                  </a:txBody>
                  <a:tcPr/>
                </a:tc>
                <a:tc hMerge="1">
                  <a:txBody>
                    <a:bodyPr/>
                    <a:lstStyle/>
                    <a:p>
                      <a:endParaRPr lang="en-GB" dirty="0"/>
                    </a:p>
                  </a:txBody>
                  <a:tcPr/>
                </a:tc>
              </a:tr>
            </a:tbl>
          </a:graphicData>
        </a:graphic>
      </p:graphicFrame>
    </p:spTree>
    <p:extLst>
      <p:ext uri="{BB962C8B-B14F-4D97-AF65-F5344CB8AC3E}">
        <p14:creationId xmlns:p14="http://schemas.microsoft.com/office/powerpoint/2010/main" val="1850257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in Entity Framework</a:t>
            </a:r>
            <a:br>
              <a:rPr lang="en-US" dirty="0"/>
            </a:br>
            <a:endParaRPr lang="en-GB" dirty="0"/>
          </a:p>
        </p:txBody>
      </p:sp>
      <p:sp>
        <p:nvSpPr>
          <p:cNvPr id="3" name="Content Placeholder 2"/>
          <p:cNvSpPr>
            <a:spLocks noGrp="1"/>
          </p:cNvSpPr>
          <p:nvPr>
            <p:ph idx="1"/>
          </p:nvPr>
        </p:nvSpPr>
        <p:spPr/>
        <p:txBody>
          <a:bodyPr/>
          <a:lstStyle/>
          <a:p>
            <a:r>
              <a:rPr lang="en-US" dirty="0" smtClean="0">
                <a:solidFill>
                  <a:schemeClr val="bg1">
                    <a:lumMod val="85000"/>
                  </a:schemeClr>
                </a:solidFill>
              </a:rPr>
              <a:t>What is Entity Framework?</a:t>
            </a:r>
          </a:p>
          <a:p>
            <a:r>
              <a:rPr lang="en-US" dirty="0" smtClean="0">
                <a:solidFill>
                  <a:schemeClr val="bg1">
                    <a:lumMod val="85000"/>
                  </a:schemeClr>
                </a:solidFill>
              </a:rPr>
              <a:t>Short history</a:t>
            </a:r>
          </a:p>
          <a:p>
            <a:r>
              <a:rPr lang="en-US" dirty="0" smtClean="0"/>
              <a:t>Pros/Cons in using EF Core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65362173"/>
              </p:ext>
            </p:extLst>
          </p:nvPr>
        </p:nvGraphicFramePr>
        <p:xfrm>
          <a:off x="1890332" y="3591655"/>
          <a:ext cx="8128000" cy="28606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Pros</a:t>
                      </a:r>
                      <a:endParaRPr lang="en-GB" dirty="0"/>
                    </a:p>
                  </a:txBody>
                  <a:tcPr/>
                </a:tc>
                <a:tc>
                  <a:txBody>
                    <a:bodyPr/>
                    <a:lstStyle/>
                    <a:p>
                      <a:pPr algn="ctr"/>
                      <a:r>
                        <a:rPr lang="en-US" dirty="0" smtClean="0"/>
                        <a:t>Cons</a:t>
                      </a:r>
                      <a:endParaRPr lang="en-GB" dirty="0"/>
                    </a:p>
                  </a:txBody>
                  <a:tcPr/>
                </a:tc>
              </a:tr>
              <a:tr h="370840">
                <a:tc>
                  <a:txBody>
                    <a:bodyPr/>
                    <a:lstStyle/>
                    <a:p>
                      <a:r>
                        <a:rPr lang="en-US" dirty="0" smtClean="0"/>
                        <a:t>Is available for .NET Core =&gt; can be used for Mac, Linux</a:t>
                      </a:r>
                      <a:r>
                        <a:rPr lang="en-US" baseline="0" dirty="0" smtClean="0"/>
                        <a:t> or Windows</a:t>
                      </a:r>
                      <a:endParaRPr lang="en-GB" dirty="0"/>
                    </a:p>
                  </a:txBody>
                  <a:tcPr/>
                </a:tc>
                <a:tc>
                  <a:txBody>
                    <a:bodyPr/>
                    <a:lstStyle/>
                    <a:p>
                      <a:r>
                        <a:rPr lang="en-US" dirty="0" smtClean="0"/>
                        <a:t>Does not support</a:t>
                      </a:r>
                      <a:r>
                        <a:rPr lang="en-US" baseline="0" dirty="0" smtClean="0"/>
                        <a:t> the old EDMX design time</a:t>
                      </a:r>
                      <a:endParaRPr lang="en-GB" dirty="0"/>
                    </a:p>
                  </a:txBody>
                  <a:tcPr/>
                </a:tc>
              </a:tr>
              <a:tr h="935340">
                <a:tc>
                  <a:txBody>
                    <a:bodyPr/>
                    <a:lstStyle/>
                    <a:p>
                      <a:r>
                        <a:rPr lang="en-US" dirty="0" smtClean="0"/>
                        <a:t>Supports modern cloud-based, non-relational</a:t>
                      </a:r>
                      <a:r>
                        <a:rPr lang="en-US" baseline="0" dirty="0" smtClean="0"/>
                        <a:t> databases(Azure Table Storage, </a:t>
                      </a:r>
                      <a:r>
                        <a:rPr lang="en-US" baseline="0" dirty="0" err="1" smtClean="0"/>
                        <a:t>Redis</a:t>
                      </a:r>
                      <a:r>
                        <a:rPr lang="en-US" baseline="0" dirty="0" smtClean="0"/>
                        <a:t>)</a:t>
                      </a:r>
                      <a:r>
                        <a:rPr lang="en-US" dirty="0" smtClean="0"/>
                        <a:t> </a:t>
                      </a:r>
                      <a:endParaRPr lang="en-GB" dirty="0"/>
                    </a:p>
                  </a:txBody>
                  <a:tcPr/>
                </a:tc>
                <a:tc>
                  <a:txBody>
                    <a:bodyPr/>
                    <a:lstStyle/>
                    <a:p>
                      <a:r>
                        <a:rPr lang="en-US" dirty="0" smtClean="0"/>
                        <a:t>Does not support yet complex inheritance</a:t>
                      </a:r>
                      <a:r>
                        <a:rPr lang="en-US" baseline="0" dirty="0" smtClean="0"/>
                        <a:t> models</a:t>
                      </a:r>
                      <a:endParaRPr lang="en-GB" dirty="0"/>
                    </a:p>
                  </a:txBody>
                  <a:tcPr/>
                </a:tc>
              </a:tr>
              <a:tr h="370840">
                <a:tc gridSpan="2">
                  <a:txBody>
                    <a:bodyPr/>
                    <a:lstStyle/>
                    <a:p>
                      <a:r>
                        <a:rPr lang="en-US" b="1" i="1" dirty="0" smtClean="0"/>
                        <a:t>Tip: Use EF6 for Windows platform applications until EF Core becomes more stable and implements more features. Use EF Core for cross-platform development.</a:t>
                      </a:r>
                      <a:endParaRPr lang="en-GB" b="1" i="1" dirty="0"/>
                    </a:p>
                  </a:txBody>
                  <a:tcPr/>
                </a:tc>
                <a:tc hMerge="1">
                  <a:txBody>
                    <a:bodyPr/>
                    <a:lstStyle/>
                    <a:p>
                      <a:endParaRPr lang="en-GB" dirty="0"/>
                    </a:p>
                  </a:txBody>
                  <a:tcPr/>
                </a:tc>
              </a:tr>
            </a:tbl>
          </a:graphicData>
        </a:graphic>
      </p:graphicFrame>
    </p:spTree>
    <p:extLst>
      <p:ext uri="{BB962C8B-B14F-4D97-AF65-F5344CB8AC3E}">
        <p14:creationId xmlns:p14="http://schemas.microsoft.com/office/powerpoint/2010/main" val="3922987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first</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59154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code </a:t>
            </a:r>
            <a:r>
              <a:rPr lang="en-US" dirty="0" smtClean="0"/>
              <a:t>first - conventions</a:t>
            </a:r>
            <a:r>
              <a:rPr lang="en-US" dirty="0"/>
              <a:t/>
            </a:r>
            <a:br>
              <a:rPr lang="en-US" dirty="0"/>
            </a:b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4068896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code </a:t>
            </a:r>
            <a:r>
              <a:rPr lang="en-US" dirty="0" smtClean="0"/>
              <a:t>first - conventions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a:t>If a connection string exists with the same name as the class derived from </a:t>
            </a:r>
            <a:r>
              <a:rPr lang="en-US" dirty="0" err="1"/>
              <a:t>DbContext</a:t>
            </a:r>
            <a:r>
              <a:rPr lang="en-US" dirty="0"/>
              <a:t>, then it is loaded and used to connect to the database automatically</a:t>
            </a:r>
            <a:r>
              <a:rPr lang="en-US" dirty="0" smtClean="0"/>
              <a:t>.</a:t>
            </a:r>
          </a:p>
          <a:p>
            <a:endParaRPr lang="en-GB" dirty="0"/>
          </a:p>
        </p:txBody>
      </p:sp>
    </p:spTree>
    <p:extLst>
      <p:ext uri="{BB962C8B-B14F-4D97-AF65-F5344CB8AC3E}">
        <p14:creationId xmlns:p14="http://schemas.microsoft.com/office/powerpoint/2010/main" val="464326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Tree>
    <p:extLst>
      <p:ext uri="{BB962C8B-B14F-4D97-AF65-F5344CB8AC3E}">
        <p14:creationId xmlns:p14="http://schemas.microsoft.com/office/powerpoint/2010/main" val="40966979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code </a:t>
            </a:r>
            <a:r>
              <a:rPr lang="en-US" dirty="0" smtClean="0"/>
              <a:t>first - conventions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a:t>If a connection string exists with the same name as the class derived from </a:t>
            </a:r>
            <a:r>
              <a:rPr lang="en-US" dirty="0" err="1"/>
              <a:t>DbContext</a:t>
            </a:r>
            <a:r>
              <a:rPr lang="en-US" dirty="0"/>
              <a:t>, then it is loaded and used to connect to the database automatically</a:t>
            </a:r>
            <a:r>
              <a:rPr lang="en-US" dirty="0" smtClean="0"/>
              <a:t>.</a:t>
            </a:r>
          </a:p>
          <a:p>
            <a:r>
              <a:rPr lang="en-US" dirty="0"/>
              <a:t>The name of a table is assumed to match the name of a </a:t>
            </a:r>
            <a:r>
              <a:rPr lang="en-US" dirty="0" err="1"/>
              <a:t>DbSet</a:t>
            </a:r>
            <a:r>
              <a:rPr lang="en-US" dirty="0"/>
              <a:t> </a:t>
            </a:r>
            <a:r>
              <a:rPr lang="en-US" dirty="0" smtClean="0"/>
              <a:t>&lt;T&gt; </a:t>
            </a:r>
            <a:r>
              <a:rPr lang="en-US" dirty="0"/>
              <a:t>property in the </a:t>
            </a:r>
            <a:r>
              <a:rPr lang="en-US" dirty="0" err="1"/>
              <a:t>DbContext</a:t>
            </a:r>
            <a:r>
              <a:rPr lang="en-US" dirty="0"/>
              <a:t> class, for example, Customers.</a:t>
            </a:r>
            <a:endParaRPr lang="en-US" dirty="0" smtClean="0"/>
          </a:p>
          <a:p>
            <a:endParaRPr lang="en-GB" dirty="0"/>
          </a:p>
        </p:txBody>
      </p:sp>
    </p:spTree>
    <p:extLst>
      <p:ext uri="{BB962C8B-B14F-4D97-AF65-F5344CB8AC3E}">
        <p14:creationId xmlns:p14="http://schemas.microsoft.com/office/powerpoint/2010/main" val="1800070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code </a:t>
            </a:r>
            <a:r>
              <a:rPr lang="en-US" dirty="0" smtClean="0"/>
              <a:t>first - conventions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a:t>If a connection string exists with the same name as the class derived from </a:t>
            </a:r>
            <a:r>
              <a:rPr lang="en-US" dirty="0" err="1"/>
              <a:t>DbContext</a:t>
            </a:r>
            <a:r>
              <a:rPr lang="en-US" dirty="0"/>
              <a:t>, then it is loaded and used to connect to the database automatically</a:t>
            </a:r>
            <a:r>
              <a:rPr lang="en-US" dirty="0" smtClean="0"/>
              <a:t>.</a:t>
            </a:r>
          </a:p>
          <a:p>
            <a:r>
              <a:rPr lang="en-US" dirty="0"/>
              <a:t>The name of a table is assumed to match the name of a </a:t>
            </a:r>
            <a:r>
              <a:rPr lang="en-US" dirty="0" err="1"/>
              <a:t>DbSet</a:t>
            </a:r>
            <a:r>
              <a:rPr lang="en-US" dirty="0"/>
              <a:t> </a:t>
            </a:r>
            <a:r>
              <a:rPr lang="en-US" dirty="0" smtClean="0"/>
              <a:t>&lt;T&gt; </a:t>
            </a:r>
            <a:r>
              <a:rPr lang="en-US" dirty="0"/>
              <a:t>property in the </a:t>
            </a:r>
            <a:r>
              <a:rPr lang="en-US" dirty="0" err="1"/>
              <a:t>DbContext</a:t>
            </a:r>
            <a:r>
              <a:rPr lang="en-US" dirty="0"/>
              <a:t> class, for example, Customers</a:t>
            </a:r>
            <a:r>
              <a:rPr lang="en-US" dirty="0" smtClean="0"/>
              <a:t>.</a:t>
            </a:r>
          </a:p>
          <a:p>
            <a:r>
              <a:rPr lang="en-US" dirty="0"/>
              <a:t>The names of the columns are assumed to match the names of properties in the class, for example, </a:t>
            </a:r>
            <a:r>
              <a:rPr lang="en-US" dirty="0" err="1"/>
              <a:t>CustomerID</a:t>
            </a:r>
            <a:r>
              <a:rPr lang="en-US" dirty="0" smtClean="0"/>
              <a:t>.</a:t>
            </a:r>
          </a:p>
          <a:p>
            <a:endParaRPr lang="en-US" dirty="0" smtClean="0"/>
          </a:p>
          <a:p>
            <a:endParaRPr lang="en-GB" dirty="0"/>
          </a:p>
        </p:txBody>
      </p:sp>
    </p:spTree>
    <p:extLst>
      <p:ext uri="{BB962C8B-B14F-4D97-AF65-F5344CB8AC3E}">
        <p14:creationId xmlns:p14="http://schemas.microsoft.com/office/powerpoint/2010/main" val="1671978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code </a:t>
            </a:r>
            <a:r>
              <a:rPr lang="en-US" dirty="0" smtClean="0"/>
              <a:t>first - conventions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a:t>If a connection string exists with the same name as the class derived from </a:t>
            </a:r>
            <a:r>
              <a:rPr lang="en-US" dirty="0" err="1"/>
              <a:t>DbContext</a:t>
            </a:r>
            <a:r>
              <a:rPr lang="en-US" dirty="0"/>
              <a:t>, then it is loaded and used to connect to the database automatically</a:t>
            </a:r>
            <a:r>
              <a:rPr lang="en-US" dirty="0" smtClean="0"/>
              <a:t>.</a:t>
            </a:r>
          </a:p>
          <a:p>
            <a:r>
              <a:rPr lang="en-US" dirty="0"/>
              <a:t>The name of a table is assumed to match the name of a </a:t>
            </a:r>
            <a:r>
              <a:rPr lang="en-US" dirty="0" err="1"/>
              <a:t>DbSet</a:t>
            </a:r>
            <a:r>
              <a:rPr lang="en-US" dirty="0"/>
              <a:t> </a:t>
            </a:r>
            <a:r>
              <a:rPr lang="en-US" dirty="0" smtClean="0"/>
              <a:t>&lt;T&gt; </a:t>
            </a:r>
            <a:r>
              <a:rPr lang="en-US" dirty="0"/>
              <a:t>property in the </a:t>
            </a:r>
            <a:r>
              <a:rPr lang="en-US" dirty="0" err="1"/>
              <a:t>DbContext</a:t>
            </a:r>
            <a:r>
              <a:rPr lang="en-US" dirty="0"/>
              <a:t> class, for example, Customers</a:t>
            </a:r>
            <a:r>
              <a:rPr lang="en-US" dirty="0" smtClean="0"/>
              <a:t>.</a:t>
            </a:r>
          </a:p>
          <a:p>
            <a:r>
              <a:rPr lang="en-US" dirty="0"/>
              <a:t>The names of the columns are assumed to match the names of properties in the class, for example, </a:t>
            </a:r>
            <a:r>
              <a:rPr lang="en-US" dirty="0" err="1"/>
              <a:t>CustomerID</a:t>
            </a:r>
            <a:r>
              <a:rPr lang="en-US" dirty="0" smtClean="0"/>
              <a:t>.</a:t>
            </a:r>
          </a:p>
          <a:p>
            <a:r>
              <a:rPr lang="en-US" dirty="0"/>
              <a:t>The string .NET type is assumed to be an </a:t>
            </a:r>
            <a:r>
              <a:rPr lang="en-US" dirty="0" err="1"/>
              <a:t>nvarchar</a:t>
            </a:r>
            <a:r>
              <a:rPr lang="en-US" dirty="0"/>
              <a:t> type in the database</a:t>
            </a:r>
            <a:r>
              <a:rPr lang="en-US" dirty="0" smtClean="0"/>
              <a:t>.</a:t>
            </a:r>
          </a:p>
          <a:p>
            <a:endParaRPr lang="en-US" dirty="0" smtClean="0"/>
          </a:p>
          <a:p>
            <a:endParaRPr lang="en-GB" dirty="0"/>
          </a:p>
        </p:txBody>
      </p:sp>
    </p:spTree>
    <p:extLst>
      <p:ext uri="{BB962C8B-B14F-4D97-AF65-F5344CB8AC3E}">
        <p14:creationId xmlns:p14="http://schemas.microsoft.com/office/powerpoint/2010/main" val="35929014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code </a:t>
            </a:r>
            <a:r>
              <a:rPr lang="en-US" dirty="0" smtClean="0"/>
              <a:t>first - conventions</a:t>
            </a:r>
            <a:r>
              <a:rPr lang="en-US" dirty="0"/>
              <a:t/>
            </a:r>
            <a:br>
              <a:rPr lang="en-US" dirty="0"/>
            </a:br>
            <a:endParaRPr lang="en-GB" dirty="0"/>
          </a:p>
        </p:txBody>
      </p:sp>
      <p:sp>
        <p:nvSpPr>
          <p:cNvPr id="3" name="Content Placeholder 2"/>
          <p:cNvSpPr>
            <a:spLocks noGrp="1"/>
          </p:cNvSpPr>
          <p:nvPr>
            <p:ph idx="1"/>
          </p:nvPr>
        </p:nvSpPr>
        <p:spPr/>
        <p:txBody>
          <a:bodyPr>
            <a:normAutofit/>
          </a:bodyPr>
          <a:lstStyle/>
          <a:p>
            <a:r>
              <a:rPr lang="en-US" dirty="0"/>
              <a:t>If a connection string exists with the same name as the class derived from </a:t>
            </a:r>
            <a:r>
              <a:rPr lang="en-US" dirty="0" err="1"/>
              <a:t>DbContext</a:t>
            </a:r>
            <a:r>
              <a:rPr lang="en-US" dirty="0"/>
              <a:t>, then it is loaded and used to connect to the database automatically</a:t>
            </a:r>
            <a:r>
              <a:rPr lang="en-US" dirty="0" smtClean="0"/>
              <a:t>.</a:t>
            </a:r>
          </a:p>
          <a:p>
            <a:r>
              <a:rPr lang="en-US" dirty="0"/>
              <a:t>The name of a table is assumed to match the name of a </a:t>
            </a:r>
            <a:r>
              <a:rPr lang="en-US" dirty="0" err="1"/>
              <a:t>DbSet</a:t>
            </a:r>
            <a:r>
              <a:rPr lang="en-US" dirty="0"/>
              <a:t> </a:t>
            </a:r>
            <a:r>
              <a:rPr lang="en-US" dirty="0" smtClean="0"/>
              <a:t>&lt;T&gt; </a:t>
            </a:r>
            <a:r>
              <a:rPr lang="en-US" dirty="0"/>
              <a:t>property in the </a:t>
            </a:r>
            <a:r>
              <a:rPr lang="en-US" dirty="0" err="1"/>
              <a:t>DbContext</a:t>
            </a:r>
            <a:r>
              <a:rPr lang="en-US" dirty="0"/>
              <a:t> class, for example, Customers</a:t>
            </a:r>
            <a:r>
              <a:rPr lang="en-US" dirty="0" smtClean="0"/>
              <a:t>.</a:t>
            </a:r>
          </a:p>
          <a:p>
            <a:r>
              <a:rPr lang="en-US" dirty="0"/>
              <a:t>The names of the columns are assumed to match the names of properties in the class, for example, </a:t>
            </a:r>
            <a:r>
              <a:rPr lang="en-US" dirty="0" err="1"/>
              <a:t>CustomerID</a:t>
            </a:r>
            <a:r>
              <a:rPr lang="en-US" dirty="0" smtClean="0"/>
              <a:t>.</a:t>
            </a:r>
          </a:p>
          <a:p>
            <a:r>
              <a:rPr lang="en-US" dirty="0"/>
              <a:t>The string .NET type is assumed to be an </a:t>
            </a:r>
            <a:r>
              <a:rPr lang="en-US" dirty="0" err="1"/>
              <a:t>nvarchar</a:t>
            </a:r>
            <a:r>
              <a:rPr lang="en-US" dirty="0"/>
              <a:t> type in the database</a:t>
            </a:r>
            <a:r>
              <a:rPr lang="en-US" dirty="0" smtClean="0"/>
              <a:t>.</a:t>
            </a:r>
          </a:p>
          <a:p>
            <a:r>
              <a:rPr lang="en-US" dirty="0"/>
              <a:t>The </a:t>
            </a:r>
            <a:r>
              <a:rPr lang="en-US" dirty="0" err="1"/>
              <a:t>int</a:t>
            </a:r>
            <a:r>
              <a:rPr lang="en-US" dirty="0"/>
              <a:t> .NET type is assumed to be an </a:t>
            </a:r>
            <a:r>
              <a:rPr lang="en-US" dirty="0" err="1"/>
              <a:t>int</a:t>
            </a:r>
            <a:r>
              <a:rPr lang="en-US" dirty="0"/>
              <a:t> type in the database</a:t>
            </a:r>
            <a:r>
              <a:rPr lang="en-US" dirty="0" smtClean="0"/>
              <a:t>.</a:t>
            </a:r>
          </a:p>
          <a:p>
            <a:endParaRPr lang="en-US" dirty="0" smtClean="0"/>
          </a:p>
          <a:p>
            <a:endParaRPr lang="en-GB" dirty="0"/>
          </a:p>
        </p:txBody>
      </p:sp>
    </p:spTree>
    <p:extLst>
      <p:ext uri="{BB962C8B-B14F-4D97-AF65-F5344CB8AC3E}">
        <p14:creationId xmlns:p14="http://schemas.microsoft.com/office/powerpoint/2010/main" val="2676019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code </a:t>
            </a:r>
            <a:r>
              <a:rPr lang="en-US" dirty="0" smtClean="0"/>
              <a:t>first - conventions</a:t>
            </a:r>
            <a:r>
              <a:rPr lang="en-US" dirty="0"/>
              <a:t/>
            </a:r>
            <a:br>
              <a:rPr lang="en-US" dirty="0"/>
            </a:br>
            <a:endParaRPr lang="en-GB" dirty="0"/>
          </a:p>
        </p:txBody>
      </p:sp>
      <p:sp>
        <p:nvSpPr>
          <p:cNvPr id="3" name="Content Placeholder 2"/>
          <p:cNvSpPr>
            <a:spLocks noGrp="1"/>
          </p:cNvSpPr>
          <p:nvPr>
            <p:ph idx="1"/>
          </p:nvPr>
        </p:nvSpPr>
        <p:spPr/>
        <p:txBody>
          <a:bodyPr>
            <a:normAutofit lnSpcReduction="10000"/>
          </a:bodyPr>
          <a:lstStyle/>
          <a:p>
            <a:r>
              <a:rPr lang="en-US" dirty="0"/>
              <a:t>If a connection string exists with the same name as the class derived from </a:t>
            </a:r>
            <a:r>
              <a:rPr lang="en-US" dirty="0" err="1"/>
              <a:t>DbContext</a:t>
            </a:r>
            <a:r>
              <a:rPr lang="en-US" dirty="0"/>
              <a:t>, then it is loaded and used to connect to the database automatically</a:t>
            </a:r>
            <a:r>
              <a:rPr lang="en-US" dirty="0" smtClean="0"/>
              <a:t>.</a:t>
            </a:r>
          </a:p>
          <a:p>
            <a:r>
              <a:rPr lang="en-US" dirty="0"/>
              <a:t>The name of a table is assumed to match the name of a </a:t>
            </a:r>
            <a:r>
              <a:rPr lang="en-US" dirty="0" err="1"/>
              <a:t>DbSet</a:t>
            </a:r>
            <a:r>
              <a:rPr lang="en-US" dirty="0"/>
              <a:t> </a:t>
            </a:r>
            <a:r>
              <a:rPr lang="en-US" dirty="0" smtClean="0"/>
              <a:t>&lt;T&gt; </a:t>
            </a:r>
            <a:r>
              <a:rPr lang="en-US" dirty="0"/>
              <a:t>property in the </a:t>
            </a:r>
            <a:r>
              <a:rPr lang="en-US" dirty="0" err="1"/>
              <a:t>DbContext</a:t>
            </a:r>
            <a:r>
              <a:rPr lang="en-US" dirty="0"/>
              <a:t> class, for example, Customers</a:t>
            </a:r>
            <a:r>
              <a:rPr lang="en-US" dirty="0" smtClean="0"/>
              <a:t>.</a:t>
            </a:r>
          </a:p>
          <a:p>
            <a:r>
              <a:rPr lang="en-US" dirty="0"/>
              <a:t>The names of the columns are assumed to match the names of properties in the class, for example, </a:t>
            </a:r>
            <a:r>
              <a:rPr lang="en-US" dirty="0" err="1"/>
              <a:t>CustomerID</a:t>
            </a:r>
            <a:r>
              <a:rPr lang="en-US" dirty="0" smtClean="0"/>
              <a:t>.</a:t>
            </a:r>
          </a:p>
          <a:p>
            <a:r>
              <a:rPr lang="en-US" dirty="0"/>
              <a:t>The string .NET type is assumed to be an </a:t>
            </a:r>
            <a:r>
              <a:rPr lang="en-US" dirty="0" err="1"/>
              <a:t>nvarchar</a:t>
            </a:r>
            <a:r>
              <a:rPr lang="en-US" dirty="0"/>
              <a:t> type in the database</a:t>
            </a:r>
            <a:r>
              <a:rPr lang="en-US" dirty="0" smtClean="0"/>
              <a:t>.</a:t>
            </a:r>
          </a:p>
          <a:p>
            <a:r>
              <a:rPr lang="en-US" dirty="0"/>
              <a:t>The </a:t>
            </a:r>
            <a:r>
              <a:rPr lang="en-US" dirty="0" err="1"/>
              <a:t>int</a:t>
            </a:r>
            <a:r>
              <a:rPr lang="en-US" dirty="0"/>
              <a:t> .NET type is assumed to be an </a:t>
            </a:r>
            <a:r>
              <a:rPr lang="en-US" dirty="0" err="1"/>
              <a:t>int</a:t>
            </a:r>
            <a:r>
              <a:rPr lang="en-US" dirty="0"/>
              <a:t> type in the database</a:t>
            </a:r>
            <a:r>
              <a:rPr lang="en-US" dirty="0" smtClean="0"/>
              <a:t>.</a:t>
            </a:r>
          </a:p>
          <a:p>
            <a:r>
              <a:rPr lang="en-US" dirty="0"/>
              <a:t>A property that is named ID or the name of the class has ID as the suffix, it is assumed to be a primary key. If this property is any integer type or the </a:t>
            </a:r>
            <a:r>
              <a:rPr lang="en-US" dirty="0" err="1"/>
              <a:t>Guid</a:t>
            </a:r>
            <a:r>
              <a:rPr lang="en-US" dirty="0"/>
              <a:t> type, then it is also assumed to be an IDENTITY</a:t>
            </a:r>
            <a:endParaRPr lang="en-US" dirty="0" smtClean="0"/>
          </a:p>
          <a:p>
            <a:endParaRPr lang="en-US" dirty="0" smtClean="0"/>
          </a:p>
          <a:p>
            <a:endParaRPr lang="en-GB" dirty="0"/>
          </a:p>
        </p:txBody>
      </p:sp>
    </p:spTree>
    <p:extLst>
      <p:ext uri="{BB962C8B-B14F-4D97-AF65-F5344CB8AC3E}">
        <p14:creationId xmlns:p14="http://schemas.microsoft.com/office/powerpoint/2010/main" val="6153260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attributes</a:t>
            </a:r>
            <a:r>
              <a:rPr lang="en-US" dirty="0"/>
              <a:t/>
            </a:r>
            <a:br>
              <a:rPr lang="en-US" dirty="0"/>
            </a:b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4410961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attributes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With attributes we can specify different aspects database oriented: Not Null field, dimensions for </a:t>
            </a:r>
            <a:r>
              <a:rPr lang="en-US" dirty="0" err="1" smtClean="0"/>
              <a:t>nvarchar</a:t>
            </a:r>
            <a:r>
              <a:rPr lang="en-US" dirty="0" smtClean="0"/>
              <a:t>, custom types</a:t>
            </a:r>
            <a:endParaRPr lang="en-GB" dirty="0"/>
          </a:p>
        </p:txBody>
      </p:sp>
    </p:spTree>
    <p:extLst>
      <p:ext uri="{BB962C8B-B14F-4D97-AF65-F5344CB8AC3E}">
        <p14:creationId xmlns:p14="http://schemas.microsoft.com/office/powerpoint/2010/main" val="498783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attributes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With attributes we can specify different aspects database oriented: Not Null field, dimensions for </a:t>
            </a:r>
            <a:r>
              <a:rPr lang="en-US" dirty="0" err="1" smtClean="0"/>
              <a:t>nvarchar</a:t>
            </a:r>
            <a:r>
              <a:rPr lang="en-US" dirty="0" smtClean="0"/>
              <a:t>, custom types</a:t>
            </a:r>
          </a:p>
          <a:p>
            <a:pPr marL="0" indent="0">
              <a:buNone/>
            </a:pPr>
            <a:r>
              <a:rPr lang="en-US" dirty="0" smtClean="0"/>
              <a:t>	</a:t>
            </a:r>
            <a:r>
              <a:rPr lang="en-US" b="1" i="1" dirty="0" smtClean="0"/>
              <a:t>[</a:t>
            </a:r>
            <a:r>
              <a:rPr lang="en-US" b="1" i="1" dirty="0"/>
              <a:t>Required] </a:t>
            </a:r>
          </a:p>
          <a:p>
            <a:pPr marL="0" indent="0">
              <a:buNone/>
            </a:pPr>
            <a:r>
              <a:rPr lang="en-US" b="1" i="1" dirty="0" smtClean="0"/>
              <a:t>	[</a:t>
            </a:r>
            <a:r>
              <a:rPr lang="en-US" b="1" i="1" dirty="0" err="1"/>
              <a:t>StringLength</a:t>
            </a:r>
            <a:r>
              <a:rPr lang="en-US" b="1" i="1" dirty="0"/>
              <a:t>(40)] </a:t>
            </a:r>
          </a:p>
          <a:p>
            <a:pPr marL="0" indent="0">
              <a:buNone/>
            </a:pPr>
            <a:r>
              <a:rPr lang="en-US" b="1" i="1" dirty="0"/>
              <a:t>	</a:t>
            </a:r>
            <a:r>
              <a:rPr lang="en-US" b="1" i="1" dirty="0" smtClean="0"/>
              <a:t>public </a:t>
            </a:r>
            <a:r>
              <a:rPr lang="en-US" b="1" i="1" dirty="0"/>
              <a:t>string </a:t>
            </a:r>
            <a:r>
              <a:rPr lang="en-US" b="1" i="1" dirty="0" err="1" smtClean="0"/>
              <a:t>CustomerName</a:t>
            </a:r>
            <a:r>
              <a:rPr lang="en-US" b="1" i="1" dirty="0" smtClean="0"/>
              <a:t> </a:t>
            </a:r>
            <a:r>
              <a:rPr lang="en-US" b="1" i="1" dirty="0"/>
              <a:t>{ get; set; </a:t>
            </a:r>
            <a:r>
              <a:rPr lang="en-US" b="1" i="1" dirty="0" smtClean="0"/>
              <a:t>} </a:t>
            </a:r>
          </a:p>
          <a:p>
            <a:pPr marL="0" indent="0">
              <a:buNone/>
            </a:pPr>
            <a:r>
              <a:rPr lang="en-US" b="1" i="1" dirty="0" smtClean="0"/>
              <a:t>or:</a:t>
            </a:r>
            <a:endParaRPr lang="en-GB" b="1" i="1" dirty="0"/>
          </a:p>
        </p:txBody>
      </p:sp>
    </p:spTree>
    <p:extLst>
      <p:ext uri="{BB962C8B-B14F-4D97-AF65-F5344CB8AC3E}">
        <p14:creationId xmlns:p14="http://schemas.microsoft.com/office/powerpoint/2010/main" val="28482198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attributes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With attributes we can specify different aspects database oriented: Not Null field, dimensions for </a:t>
            </a:r>
            <a:r>
              <a:rPr lang="en-US" dirty="0" err="1" smtClean="0"/>
              <a:t>nvarchar</a:t>
            </a:r>
            <a:r>
              <a:rPr lang="en-US" dirty="0" smtClean="0"/>
              <a:t>, custom types</a:t>
            </a:r>
          </a:p>
          <a:p>
            <a:pPr marL="0" indent="0">
              <a:buNone/>
            </a:pPr>
            <a:r>
              <a:rPr lang="en-US" dirty="0" smtClean="0"/>
              <a:t>	</a:t>
            </a:r>
            <a:r>
              <a:rPr lang="en-US" b="1" i="1" dirty="0" smtClean="0"/>
              <a:t>[</a:t>
            </a:r>
            <a:r>
              <a:rPr lang="en-US" b="1" i="1" dirty="0"/>
              <a:t>Required] </a:t>
            </a:r>
          </a:p>
          <a:p>
            <a:pPr marL="0" indent="0">
              <a:buNone/>
            </a:pPr>
            <a:r>
              <a:rPr lang="en-US" b="1" i="1" dirty="0" smtClean="0"/>
              <a:t>	[</a:t>
            </a:r>
            <a:r>
              <a:rPr lang="en-US" b="1" i="1" dirty="0" err="1"/>
              <a:t>StringLength</a:t>
            </a:r>
            <a:r>
              <a:rPr lang="en-US" b="1" i="1" dirty="0"/>
              <a:t>(40)] </a:t>
            </a:r>
          </a:p>
          <a:p>
            <a:pPr marL="0" indent="0">
              <a:buNone/>
            </a:pPr>
            <a:r>
              <a:rPr lang="en-US" b="1" i="1" dirty="0"/>
              <a:t>	</a:t>
            </a:r>
            <a:r>
              <a:rPr lang="en-US" b="1" i="1" dirty="0" smtClean="0"/>
              <a:t>public </a:t>
            </a:r>
            <a:r>
              <a:rPr lang="en-US" b="1" i="1" dirty="0"/>
              <a:t>string </a:t>
            </a:r>
            <a:r>
              <a:rPr lang="en-US" b="1" i="1" dirty="0" err="1" smtClean="0"/>
              <a:t>CustomerName</a:t>
            </a:r>
            <a:r>
              <a:rPr lang="en-US" b="1" i="1" dirty="0" smtClean="0"/>
              <a:t> </a:t>
            </a:r>
            <a:r>
              <a:rPr lang="en-US" b="1" i="1" dirty="0"/>
              <a:t>{ get; set; </a:t>
            </a:r>
            <a:r>
              <a:rPr lang="en-US" b="1" i="1" dirty="0" smtClean="0"/>
              <a:t>} </a:t>
            </a:r>
          </a:p>
          <a:p>
            <a:pPr marL="0" indent="0">
              <a:buNone/>
            </a:pPr>
            <a:r>
              <a:rPr lang="en-US" b="1" i="1" dirty="0" smtClean="0"/>
              <a:t>or:</a:t>
            </a:r>
          </a:p>
          <a:p>
            <a:pPr marL="0" indent="0">
              <a:buNone/>
            </a:pPr>
            <a:r>
              <a:rPr lang="en-US" b="1" i="1" dirty="0" smtClean="0"/>
              <a:t>	[</a:t>
            </a:r>
            <a:r>
              <a:rPr lang="en-US" b="1" i="1" dirty="0"/>
              <a:t>Column( </a:t>
            </a:r>
            <a:r>
              <a:rPr lang="en-US" b="1" i="1" dirty="0" err="1"/>
              <a:t>TypeName</a:t>
            </a:r>
            <a:r>
              <a:rPr lang="en-US" b="1" i="1" dirty="0"/>
              <a:t> = "money")] </a:t>
            </a:r>
            <a:endParaRPr lang="en-US" b="1" i="1" dirty="0" smtClean="0"/>
          </a:p>
          <a:p>
            <a:pPr marL="0" indent="0">
              <a:buNone/>
            </a:pPr>
            <a:r>
              <a:rPr lang="en-US" b="1" i="1" dirty="0"/>
              <a:t>	</a:t>
            </a:r>
            <a:r>
              <a:rPr lang="en-US" b="1" i="1" dirty="0" smtClean="0"/>
              <a:t>public </a:t>
            </a:r>
            <a:r>
              <a:rPr lang="en-US" b="1" i="1" dirty="0"/>
              <a:t>decimal? </a:t>
            </a:r>
            <a:r>
              <a:rPr lang="en-US" b="1" i="1" dirty="0" err="1"/>
              <a:t>UnitPrice</a:t>
            </a:r>
            <a:r>
              <a:rPr lang="en-US" b="1" i="1" dirty="0"/>
              <a:t> { get; set; </a:t>
            </a:r>
            <a:r>
              <a:rPr lang="en-US" b="1" i="1" dirty="0" smtClean="0"/>
              <a:t>}</a:t>
            </a:r>
            <a:endParaRPr lang="en-US" b="1" i="1" dirty="0"/>
          </a:p>
        </p:txBody>
      </p:sp>
    </p:spTree>
    <p:extLst>
      <p:ext uri="{BB962C8B-B14F-4D97-AF65-F5344CB8AC3E}">
        <p14:creationId xmlns:p14="http://schemas.microsoft.com/office/powerpoint/2010/main" val="40399863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Fluent API</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595410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5733" y="1490602"/>
            <a:ext cx="666750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7358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Fluent API</a:t>
            </a:r>
            <a:endParaRPr lang="en-GB" dirty="0"/>
          </a:p>
        </p:txBody>
      </p:sp>
      <p:sp>
        <p:nvSpPr>
          <p:cNvPr id="3" name="Content Placeholder 2"/>
          <p:cNvSpPr>
            <a:spLocks noGrp="1"/>
          </p:cNvSpPr>
          <p:nvPr>
            <p:ph idx="1"/>
          </p:nvPr>
        </p:nvSpPr>
        <p:spPr/>
        <p:txBody>
          <a:bodyPr/>
          <a:lstStyle/>
          <a:p>
            <a:r>
              <a:rPr lang="en-US" dirty="0" smtClean="0"/>
              <a:t>It can be used:</a:t>
            </a:r>
          </a:p>
          <a:p>
            <a:pPr lvl="1"/>
            <a:r>
              <a:rPr lang="en-US" dirty="0" smtClean="0"/>
              <a:t>Combined with attributes </a:t>
            </a:r>
            <a:endParaRPr lang="en-GB" dirty="0"/>
          </a:p>
        </p:txBody>
      </p:sp>
    </p:spTree>
    <p:extLst>
      <p:ext uri="{BB962C8B-B14F-4D97-AF65-F5344CB8AC3E}">
        <p14:creationId xmlns:p14="http://schemas.microsoft.com/office/powerpoint/2010/main" val="23427724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Fluent API</a:t>
            </a:r>
            <a:endParaRPr lang="en-GB" dirty="0"/>
          </a:p>
        </p:txBody>
      </p:sp>
      <p:sp>
        <p:nvSpPr>
          <p:cNvPr id="3" name="Content Placeholder 2"/>
          <p:cNvSpPr>
            <a:spLocks noGrp="1"/>
          </p:cNvSpPr>
          <p:nvPr>
            <p:ph idx="1"/>
          </p:nvPr>
        </p:nvSpPr>
        <p:spPr/>
        <p:txBody>
          <a:bodyPr/>
          <a:lstStyle/>
          <a:p>
            <a:r>
              <a:rPr lang="en-US" dirty="0" smtClean="0"/>
              <a:t>It can be used:</a:t>
            </a:r>
          </a:p>
          <a:p>
            <a:pPr lvl="1"/>
            <a:r>
              <a:rPr lang="en-US" dirty="0" smtClean="0"/>
              <a:t>Combined with attributes </a:t>
            </a:r>
          </a:p>
          <a:p>
            <a:pPr lvl="1"/>
            <a:r>
              <a:rPr lang="en-US" dirty="0" smtClean="0"/>
              <a:t>As a replacement for attributes</a:t>
            </a:r>
            <a:endParaRPr lang="en-GB" dirty="0"/>
          </a:p>
        </p:txBody>
      </p:sp>
    </p:spTree>
    <p:extLst>
      <p:ext uri="{BB962C8B-B14F-4D97-AF65-F5344CB8AC3E}">
        <p14:creationId xmlns:p14="http://schemas.microsoft.com/office/powerpoint/2010/main" val="29785924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Fluent API</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It can be used:</a:t>
            </a:r>
          </a:p>
          <a:p>
            <a:pPr lvl="1"/>
            <a:r>
              <a:rPr lang="en-US" dirty="0" smtClean="0"/>
              <a:t>Combined with attributes </a:t>
            </a:r>
          </a:p>
          <a:p>
            <a:pPr lvl="1"/>
            <a:r>
              <a:rPr lang="en-US" dirty="0" smtClean="0"/>
              <a:t>As a replacement for attributes</a:t>
            </a:r>
          </a:p>
          <a:p>
            <a:pPr marL="57150" indent="0">
              <a:buNone/>
            </a:pPr>
            <a:r>
              <a:rPr lang="en-US" b="1" i="1" dirty="0" smtClean="0"/>
              <a:t>[Required</a:t>
            </a:r>
            <a:r>
              <a:rPr lang="en-US" b="1" i="1" dirty="0"/>
              <a:t>] </a:t>
            </a:r>
          </a:p>
          <a:p>
            <a:pPr marL="57150" indent="0">
              <a:buNone/>
            </a:pPr>
            <a:r>
              <a:rPr lang="en-US" b="1" i="1" dirty="0"/>
              <a:t>[</a:t>
            </a:r>
            <a:r>
              <a:rPr lang="en-US" b="1" i="1" dirty="0" err="1"/>
              <a:t>StringLength</a:t>
            </a:r>
            <a:r>
              <a:rPr lang="en-US" b="1" i="1" dirty="0"/>
              <a:t>( 40)] </a:t>
            </a:r>
          </a:p>
          <a:p>
            <a:pPr marL="57150" indent="0">
              <a:buNone/>
            </a:pPr>
            <a:r>
              <a:rPr lang="en-US" b="1" i="1" dirty="0"/>
              <a:t>public string </a:t>
            </a:r>
            <a:r>
              <a:rPr lang="en-US" b="1" i="1" dirty="0" err="1"/>
              <a:t>CompanyName</a:t>
            </a:r>
            <a:r>
              <a:rPr lang="en-US" b="1" i="1" dirty="0"/>
              <a:t> { get; set; } </a:t>
            </a:r>
          </a:p>
          <a:p>
            <a:endParaRPr lang="en-US" b="1" i="1" dirty="0"/>
          </a:p>
          <a:p>
            <a:pPr marL="57150" indent="0">
              <a:buNone/>
            </a:pPr>
            <a:r>
              <a:rPr lang="en-US" b="1" i="1" dirty="0"/>
              <a:t>They could be deleted and replaced with this Fluent API statement in the Context class </a:t>
            </a:r>
            <a:r>
              <a:rPr lang="en-US" b="1" i="1" dirty="0" err="1"/>
              <a:t>OnModelBuilding</a:t>
            </a:r>
            <a:r>
              <a:rPr lang="en-US" b="1" i="1" dirty="0"/>
              <a:t> method: </a:t>
            </a:r>
          </a:p>
          <a:p>
            <a:pPr marL="57150" indent="0">
              <a:buNone/>
            </a:pPr>
            <a:r>
              <a:rPr lang="en-US" b="1" i="1" dirty="0" err="1"/>
              <a:t>modelBuilder.Entity</a:t>
            </a:r>
            <a:r>
              <a:rPr lang="en-US" b="1" i="1" dirty="0"/>
              <a:t>&lt;Customer&gt;()</a:t>
            </a:r>
          </a:p>
          <a:p>
            <a:pPr marL="57150" indent="0">
              <a:buNone/>
            </a:pPr>
            <a:r>
              <a:rPr lang="en-US" b="1" i="1" dirty="0"/>
              <a:t>.Property(customer=&gt;</a:t>
            </a:r>
            <a:r>
              <a:rPr lang="en-US" b="1" i="1" dirty="0" err="1"/>
              <a:t>customer.CompanyName</a:t>
            </a:r>
            <a:r>
              <a:rPr lang="en-US" b="1" i="1" dirty="0"/>
              <a:t>)</a:t>
            </a:r>
          </a:p>
          <a:p>
            <a:pPr marL="57150" indent="0">
              <a:buNone/>
            </a:pPr>
            <a:r>
              <a:rPr lang="en-US" b="1" i="1" dirty="0"/>
              <a:t>.</a:t>
            </a:r>
            <a:r>
              <a:rPr lang="en-US" b="1" i="1" dirty="0" err="1"/>
              <a:t>IsRequired</a:t>
            </a:r>
            <a:r>
              <a:rPr lang="en-US" b="1" i="1" dirty="0"/>
              <a:t>()</a:t>
            </a:r>
          </a:p>
          <a:p>
            <a:pPr marL="57150" indent="0">
              <a:buNone/>
            </a:pPr>
            <a:r>
              <a:rPr lang="en-US" b="1" i="1" dirty="0"/>
              <a:t>.</a:t>
            </a:r>
            <a:r>
              <a:rPr lang="en-US" b="1" i="1" dirty="0" err="1" smtClean="0"/>
              <a:t>HasMaxLength</a:t>
            </a:r>
            <a:r>
              <a:rPr lang="en-US" b="1" i="1" dirty="0" smtClean="0"/>
              <a:t>(40</a:t>
            </a:r>
            <a:r>
              <a:rPr lang="en-US" b="1" i="1" dirty="0"/>
              <a:t>);</a:t>
            </a:r>
            <a:endParaRPr lang="en-GB" b="1" i="1" dirty="0"/>
          </a:p>
        </p:txBody>
      </p:sp>
    </p:spTree>
    <p:extLst>
      <p:ext uri="{BB962C8B-B14F-4D97-AF65-F5344CB8AC3E}">
        <p14:creationId xmlns:p14="http://schemas.microsoft.com/office/powerpoint/2010/main" val="2157142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 models and context class</a:t>
            </a:r>
            <a:endParaRPr lang="en-GB" dirty="0"/>
          </a:p>
        </p:txBody>
      </p:sp>
      <p:sp>
        <p:nvSpPr>
          <p:cNvPr id="3" name="Content Placeholder 2"/>
          <p:cNvSpPr>
            <a:spLocks noGrp="1"/>
          </p:cNvSpPr>
          <p:nvPr>
            <p:ph idx="1"/>
          </p:nvPr>
        </p:nvSpPr>
        <p:spPr/>
        <p:txBody>
          <a:bodyPr/>
          <a:lstStyle/>
          <a:p>
            <a:r>
              <a:rPr lang="en-US" dirty="0"/>
              <a:t>Creating models with Entity Framework code first/Creating Context class with Entity Framework – from scratch </a:t>
            </a:r>
            <a:r>
              <a:rPr lang="en-US" dirty="0" smtClean="0"/>
              <a:t>sample - Demo</a:t>
            </a:r>
            <a:endParaRPr lang="en-GB" dirty="0"/>
          </a:p>
        </p:txBody>
      </p:sp>
    </p:spTree>
    <p:extLst>
      <p:ext uri="{BB962C8B-B14F-4D97-AF65-F5344CB8AC3E}">
        <p14:creationId xmlns:p14="http://schemas.microsoft.com/office/powerpoint/2010/main" val="33208263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transactions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987859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transactions</a:t>
            </a:r>
            <a:endParaRPr lang="en-GB" dirty="0"/>
          </a:p>
        </p:txBody>
      </p:sp>
      <p:sp>
        <p:nvSpPr>
          <p:cNvPr id="3" name="Content Placeholder 2"/>
          <p:cNvSpPr>
            <a:spLocks noGrp="1"/>
          </p:cNvSpPr>
          <p:nvPr>
            <p:ph idx="1"/>
          </p:nvPr>
        </p:nvSpPr>
        <p:spPr/>
        <p:txBody>
          <a:bodyPr/>
          <a:lstStyle/>
          <a:p>
            <a:r>
              <a:rPr lang="en-US" dirty="0"/>
              <a:t>Transactions maintain the integrity of your database by applying locks to prevent reads and writes while a sequence of operations is occurring.</a:t>
            </a:r>
            <a:endParaRPr lang="en-GB" dirty="0"/>
          </a:p>
        </p:txBody>
      </p:sp>
    </p:spTree>
    <p:extLst>
      <p:ext uri="{BB962C8B-B14F-4D97-AF65-F5344CB8AC3E}">
        <p14:creationId xmlns:p14="http://schemas.microsoft.com/office/powerpoint/2010/main" val="30219325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transactions</a:t>
            </a:r>
            <a:endParaRPr lang="en-GB" dirty="0"/>
          </a:p>
        </p:txBody>
      </p:sp>
      <p:sp>
        <p:nvSpPr>
          <p:cNvPr id="3" name="Content Placeholder 2"/>
          <p:cNvSpPr>
            <a:spLocks noGrp="1"/>
          </p:cNvSpPr>
          <p:nvPr>
            <p:ph idx="1"/>
          </p:nvPr>
        </p:nvSpPr>
        <p:spPr/>
        <p:txBody>
          <a:bodyPr/>
          <a:lstStyle/>
          <a:p>
            <a:r>
              <a:rPr lang="en-US" dirty="0"/>
              <a:t>Transactions maintain the integrity of your database by applying locks to prevent reads and writes while a sequence of operations is occurring</a:t>
            </a:r>
            <a:r>
              <a:rPr lang="en-US" dirty="0" smtClean="0"/>
              <a:t>.</a:t>
            </a:r>
          </a:p>
          <a:p>
            <a:r>
              <a:rPr lang="en-US" dirty="0" smtClean="0"/>
              <a:t>Transactions should be ACID.</a:t>
            </a:r>
            <a:endParaRPr lang="en-GB" dirty="0"/>
          </a:p>
        </p:txBody>
      </p:sp>
    </p:spTree>
    <p:extLst>
      <p:ext uri="{BB962C8B-B14F-4D97-AF65-F5344CB8AC3E}">
        <p14:creationId xmlns:p14="http://schemas.microsoft.com/office/powerpoint/2010/main" val="16194579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transactions</a:t>
            </a:r>
            <a:endParaRPr lang="en-GB" dirty="0"/>
          </a:p>
        </p:txBody>
      </p:sp>
      <p:sp>
        <p:nvSpPr>
          <p:cNvPr id="3" name="Content Placeholder 2"/>
          <p:cNvSpPr>
            <a:spLocks noGrp="1"/>
          </p:cNvSpPr>
          <p:nvPr>
            <p:ph idx="1"/>
          </p:nvPr>
        </p:nvSpPr>
        <p:spPr/>
        <p:txBody>
          <a:bodyPr/>
          <a:lstStyle/>
          <a:p>
            <a:r>
              <a:rPr lang="en-US" dirty="0"/>
              <a:t>Transactions maintain the integrity of your database by applying locks to prevent reads and writes while a sequence of operations is occurring</a:t>
            </a:r>
            <a:r>
              <a:rPr lang="en-US" dirty="0" smtClean="0"/>
              <a:t>.</a:t>
            </a:r>
          </a:p>
          <a:p>
            <a:r>
              <a:rPr lang="en-US" dirty="0" smtClean="0"/>
              <a:t>Transactions should be ACID.</a:t>
            </a:r>
          </a:p>
          <a:p>
            <a:pPr lvl="1"/>
            <a:r>
              <a:rPr lang="en-US" dirty="0" smtClean="0"/>
              <a:t>A : is for atomic</a:t>
            </a:r>
            <a:endParaRPr lang="en-GB" dirty="0"/>
          </a:p>
        </p:txBody>
      </p:sp>
    </p:spTree>
    <p:extLst>
      <p:ext uri="{BB962C8B-B14F-4D97-AF65-F5344CB8AC3E}">
        <p14:creationId xmlns:p14="http://schemas.microsoft.com/office/powerpoint/2010/main" val="19356886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transactions</a:t>
            </a:r>
            <a:endParaRPr lang="en-GB" dirty="0"/>
          </a:p>
        </p:txBody>
      </p:sp>
      <p:sp>
        <p:nvSpPr>
          <p:cNvPr id="3" name="Content Placeholder 2"/>
          <p:cNvSpPr>
            <a:spLocks noGrp="1"/>
          </p:cNvSpPr>
          <p:nvPr>
            <p:ph idx="1"/>
          </p:nvPr>
        </p:nvSpPr>
        <p:spPr/>
        <p:txBody>
          <a:bodyPr/>
          <a:lstStyle/>
          <a:p>
            <a:r>
              <a:rPr lang="en-US" dirty="0"/>
              <a:t>Transactions maintain the integrity of your database by applying locks to prevent reads and writes while a sequence of operations is occurring</a:t>
            </a:r>
            <a:r>
              <a:rPr lang="en-US" dirty="0" smtClean="0"/>
              <a:t>.</a:t>
            </a:r>
          </a:p>
          <a:p>
            <a:r>
              <a:rPr lang="en-US" dirty="0" smtClean="0"/>
              <a:t>Transactions should be ACID.</a:t>
            </a:r>
          </a:p>
          <a:p>
            <a:pPr lvl="1"/>
            <a:r>
              <a:rPr lang="en-US" dirty="0" smtClean="0"/>
              <a:t>A : is for atomic</a:t>
            </a:r>
          </a:p>
          <a:p>
            <a:pPr lvl="1"/>
            <a:r>
              <a:rPr lang="en-US" dirty="0" smtClean="0"/>
              <a:t>C: is for consistent</a:t>
            </a:r>
          </a:p>
          <a:p>
            <a:pPr lvl="1"/>
            <a:endParaRPr lang="en-GB" dirty="0"/>
          </a:p>
        </p:txBody>
      </p:sp>
    </p:spTree>
    <p:extLst>
      <p:ext uri="{BB962C8B-B14F-4D97-AF65-F5344CB8AC3E}">
        <p14:creationId xmlns:p14="http://schemas.microsoft.com/office/powerpoint/2010/main" val="2662465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transactions</a:t>
            </a:r>
            <a:endParaRPr lang="en-GB" dirty="0"/>
          </a:p>
        </p:txBody>
      </p:sp>
      <p:sp>
        <p:nvSpPr>
          <p:cNvPr id="3" name="Content Placeholder 2"/>
          <p:cNvSpPr>
            <a:spLocks noGrp="1"/>
          </p:cNvSpPr>
          <p:nvPr>
            <p:ph idx="1"/>
          </p:nvPr>
        </p:nvSpPr>
        <p:spPr/>
        <p:txBody>
          <a:bodyPr/>
          <a:lstStyle/>
          <a:p>
            <a:r>
              <a:rPr lang="en-US" dirty="0"/>
              <a:t>Transactions maintain the integrity of your database by applying locks to prevent reads and writes while a sequence of operations is occurring</a:t>
            </a:r>
            <a:r>
              <a:rPr lang="en-US" dirty="0" smtClean="0"/>
              <a:t>.</a:t>
            </a:r>
          </a:p>
          <a:p>
            <a:r>
              <a:rPr lang="en-US" dirty="0" smtClean="0"/>
              <a:t>Transactions should be ACID.</a:t>
            </a:r>
          </a:p>
          <a:p>
            <a:pPr lvl="1"/>
            <a:r>
              <a:rPr lang="en-US" dirty="0" smtClean="0"/>
              <a:t>A : is for atomic</a:t>
            </a:r>
          </a:p>
          <a:p>
            <a:pPr lvl="1"/>
            <a:r>
              <a:rPr lang="en-US" dirty="0" smtClean="0"/>
              <a:t>C: is for consistent</a:t>
            </a:r>
          </a:p>
          <a:p>
            <a:pPr lvl="1"/>
            <a:r>
              <a:rPr lang="en-US" dirty="0" smtClean="0"/>
              <a:t>I: is for isolated</a:t>
            </a:r>
          </a:p>
          <a:p>
            <a:pPr lvl="1"/>
            <a:endParaRPr lang="en-GB" dirty="0"/>
          </a:p>
        </p:txBody>
      </p:sp>
    </p:spTree>
    <p:extLst>
      <p:ext uri="{BB962C8B-B14F-4D97-AF65-F5344CB8AC3E}">
        <p14:creationId xmlns:p14="http://schemas.microsoft.com/office/powerpoint/2010/main" val="3501977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6145" y="1416905"/>
            <a:ext cx="5868219" cy="4067743"/>
          </a:xfrm>
          <a:prstGeom prst="rect">
            <a:avLst/>
          </a:prstGeom>
          <a:noFill/>
          <a:ln>
            <a:noFill/>
          </a:ln>
        </p:spPr>
      </p:pic>
    </p:spTree>
    <p:extLst>
      <p:ext uri="{BB962C8B-B14F-4D97-AF65-F5344CB8AC3E}">
        <p14:creationId xmlns:p14="http://schemas.microsoft.com/office/powerpoint/2010/main" val="29299811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transactions</a:t>
            </a:r>
            <a:endParaRPr lang="en-GB" dirty="0"/>
          </a:p>
        </p:txBody>
      </p:sp>
      <p:sp>
        <p:nvSpPr>
          <p:cNvPr id="3" name="Content Placeholder 2"/>
          <p:cNvSpPr>
            <a:spLocks noGrp="1"/>
          </p:cNvSpPr>
          <p:nvPr>
            <p:ph idx="1"/>
          </p:nvPr>
        </p:nvSpPr>
        <p:spPr/>
        <p:txBody>
          <a:bodyPr/>
          <a:lstStyle/>
          <a:p>
            <a:r>
              <a:rPr lang="en-US" dirty="0"/>
              <a:t>Transactions maintain the integrity of your database by applying locks to prevent reads and writes while a sequence of operations is occurring</a:t>
            </a:r>
            <a:r>
              <a:rPr lang="en-US" dirty="0" smtClean="0"/>
              <a:t>.</a:t>
            </a:r>
          </a:p>
          <a:p>
            <a:r>
              <a:rPr lang="en-US" dirty="0" smtClean="0"/>
              <a:t>Transactions should be ACID.</a:t>
            </a:r>
          </a:p>
          <a:p>
            <a:pPr lvl="1"/>
            <a:r>
              <a:rPr lang="en-US" dirty="0" smtClean="0"/>
              <a:t>A : is for atomic</a:t>
            </a:r>
          </a:p>
          <a:p>
            <a:pPr lvl="1"/>
            <a:r>
              <a:rPr lang="en-US" dirty="0" smtClean="0"/>
              <a:t>C: is for consistent</a:t>
            </a:r>
          </a:p>
          <a:p>
            <a:pPr lvl="1"/>
            <a:r>
              <a:rPr lang="en-US" dirty="0" smtClean="0"/>
              <a:t>I: is for isolated</a:t>
            </a:r>
          </a:p>
          <a:p>
            <a:pPr lvl="1"/>
            <a:r>
              <a:rPr lang="en-US" dirty="0" smtClean="0"/>
              <a:t>D: is for durable</a:t>
            </a:r>
          </a:p>
          <a:p>
            <a:pPr lvl="1"/>
            <a:endParaRPr lang="en-GB" dirty="0"/>
          </a:p>
        </p:txBody>
      </p:sp>
    </p:spTree>
    <p:extLst>
      <p:ext uri="{BB962C8B-B14F-4D97-AF65-F5344CB8AC3E}">
        <p14:creationId xmlns:p14="http://schemas.microsoft.com/office/powerpoint/2010/main" val="39309571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198197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t>Inserting </a:t>
            </a:r>
            <a:r>
              <a:rPr lang="en-US" dirty="0" smtClean="0"/>
              <a:t>entities </a:t>
            </a:r>
          </a:p>
          <a:p>
            <a:r>
              <a:rPr lang="en-US" dirty="0" smtClean="0"/>
              <a:t>Updating entities</a:t>
            </a:r>
          </a:p>
          <a:p>
            <a:r>
              <a:rPr lang="en-US" dirty="0" smtClean="0"/>
              <a:t>Deleting entities</a:t>
            </a:r>
          </a:p>
          <a:p>
            <a:r>
              <a:rPr lang="en-US" dirty="0"/>
              <a:t>Q</a:t>
            </a:r>
            <a:r>
              <a:rPr lang="en-US" dirty="0" smtClean="0"/>
              <a:t>uerying </a:t>
            </a:r>
            <a:r>
              <a:rPr lang="en-US" dirty="0"/>
              <a:t>entities</a:t>
            </a:r>
            <a:endParaRPr lang="en-GB" dirty="0"/>
          </a:p>
        </p:txBody>
      </p:sp>
    </p:spTree>
    <p:extLst>
      <p:ext uri="{BB962C8B-B14F-4D97-AF65-F5344CB8AC3E}">
        <p14:creationId xmlns:p14="http://schemas.microsoft.com/office/powerpoint/2010/main" val="6186707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t>Inserting </a:t>
            </a:r>
            <a:r>
              <a:rPr lang="en-US" dirty="0" smtClean="0"/>
              <a:t>entities </a:t>
            </a:r>
          </a:p>
          <a:p>
            <a:r>
              <a:rPr lang="en-US" dirty="0" smtClean="0">
                <a:solidFill>
                  <a:schemeClr val="bg1">
                    <a:lumMod val="85000"/>
                  </a:schemeClr>
                </a:solidFill>
              </a:rPr>
              <a:t>Updating entities</a:t>
            </a:r>
          </a:p>
          <a:p>
            <a:r>
              <a:rPr lang="en-US" dirty="0" smtClean="0">
                <a:solidFill>
                  <a:schemeClr val="bg1">
                    <a:lumMod val="85000"/>
                  </a:schemeClr>
                </a:solidFill>
              </a:rPr>
              <a:t>Deleting entities</a:t>
            </a:r>
          </a:p>
          <a:p>
            <a:r>
              <a:rPr lang="en-US" dirty="0">
                <a:solidFill>
                  <a:schemeClr val="bg1">
                    <a:lumMod val="85000"/>
                  </a:schemeClr>
                </a:solidFill>
              </a:rPr>
              <a:t>Q</a:t>
            </a:r>
            <a:r>
              <a:rPr lang="en-US" dirty="0" smtClean="0">
                <a:solidFill>
                  <a:schemeClr val="bg1">
                    <a:lumMod val="85000"/>
                  </a:schemeClr>
                </a:solidFill>
              </a:rPr>
              <a:t>uerying </a:t>
            </a:r>
            <a:r>
              <a:rPr lang="en-US" dirty="0">
                <a:solidFill>
                  <a:schemeClr val="bg1">
                    <a:lumMod val="85000"/>
                  </a:schemeClr>
                </a:solidFill>
              </a:rPr>
              <a:t>entities</a:t>
            </a:r>
            <a:endParaRPr lang="en-GB" dirty="0">
              <a:solidFill>
                <a:schemeClr val="bg1">
                  <a:lumMod val="85000"/>
                </a:schemeClr>
              </a:solidFill>
            </a:endParaRPr>
          </a:p>
        </p:txBody>
      </p:sp>
    </p:spTree>
    <p:extLst>
      <p:ext uri="{BB962C8B-B14F-4D97-AF65-F5344CB8AC3E}">
        <p14:creationId xmlns:p14="http://schemas.microsoft.com/office/powerpoint/2010/main" val="8167697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t>Inserting </a:t>
            </a:r>
            <a:r>
              <a:rPr lang="en-US" dirty="0" smtClean="0"/>
              <a:t>entities </a:t>
            </a:r>
          </a:p>
          <a:p>
            <a:r>
              <a:rPr lang="en-US" dirty="0" smtClean="0">
                <a:solidFill>
                  <a:schemeClr val="bg1">
                    <a:lumMod val="85000"/>
                  </a:schemeClr>
                </a:solidFill>
              </a:rPr>
              <a:t>Updating entities</a:t>
            </a:r>
          </a:p>
          <a:p>
            <a:r>
              <a:rPr lang="en-US" dirty="0" smtClean="0">
                <a:solidFill>
                  <a:schemeClr val="bg1">
                    <a:lumMod val="85000"/>
                  </a:schemeClr>
                </a:solidFill>
              </a:rPr>
              <a:t>Deleting entities</a:t>
            </a:r>
          </a:p>
          <a:p>
            <a:r>
              <a:rPr lang="en-US" dirty="0">
                <a:solidFill>
                  <a:schemeClr val="bg1">
                    <a:lumMod val="85000"/>
                  </a:schemeClr>
                </a:solidFill>
              </a:rPr>
              <a:t>Q</a:t>
            </a:r>
            <a:r>
              <a:rPr lang="en-US" dirty="0" smtClean="0">
                <a:solidFill>
                  <a:schemeClr val="bg1">
                    <a:lumMod val="85000"/>
                  </a:schemeClr>
                </a:solidFill>
              </a:rPr>
              <a:t>uerying </a:t>
            </a:r>
            <a:r>
              <a:rPr lang="en-US" dirty="0">
                <a:solidFill>
                  <a:schemeClr val="bg1">
                    <a:lumMod val="85000"/>
                  </a:schemeClr>
                </a:solidFill>
              </a:rPr>
              <a:t>entities</a:t>
            </a:r>
            <a:endParaRPr lang="en-GB" dirty="0">
              <a:solidFill>
                <a:schemeClr val="bg1">
                  <a:lumMod val="85000"/>
                </a:schemeClr>
              </a:solidFill>
            </a:endParaRPr>
          </a:p>
        </p:txBody>
      </p:sp>
      <p:pic>
        <p:nvPicPr>
          <p:cNvPr id="4" name="Picture 3"/>
          <p:cNvPicPr>
            <a:picLocks noChangeAspect="1"/>
          </p:cNvPicPr>
          <p:nvPr/>
        </p:nvPicPr>
        <p:blipFill>
          <a:blip r:embed="rId2"/>
          <a:stretch>
            <a:fillRect/>
          </a:stretch>
        </p:blipFill>
        <p:spPr>
          <a:xfrm>
            <a:off x="1429559" y="2614412"/>
            <a:ext cx="7844443" cy="3785928"/>
          </a:xfrm>
          <a:prstGeom prst="rect">
            <a:avLst/>
          </a:prstGeom>
        </p:spPr>
      </p:pic>
    </p:spTree>
    <p:extLst>
      <p:ext uri="{BB962C8B-B14F-4D97-AF65-F5344CB8AC3E}">
        <p14:creationId xmlns:p14="http://schemas.microsoft.com/office/powerpoint/2010/main" val="3234235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solidFill>
                  <a:schemeClr val="bg1">
                    <a:lumMod val="85000"/>
                  </a:schemeClr>
                </a:solidFill>
              </a:rPr>
              <a:t>Inserting </a:t>
            </a:r>
            <a:r>
              <a:rPr lang="en-US" dirty="0" smtClean="0">
                <a:solidFill>
                  <a:schemeClr val="bg1">
                    <a:lumMod val="85000"/>
                  </a:schemeClr>
                </a:solidFill>
              </a:rPr>
              <a:t>entities </a:t>
            </a:r>
          </a:p>
          <a:p>
            <a:r>
              <a:rPr lang="en-US" dirty="0" smtClean="0"/>
              <a:t>Updating entities</a:t>
            </a:r>
          </a:p>
          <a:p>
            <a:r>
              <a:rPr lang="en-US" dirty="0" smtClean="0">
                <a:solidFill>
                  <a:schemeClr val="bg1">
                    <a:lumMod val="85000"/>
                  </a:schemeClr>
                </a:solidFill>
              </a:rPr>
              <a:t>Deleting entities</a:t>
            </a:r>
          </a:p>
          <a:p>
            <a:r>
              <a:rPr lang="en-US" dirty="0">
                <a:solidFill>
                  <a:schemeClr val="bg1">
                    <a:lumMod val="85000"/>
                  </a:schemeClr>
                </a:solidFill>
              </a:rPr>
              <a:t>Q</a:t>
            </a:r>
            <a:r>
              <a:rPr lang="en-US" dirty="0" smtClean="0">
                <a:solidFill>
                  <a:schemeClr val="bg1">
                    <a:lumMod val="85000"/>
                  </a:schemeClr>
                </a:solidFill>
              </a:rPr>
              <a:t>uerying </a:t>
            </a:r>
            <a:r>
              <a:rPr lang="en-US" dirty="0">
                <a:solidFill>
                  <a:schemeClr val="bg1">
                    <a:lumMod val="85000"/>
                  </a:schemeClr>
                </a:solidFill>
              </a:rPr>
              <a:t>entities</a:t>
            </a:r>
            <a:endParaRPr lang="en-GB" dirty="0">
              <a:solidFill>
                <a:schemeClr val="bg1">
                  <a:lumMod val="85000"/>
                </a:schemeClr>
              </a:solidFill>
            </a:endParaRPr>
          </a:p>
        </p:txBody>
      </p:sp>
    </p:spTree>
    <p:extLst>
      <p:ext uri="{BB962C8B-B14F-4D97-AF65-F5344CB8AC3E}">
        <p14:creationId xmlns:p14="http://schemas.microsoft.com/office/powerpoint/2010/main" val="2354567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solidFill>
                  <a:schemeClr val="bg1">
                    <a:lumMod val="85000"/>
                  </a:schemeClr>
                </a:solidFill>
              </a:rPr>
              <a:t>Inserting </a:t>
            </a:r>
            <a:r>
              <a:rPr lang="en-US" dirty="0" smtClean="0">
                <a:solidFill>
                  <a:schemeClr val="bg1">
                    <a:lumMod val="85000"/>
                  </a:schemeClr>
                </a:solidFill>
              </a:rPr>
              <a:t>entities </a:t>
            </a:r>
          </a:p>
          <a:p>
            <a:r>
              <a:rPr lang="en-US" dirty="0" smtClean="0"/>
              <a:t>Updating entities</a:t>
            </a:r>
          </a:p>
          <a:p>
            <a:r>
              <a:rPr lang="en-US" dirty="0" smtClean="0">
                <a:solidFill>
                  <a:schemeClr val="bg1">
                    <a:lumMod val="85000"/>
                  </a:schemeClr>
                </a:solidFill>
              </a:rPr>
              <a:t>Deleting entities</a:t>
            </a:r>
          </a:p>
          <a:p>
            <a:r>
              <a:rPr lang="en-US" dirty="0">
                <a:solidFill>
                  <a:schemeClr val="bg1">
                    <a:lumMod val="85000"/>
                  </a:schemeClr>
                </a:solidFill>
              </a:rPr>
              <a:t>Q</a:t>
            </a:r>
            <a:r>
              <a:rPr lang="en-US" dirty="0" smtClean="0">
                <a:solidFill>
                  <a:schemeClr val="bg1">
                    <a:lumMod val="85000"/>
                  </a:schemeClr>
                </a:solidFill>
              </a:rPr>
              <a:t>uerying </a:t>
            </a:r>
            <a:r>
              <a:rPr lang="en-US" dirty="0">
                <a:solidFill>
                  <a:schemeClr val="bg1">
                    <a:lumMod val="85000"/>
                  </a:schemeClr>
                </a:solidFill>
              </a:rPr>
              <a:t>entities</a:t>
            </a:r>
            <a:endParaRPr lang="en-GB" dirty="0">
              <a:solidFill>
                <a:schemeClr val="bg1">
                  <a:lumMod val="85000"/>
                </a:schemeClr>
              </a:solidFill>
            </a:endParaRPr>
          </a:p>
        </p:txBody>
      </p:sp>
      <p:pic>
        <p:nvPicPr>
          <p:cNvPr id="4" name="Picture 3"/>
          <p:cNvPicPr>
            <a:picLocks noChangeAspect="1"/>
          </p:cNvPicPr>
          <p:nvPr/>
        </p:nvPicPr>
        <p:blipFill>
          <a:blip r:embed="rId2"/>
          <a:stretch>
            <a:fillRect/>
          </a:stretch>
        </p:blipFill>
        <p:spPr>
          <a:xfrm>
            <a:off x="1121937" y="3212741"/>
            <a:ext cx="8917357" cy="2672903"/>
          </a:xfrm>
          <a:prstGeom prst="rect">
            <a:avLst/>
          </a:prstGeom>
        </p:spPr>
      </p:pic>
    </p:spTree>
    <p:extLst>
      <p:ext uri="{BB962C8B-B14F-4D97-AF65-F5344CB8AC3E}">
        <p14:creationId xmlns:p14="http://schemas.microsoft.com/office/powerpoint/2010/main" val="33517075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solidFill>
                  <a:schemeClr val="bg1">
                    <a:lumMod val="85000"/>
                  </a:schemeClr>
                </a:solidFill>
              </a:rPr>
              <a:t>Inserting </a:t>
            </a:r>
            <a:r>
              <a:rPr lang="en-US" dirty="0" smtClean="0">
                <a:solidFill>
                  <a:schemeClr val="bg1">
                    <a:lumMod val="85000"/>
                  </a:schemeClr>
                </a:solidFill>
              </a:rPr>
              <a:t>entities </a:t>
            </a:r>
          </a:p>
          <a:p>
            <a:r>
              <a:rPr lang="en-US" dirty="0" smtClean="0">
                <a:solidFill>
                  <a:schemeClr val="bg1">
                    <a:lumMod val="85000"/>
                  </a:schemeClr>
                </a:solidFill>
              </a:rPr>
              <a:t>Updating entities</a:t>
            </a:r>
          </a:p>
          <a:p>
            <a:r>
              <a:rPr lang="en-US" dirty="0" smtClean="0">
                <a:solidFill>
                  <a:schemeClr val="tx1"/>
                </a:solidFill>
              </a:rPr>
              <a:t>Deleting entities</a:t>
            </a:r>
          </a:p>
          <a:p>
            <a:r>
              <a:rPr lang="en-US" dirty="0">
                <a:solidFill>
                  <a:schemeClr val="bg1">
                    <a:lumMod val="85000"/>
                  </a:schemeClr>
                </a:solidFill>
              </a:rPr>
              <a:t>Q</a:t>
            </a:r>
            <a:r>
              <a:rPr lang="en-US" dirty="0" smtClean="0">
                <a:solidFill>
                  <a:schemeClr val="bg1">
                    <a:lumMod val="85000"/>
                  </a:schemeClr>
                </a:solidFill>
              </a:rPr>
              <a:t>uerying </a:t>
            </a:r>
            <a:r>
              <a:rPr lang="en-US" dirty="0">
                <a:solidFill>
                  <a:schemeClr val="bg1">
                    <a:lumMod val="85000"/>
                  </a:schemeClr>
                </a:solidFill>
              </a:rPr>
              <a:t>entities</a:t>
            </a:r>
            <a:endParaRPr lang="en-GB" dirty="0">
              <a:solidFill>
                <a:schemeClr val="bg1">
                  <a:lumMod val="85000"/>
                </a:schemeClr>
              </a:solidFill>
            </a:endParaRPr>
          </a:p>
        </p:txBody>
      </p:sp>
    </p:spTree>
    <p:extLst>
      <p:ext uri="{BB962C8B-B14F-4D97-AF65-F5344CB8AC3E}">
        <p14:creationId xmlns:p14="http://schemas.microsoft.com/office/powerpoint/2010/main" val="35662998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solidFill>
                  <a:schemeClr val="bg1">
                    <a:lumMod val="85000"/>
                  </a:schemeClr>
                </a:solidFill>
              </a:rPr>
              <a:t>Inserting </a:t>
            </a:r>
            <a:r>
              <a:rPr lang="en-US" dirty="0" smtClean="0">
                <a:solidFill>
                  <a:schemeClr val="bg1">
                    <a:lumMod val="85000"/>
                  </a:schemeClr>
                </a:solidFill>
              </a:rPr>
              <a:t>entities </a:t>
            </a:r>
          </a:p>
          <a:p>
            <a:r>
              <a:rPr lang="en-US" dirty="0" smtClean="0">
                <a:solidFill>
                  <a:schemeClr val="bg1">
                    <a:lumMod val="85000"/>
                  </a:schemeClr>
                </a:solidFill>
              </a:rPr>
              <a:t>Updating entities</a:t>
            </a:r>
          </a:p>
          <a:p>
            <a:r>
              <a:rPr lang="en-US" dirty="0" smtClean="0">
                <a:solidFill>
                  <a:schemeClr val="tx1"/>
                </a:solidFill>
              </a:rPr>
              <a:t>Deleting entities</a:t>
            </a:r>
          </a:p>
          <a:p>
            <a:r>
              <a:rPr lang="en-US" dirty="0">
                <a:solidFill>
                  <a:schemeClr val="bg1">
                    <a:lumMod val="85000"/>
                  </a:schemeClr>
                </a:solidFill>
              </a:rPr>
              <a:t>Q</a:t>
            </a:r>
            <a:r>
              <a:rPr lang="en-US" dirty="0" smtClean="0">
                <a:solidFill>
                  <a:schemeClr val="bg1">
                    <a:lumMod val="85000"/>
                  </a:schemeClr>
                </a:solidFill>
              </a:rPr>
              <a:t>uerying </a:t>
            </a:r>
            <a:r>
              <a:rPr lang="en-US" dirty="0">
                <a:solidFill>
                  <a:schemeClr val="bg1">
                    <a:lumMod val="85000"/>
                  </a:schemeClr>
                </a:solidFill>
              </a:rPr>
              <a:t>entities</a:t>
            </a:r>
            <a:endParaRPr lang="en-GB" dirty="0">
              <a:solidFill>
                <a:schemeClr val="bg1">
                  <a:lumMod val="85000"/>
                </a:schemeClr>
              </a:solidFill>
            </a:endParaRPr>
          </a:p>
        </p:txBody>
      </p:sp>
      <p:pic>
        <p:nvPicPr>
          <p:cNvPr id="4" name="Picture 3"/>
          <p:cNvPicPr>
            <a:picLocks noChangeAspect="1"/>
          </p:cNvPicPr>
          <p:nvPr/>
        </p:nvPicPr>
        <p:blipFill>
          <a:blip r:embed="rId2"/>
          <a:stretch>
            <a:fillRect/>
          </a:stretch>
        </p:blipFill>
        <p:spPr>
          <a:xfrm>
            <a:off x="1399029" y="3451537"/>
            <a:ext cx="8701141" cy="2086377"/>
          </a:xfrm>
          <a:prstGeom prst="rect">
            <a:avLst/>
          </a:prstGeom>
        </p:spPr>
      </p:pic>
    </p:spTree>
    <p:extLst>
      <p:ext uri="{BB962C8B-B14F-4D97-AF65-F5344CB8AC3E}">
        <p14:creationId xmlns:p14="http://schemas.microsoft.com/office/powerpoint/2010/main" val="13822890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solidFill>
                  <a:schemeClr val="bg1">
                    <a:lumMod val="85000"/>
                  </a:schemeClr>
                </a:solidFill>
              </a:rPr>
              <a:t>Inserting </a:t>
            </a:r>
            <a:r>
              <a:rPr lang="en-US" dirty="0" smtClean="0">
                <a:solidFill>
                  <a:schemeClr val="bg1">
                    <a:lumMod val="85000"/>
                  </a:schemeClr>
                </a:solidFill>
              </a:rPr>
              <a:t>entities </a:t>
            </a:r>
          </a:p>
          <a:p>
            <a:r>
              <a:rPr lang="en-US" dirty="0" smtClean="0">
                <a:solidFill>
                  <a:schemeClr val="bg1">
                    <a:lumMod val="85000"/>
                  </a:schemeClr>
                </a:solidFill>
              </a:rPr>
              <a:t>Updating entities</a:t>
            </a:r>
          </a:p>
          <a:p>
            <a:r>
              <a:rPr lang="en-US" dirty="0" smtClean="0">
                <a:solidFill>
                  <a:schemeClr val="bg1">
                    <a:lumMod val="85000"/>
                  </a:schemeClr>
                </a:solidFill>
              </a:rPr>
              <a:t>Deleting entities</a:t>
            </a:r>
          </a:p>
          <a:p>
            <a:r>
              <a:rPr lang="en-US" dirty="0">
                <a:solidFill>
                  <a:schemeClr val="tx1"/>
                </a:solidFill>
              </a:rPr>
              <a:t>Q</a:t>
            </a:r>
            <a:r>
              <a:rPr lang="en-US" dirty="0" smtClean="0">
                <a:solidFill>
                  <a:schemeClr val="tx1"/>
                </a:solidFill>
              </a:rPr>
              <a:t>uerying </a:t>
            </a:r>
            <a:r>
              <a:rPr lang="en-US" dirty="0">
                <a:solidFill>
                  <a:schemeClr val="tx1"/>
                </a:solidFill>
              </a:rPr>
              <a:t>entities</a:t>
            </a:r>
            <a:endParaRPr lang="en-GB" dirty="0">
              <a:solidFill>
                <a:schemeClr val="tx1"/>
              </a:solidFill>
            </a:endParaRPr>
          </a:p>
        </p:txBody>
      </p:sp>
    </p:spTree>
    <p:extLst>
      <p:ext uri="{BB962C8B-B14F-4D97-AF65-F5344CB8AC3E}">
        <p14:creationId xmlns:p14="http://schemas.microsoft.com/office/powerpoint/2010/main" val="3524167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October 29, 2017</a:t>
            </a:fld>
            <a:endParaRPr lang="nl-NL"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
        <p:nvSpPr>
          <p:cNvPr id="3" name="Content Placeholder 2"/>
          <p:cNvSpPr>
            <a:spLocks noGrp="1"/>
          </p:cNvSpPr>
          <p:nvPr>
            <p:ph idx="1"/>
          </p:nvPr>
        </p:nvSpPr>
        <p:spPr/>
        <p:txBody>
          <a:bodyPr/>
          <a:lstStyle/>
          <a:p>
            <a:r>
              <a:rPr lang="en-US" dirty="0" smtClean="0"/>
              <a:t>Benefits of unit testing</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smtClean="0"/>
          </a:p>
          <a:p>
            <a:pPr lvl="2"/>
            <a:endParaRPr lang="en-US" dirty="0"/>
          </a:p>
        </p:txBody>
      </p:sp>
    </p:spTree>
    <p:extLst>
      <p:ext uri="{BB962C8B-B14F-4D97-AF65-F5344CB8AC3E}">
        <p14:creationId xmlns:p14="http://schemas.microsoft.com/office/powerpoint/2010/main" val="17152616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code </a:t>
            </a:r>
            <a:r>
              <a:rPr lang="en-US" dirty="0" smtClean="0"/>
              <a:t>first manipulating data</a:t>
            </a:r>
            <a:endParaRPr lang="en-GB" dirty="0"/>
          </a:p>
        </p:txBody>
      </p:sp>
      <p:sp>
        <p:nvSpPr>
          <p:cNvPr id="3" name="Content Placeholder 2"/>
          <p:cNvSpPr>
            <a:spLocks noGrp="1"/>
          </p:cNvSpPr>
          <p:nvPr>
            <p:ph idx="1"/>
          </p:nvPr>
        </p:nvSpPr>
        <p:spPr/>
        <p:txBody>
          <a:bodyPr/>
          <a:lstStyle/>
          <a:p>
            <a:r>
              <a:rPr lang="en-US" dirty="0">
                <a:solidFill>
                  <a:schemeClr val="bg1">
                    <a:lumMod val="85000"/>
                  </a:schemeClr>
                </a:solidFill>
              </a:rPr>
              <a:t>Inserting </a:t>
            </a:r>
            <a:r>
              <a:rPr lang="en-US" dirty="0" smtClean="0">
                <a:solidFill>
                  <a:schemeClr val="bg1">
                    <a:lumMod val="85000"/>
                  </a:schemeClr>
                </a:solidFill>
              </a:rPr>
              <a:t>entities </a:t>
            </a:r>
          </a:p>
          <a:p>
            <a:r>
              <a:rPr lang="en-US" dirty="0" smtClean="0">
                <a:solidFill>
                  <a:schemeClr val="bg1">
                    <a:lumMod val="85000"/>
                  </a:schemeClr>
                </a:solidFill>
              </a:rPr>
              <a:t>Updating entities</a:t>
            </a:r>
          </a:p>
          <a:p>
            <a:r>
              <a:rPr lang="en-US" dirty="0" smtClean="0">
                <a:solidFill>
                  <a:schemeClr val="bg1">
                    <a:lumMod val="85000"/>
                  </a:schemeClr>
                </a:solidFill>
              </a:rPr>
              <a:t>Deleting entities</a:t>
            </a:r>
          </a:p>
          <a:p>
            <a:r>
              <a:rPr lang="en-US" dirty="0">
                <a:solidFill>
                  <a:schemeClr val="tx1"/>
                </a:solidFill>
              </a:rPr>
              <a:t>Q</a:t>
            </a:r>
            <a:r>
              <a:rPr lang="en-US" dirty="0" smtClean="0">
                <a:solidFill>
                  <a:schemeClr val="tx1"/>
                </a:solidFill>
              </a:rPr>
              <a:t>uerying </a:t>
            </a:r>
            <a:r>
              <a:rPr lang="en-US" dirty="0">
                <a:solidFill>
                  <a:schemeClr val="tx1"/>
                </a:solidFill>
              </a:rPr>
              <a:t>entities</a:t>
            </a:r>
            <a:endParaRPr lang="en-GB" dirty="0">
              <a:solidFill>
                <a:schemeClr val="tx1"/>
              </a:solidFill>
            </a:endParaRPr>
          </a:p>
        </p:txBody>
      </p:sp>
      <p:pic>
        <p:nvPicPr>
          <p:cNvPr id="4" name="Picture 3"/>
          <p:cNvPicPr>
            <a:picLocks noChangeAspect="1"/>
          </p:cNvPicPr>
          <p:nvPr/>
        </p:nvPicPr>
        <p:blipFill>
          <a:blip r:embed="rId2"/>
          <a:stretch>
            <a:fillRect/>
          </a:stretch>
        </p:blipFill>
        <p:spPr>
          <a:xfrm>
            <a:off x="677334" y="2743201"/>
            <a:ext cx="9742535" cy="3168202"/>
          </a:xfrm>
          <a:prstGeom prst="rect">
            <a:avLst/>
          </a:prstGeom>
        </p:spPr>
      </p:pic>
    </p:spTree>
    <p:extLst>
      <p:ext uri="{BB962C8B-B14F-4D97-AF65-F5344CB8AC3E}">
        <p14:creationId xmlns:p14="http://schemas.microsoft.com/office/powerpoint/2010/main" val="21837923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a:t>
            </a:r>
            <a:endParaRPr lang="en-GB" dirty="0"/>
          </a:p>
        </p:txBody>
      </p:sp>
      <p:sp>
        <p:nvSpPr>
          <p:cNvPr id="3" name="Content Placeholder 2"/>
          <p:cNvSpPr>
            <a:spLocks noGrp="1"/>
          </p:cNvSpPr>
          <p:nvPr>
            <p:ph idx="1"/>
          </p:nvPr>
        </p:nvSpPr>
        <p:spPr/>
        <p:txBody>
          <a:bodyPr/>
          <a:lstStyle/>
          <a:p>
            <a:r>
              <a:rPr lang="en-US" dirty="0" smtClean="0"/>
              <a:t>Entity Framework Core – part 2</a:t>
            </a:r>
          </a:p>
          <a:p>
            <a:endParaRPr lang="en-US" dirty="0" smtClean="0"/>
          </a:p>
        </p:txBody>
      </p:sp>
    </p:spTree>
    <p:extLst>
      <p:ext uri="{BB962C8B-B14F-4D97-AF65-F5344CB8AC3E}">
        <p14:creationId xmlns:p14="http://schemas.microsoft.com/office/powerpoint/2010/main" val="23332000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a:t>
            </a:r>
            <a:endParaRPr lang="en-GB" dirty="0"/>
          </a:p>
        </p:txBody>
      </p:sp>
      <p:sp>
        <p:nvSpPr>
          <p:cNvPr id="3" name="Content Placeholder 2"/>
          <p:cNvSpPr>
            <a:spLocks noGrp="1"/>
          </p:cNvSpPr>
          <p:nvPr>
            <p:ph idx="1"/>
          </p:nvPr>
        </p:nvSpPr>
        <p:spPr/>
        <p:txBody>
          <a:bodyPr/>
          <a:lstStyle/>
          <a:p>
            <a:r>
              <a:rPr lang="en-US" b="1" i="1" dirty="0" smtClean="0"/>
              <a:t>Read the story from notes!!!!!</a:t>
            </a:r>
            <a:endParaRPr lang="en-GB" b="1" i="1" dirty="0"/>
          </a:p>
        </p:txBody>
      </p:sp>
    </p:spTree>
    <p:extLst>
      <p:ext uri="{BB962C8B-B14F-4D97-AF65-F5344CB8AC3E}">
        <p14:creationId xmlns:p14="http://schemas.microsoft.com/office/powerpoint/2010/main" val="16415150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a:t>
            </a:r>
            <a:endParaRPr lang="en-GB" dirty="0"/>
          </a:p>
        </p:txBody>
      </p:sp>
      <p:sp>
        <p:nvSpPr>
          <p:cNvPr id="3" name="Content Placeholder 2"/>
          <p:cNvSpPr>
            <a:spLocks noGrp="1"/>
          </p:cNvSpPr>
          <p:nvPr>
            <p:ph idx="1"/>
          </p:nvPr>
        </p:nvSpPr>
        <p:spPr/>
        <p:txBody>
          <a:bodyPr/>
          <a:lstStyle/>
          <a:p>
            <a:r>
              <a:rPr lang="en-US" b="1" i="1" dirty="0" smtClean="0"/>
              <a:t>Read the story from notes!!!!!</a:t>
            </a:r>
          </a:p>
          <a:p>
            <a:pPr marL="0" indent="0">
              <a:buNone/>
            </a:pPr>
            <a:r>
              <a:rPr lang="en-US" b="1" i="1" dirty="0"/>
              <a:t>Early one morning, a programmer asked the great master:</a:t>
            </a:r>
            <a:endParaRPr lang="en-US" dirty="0"/>
          </a:p>
          <a:p>
            <a:pPr marL="0" indent="0">
              <a:buNone/>
            </a:pPr>
            <a:r>
              <a:rPr lang="en-US" b="1" i="1" dirty="0"/>
              <a:t>“I am ready to write some unit tests. What code coverage should I aim for?”</a:t>
            </a:r>
            <a:endParaRPr lang="en-US" dirty="0"/>
          </a:p>
          <a:p>
            <a:pPr marL="0" indent="0">
              <a:buNone/>
            </a:pPr>
            <a:r>
              <a:rPr lang="en-US" b="1" i="1" dirty="0"/>
              <a:t>The great master replied:</a:t>
            </a:r>
            <a:endParaRPr lang="en-US" dirty="0"/>
          </a:p>
          <a:p>
            <a:pPr marL="0" indent="0">
              <a:buNone/>
            </a:pPr>
            <a:r>
              <a:rPr lang="en-US" b="1" i="1" dirty="0"/>
              <a:t>“Don’t worry about coverage, just write some good tests.”</a:t>
            </a:r>
            <a:endParaRPr lang="en-US" dirty="0"/>
          </a:p>
          <a:p>
            <a:pPr marL="0" indent="0">
              <a:buNone/>
            </a:pPr>
            <a:r>
              <a:rPr lang="en-US" b="1" i="1" dirty="0"/>
              <a:t>The programmer smiled, bowed, and left.</a:t>
            </a:r>
            <a:endParaRPr lang="en-US" dirty="0"/>
          </a:p>
          <a:p>
            <a:pPr marL="0" indent="0">
              <a:buNone/>
            </a:pPr>
            <a:r>
              <a:rPr lang="en-US" b="1" i="1" dirty="0"/>
              <a:t>...</a:t>
            </a:r>
            <a:endParaRPr lang="en-US" dirty="0"/>
          </a:p>
          <a:p>
            <a:endParaRPr lang="en-GB" b="1" i="1" dirty="0"/>
          </a:p>
        </p:txBody>
      </p:sp>
    </p:spTree>
    <p:extLst>
      <p:ext uri="{BB962C8B-B14F-4D97-AF65-F5344CB8AC3E}">
        <p14:creationId xmlns:p14="http://schemas.microsoft.com/office/powerpoint/2010/main" val="10780034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GB" dirty="0"/>
          </a:p>
        </p:txBody>
      </p:sp>
      <p:sp>
        <p:nvSpPr>
          <p:cNvPr id="3" name="Content Placeholder 2"/>
          <p:cNvSpPr>
            <a:spLocks noGrp="1"/>
          </p:cNvSpPr>
          <p:nvPr>
            <p:ph idx="1"/>
          </p:nvPr>
        </p:nvSpPr>
        <p:spPr/>
        <p:txBody>
          <a:bodyPr/>
          <a:lstStyle/>
          <a:p>
            <a:r>
              <a:rPr lang="en-US" dirty="0" smtClean="0"/>
              <a:t>Do you have any other questions?</a:t>
            </a:r>
            <a:endParaRPr lang="en-GB" dirty="0"/>
          </a:p>
        </p:txBody>
      </p:sp>
    </p:spTree>
    <p:extLst>
      <p:ext uri="{BB962C8B-B14F-4D97-AF65-F5344CB8AC3E}">
        <p14:creationId xmlns:p14="http://schemas.microsoft.com/office/powerpoint/2010/main" val="14862862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r>
              <a:rPr lang="en-US" sz="4800" dirty="0" smtClean="0"/>
              <a:t>Thanks! </a:t>
            </a:r>
          </a:p>
          <a:p>
            <a:pPr marL="0" indent="0" algn="ctr">
              <a:buNone/>
            </a:pPr>
            <a:r>
              <a:rPr lang="en-US" sz="4800" dirty="0" smtClean="0"/>
              <a:t>See you next time! </a:t>
            </a:r>
            <a:r>
              <a:rPr lang="en-US" sz="4800" dirty="0" smtClean="0">
                <a:sym typeface="Wingdings" panose="05000000000000000000" pitchFamily="2" charset="2"/>
              </a:rPr>
              <a:t></a:t>
            </a:r>
            <a:endParaRPr lang="en-GB" sz="4800" dirty="0"/>
          </a:p>
        </p:txBody>
      </p:sp>
    </p:spTree>
    <p:extLst>
      <p:ext uri="{BB962C8B-B14F-4D97-AF65-F5344CB8AC3E}">
        <p14:creationId xmlns:p14="http://schemas.microsoft.com/office/powerpoint/2010/main" val="835039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5" name="Footer Placeholder 4"/>
          <p:cNvSpPr>
            <a:spLocks noGrp="1"/>
          </p:cNvSpPr>
          <p:nvPr>
            <p:ph type="ftr" sz="quarter" idx="11"/>
          </p:nvPr>
        </p:nvSpPr>
        <p:spPr/>
        <p:txBody>
          <a:bodyPr/>
          <a:lstStyle/>
          <a:p>
            <a:r>
              <a:rPr lang="nl-NL" smtClean="0"/>
              <a:t>TITLE PRESENTATION</a:t>
            </a:r>
            <a:endParaRPr lang="nl-NL" dirty="0"/>
          </a:p>
        </p:txBody>
      </p:sp>
      <p:sp>
        <p:nvSpPr>
          <p:cNvPr id="3" name="Content Placeholder 2"/>
          <p:cNvSpPr>
            <a:spLocks noGrp="1"/>
          </p:cNvSpPr>
          <p:nvPr>
            <p:ph idx="1"/>
          </p:nvPr>
        </p:nvSpPr>
        <p:spPr/>
        <p:txBody>
          <a:bodyPr/>
          <a:lstStyle/>
          <a:p>
            <a:r>
              <a:rPr lang="en-US" dirty="0" smtClean="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smtClean="0"/>
          </a:p>
          <a:p>
            <a:pPr lvl="2"/>
            <a:endParaRPr lang="en-US" dirty="0"/>
          </a:p>
        </p:txBody>
      </p:sp>
      <p:sp>
        <p:nvSpPr>
          <p:cNvPr id="7" name="Rectangle 6"/>
          <p:cNvSpPr/>
          <p:nvPr/>
        </p:nvSpPr>
        <p:spPr>
          <a:xfrm>
            <a:off x="1765703" y="3966913"/>
            <a:ext cx="8623005" cy="212365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algn="ctr">
              <a:defRPr/>
            </a:pPr>
            <a:r>
              <a:rPr lang="en-US" sz="4400" b="1" kern="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Segoe Marker" panose="03080602040302020204" pitchFamily="66" charset="0"/>
              </a:rPr>
              <a:t>Requires tests to be as complete as possible and to be run as early and often as possible</a:t>
            </a:r>
            <a:endParaRPr lang="de-DE" sz="4400" b="1" kern="0" dirty="0" err="1">
              <a:ln w="18000">
                <a:solidFill>
                  <a:schemeClr val="accent2">
                    <a:satMod val="140000"/>
                  </a:schemeClr>
                </a:solidFill>
                <a:prstDash val="solid"/>
                <a:miter lim="800000"/>
              </a:ln>
              <a:noFill/>
              <a:effectLst>
                <a:outerShdw blurRad="25500" dist="23000" dir="7020000" algn="tl">
                  <a:srgbClr val="000000">
                    <a:alpha val="50000"/>
                  </a:srgbClr>
                </a:outerShdw>
              </a:effectLst>
              <a:latin typeface="Segoe Marker" panose="03080602040302020204" pitchFamily="66" charset="0"/>
            </a:endParaRPr>
          </a:p>
        </p:txBody>
      </p:sp>
    </p:spTree>
    <p:extLst>
      <p:ext uri="{BB962C8B-B14F-4D97-AF65-F5344CB8AC3E}">
        <p14:creationId xmlns:p14="http://schemas.microsoft.com/office/powerpoint/2010/main" val="3262233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4901</Words>
  <Application>Microsoft Office PowerPoint</Application>
  <PresentationFormat>Widescreen</PresentationFormat>
  <Paragraphs>529</Paragraphs>
  <Slides>85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Segoe Marker</vt:lpstr>
      <vt:lpstr>Segoe UI</vt:lpstr>
      <vt:lpstr>Trebuchet MS</vt:lpstr>
      <vt:lpstr>Wingdings</vt:lpstr>
      <vt:lpstr>Wingdings 3</vt:lpstr>
      <vt:lpstr>Facet</vt:lpstr>
      <vt:lpstr>Introduction to .NET</vt:lpstr>
      <vt:lpstr>Agenda</vt:lpstr>
      <vt:lpstr>Unit testing – shortcut to expert level </vt:lpstr>
      <vt:lpstr>Unit testing – shortcut to expert level</vt:lpstr>
      <vt:lpstr>Why unit testing?</vt:lpstr>
      <vt:lpstr>Why unit testing?</vt:lpstr>
      <vt:lpstr>Why unit testing?</vt:lpstr>
      <vt:lpstr>Why unit testing?</vt:lpstr>
      <vt:lpstr>Why unit testing?</vt:lpstr>
      <vt:lpstr>What is a Unit Test?  </vt:lpstr>
      <vt:lpstr>What is a Unit Test?  </vt:lpstr>
      <vt:lpstr>What is a Unit Test?  </vt:lpstr>
      <vt:lpstr>What is a Unit Test?  </vt:lpstr>
      <vt:lpstr>What is a Unit Test?  </vt:lpstr>
      <vt:lpstr>Unit test representation</vt:lpstr>
      <vt:lpstr>Unit test example</vt:lpstr>
      <vt:lpstr>What Makes a Good Unit Test? </vt:lpstr>
      <vt:lpstr>What Makes a Good Unit Test? </vt:lpstr>
      <vt:lpstr>What Makes a Good Unit Test? </vt:lpstr>
      <vt:lpstr>What Makes a Good Unit Test? </vt:lpstr>
      <vt:lpstr>What Makes a Good Unit Test? </vt:lpstr>
      <vt:lpstr>Best practices</vt:lpstr>
      <vt:lpstr>Best practices</vt:lpstr>
      <vt:lpstr>Best practices</vt:lpstr>
      <vt:lpstr>Best practices</vt:lpstr>
      <vt:lpstr>Best practices</vt:lpstr>
      <vt:lpstr>Unit test life cycle </vt:lpstr>
      <vt:lpstr>Unit test life cycle </vt:lpstr>
      <vt:lpstr>Unit test life cycle </vt:lpstr>
      <vt:lpstr>Entity Framework Core – part1  </vt:lpstr>
      <vt:lpstr>Entity Framework Core – part1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Introduction in Entity Framework </vt:lpstr>
      <vt:lpstr>Entity Framework code first </vt:lpstr>
      <vt:lpstr>Entity Framework code first - conventions </vt:lpstr>
      <vt:lpstr>Entity Framework code first - conventions </vt:lpstr>
      <vt:lpstr>Entity Framework code first - conventions </vt:lpstr>
      <vt:lpstr>Entity Framework code first - conventions </vt:lpstr>
      <vt:lpstr>Entity Framework code first - conventions </vt:lpstr>
      <vt:lpstr>Entity Framework code first - conventions </vt:lpstr>
      <vt:lpstr>Entity Framework code first - conventions </vt:lpstr>
      <vt:lpstr>Entity Framework code first attributes </vt:lpstr>
      <vt:lpstr>Entity Framework code first attributes </vt:lpstr>
      <vt:lpstr>Entity Framework code first attributes </vt:lpstr>
      <vt:lpstr>Entity Framework code first attributes </vt:lpstr>
      <vt:lpstr>Entity Framework code first Fluent API</vt:lpstr>
      <vt:lpstr>Entity Framework code first Fluent API</vt:lpstr>
      <vt:lpstr>Entity Framework code first Fluent API</vt:lpstr>
      <vt:lpstr>Entity Framework code first Fluent API</vt:lpstr>
      <vt:lpstr>Entity Framework code first – models and context class</vt:lpstr>
      <vt:lpstr>Entity Framework code first transactions</vt:lpstr>
      <vt:lpstr>Entity Framework code first transactions</vt:lpstr>
      <vt:lpstr>Entity Framework code first transactions</vt:lpstr>
      <vt:lpstr>Entity Framework code first transactions</vt:lpstr>
      <vt:lpstr>Entity Framework code first transactions</vt:lpstr>
      <vt:lpstr>Entity Framework code first transactions</vt:lpstr>
      <vt:lpstr>Entity Framework code first transactions</vt:lpstr>
      <vt:lpstr>Entity Framework code first manipulating data</vt:lpstr>
      <vt:lpstr>Entity Framework code first manipulating data</vt:lpstr>
      <vt:lpstr>Entity Framework code first manipulating data</vt:lpstr>
      <vt:lpstr>Entity Framework code first manipulating data</vt:lpstr>
      <vt:lpstr>Entity Framework code first manipulating data</vt:lpstr>
      <vt:lpstr>Entity Framework code first manipulating data</vt:lpstr>
      <vt:lpstr>Entity Framework code first manipulating data</vt:lpstr>
      <vt:lpstr>Entity Framework code first manipulating data</vt:lpstr>
      <vt:lpstr>Entity Framework code first manipulating data</vt:lpstr>
      <vt:lpstr>Entity Framework code first manipulating data</vt:lpstr>
      <vt:lpstr>What’s next …</vt:lpstr>
      <vt:lpstr>One more thing…</vt:lpstr>
      <vt:lpstr>One more thing…</vt:lpstr>
      <vt:lpstr>Questions</vt:lpstr>
      <vt:lpstr>PowerPoint Presentation</vt:lpstr>
    </vt:vector>
  </TitlesOfParts>
  <Company>Centric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Core 1.0</dc:title>
  <dc:creator>Olariu, Florin</dc:creator>
  <cp:lastModifiedBy>Olariu, Florin</cp:lastModifiedBy>
  <cp:revision>545</cp:revision>
  <dcterms:created xsi:type="dcterms:W3CDTF">2016-09-16T14:15:46Z</dcterms:created>
  <dcterms:modified xsi:type="dcterms:W3CDTF">2017-10-29T15:13:24Z</dcterms:modified>
</cp:coreProperties>
</file>