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1"/>
  </p:notesMasterIdLst>
  <p:sldIdLst>
    <p:sldId id="274" r:id="rId2"/>
    <p:sldId id="452" r:id="rId3"/>
    <p:sldId id="446" r:id="rId4"/>
    <p:sldId id="448" r:id="rId5"/>
    <p:sldId id="453" r:id="rId6"/>
    <p:sldId id="454" r:id="rId7"/>
    <p:sldId id="455" r:id="rId8"/>
    <p:sldId id="465" r:id="rId9"/>
    <p:sldId id="470" r:id="rId10"/>
    <p:sldId id="467" r:id="rId11"/>
    <p:sldId id="468" r:id="rId12"/>
    <p:sldId id="469" r:id="rId13"/>
    <p:sldId id="471" r:id="rId14"/>
    <p:sldId id="472" r:id="rId15"/>
    <p:sldId id="473" r:id="rId16"/>
    <p:sldId id="475" r:id="rId17"/>
    <p:sldId id="476" r:id="rId18"/>
    <p:sldId id="477" r:id="rId19"/>
    <p:sldId id="458" r:id="rId20"/>
    <p:sldId id="459" r:id="rId21"/>
    <p:sldId id="460" r:id="rId22"/>
    <p:sldId id="461" r:id="rId23"/>
    <p:sldId id="462" r:id="rId24"/>
    <p:sldId id="463" r:id="rId25"/>
    <p:sldId id="529" r:id="rId26"/>
    <p:sldId id="530" r:id="rId27"/>
    <p:sldId id="531" r:id="rId28"/>
    <p:sldId id="532" r:id="rId29"/>
    <p:sldId id="456"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90" r:id="rId43"/>
    <p:sldId id="491" r:id="rId44"/>
    <p:sldId id="492" r:id="rId45"/>
    <p:sldId id="493" r:id="rId46"/>
    <p:sldId id="494" r:id="rId47"/>
    <p:sldId id="495" r:id="rId48"/>
    <p:sldId id="497" r:id="rId49"/>
    <p:sldId id="498" r:id="rId50"/>
    <p:sldId id="499" r:id="rId51"/>
    <p:sldId id="500" r:id="rId52"/>
    <p:sldId id="502" r:id="rId53"/>
    <p:sldId id="503" r:id="rId54"/>
    <p:sldId id="504" r:id="rId55"/>
    <p:sldId id="505" r:id="rId56"/>
    <p:sldId id="506" r:id="rId57"/>
    <p:sldId id="507" r:id="rId58"/>
    <p:sldId id="508" r:id="rId59"/>
    <p:sldId id="509" r:id="rId60"/>
    <p:sldId id="510" r:id="rId61"/>
    <p:sldId id="511" r:id="rId62"/>
    <p:sldId id="512" r:id="rId63"/>
    <p:sldId id="513" r:id="rId64"/>
    <p:sldId id="514" r:id="rId65"/>
    <p:sldId id="515" r:id="rId66"/>
    <p:sldId id="516" r:id="rId67"/>
    <p:sldId id="517" r:id="rId68"/>
    <p:sldId id="518" r:id="rId69"/>
    <p:sldId id="519" r:id="rId70"/>
    <p:sldId id="520" r:id="rId71"/>
    <p:sldId id="521" r:id="rId72"/>
    <p:sldId id="522" r:id="rId73"/>
    <p:sldId id="523" r:id="rId74"/>
    <p:sldId id="524" r:id="rId75"/>
    <p:sldId id="288" r:id="rId76"/>
    <p:sldId id="525" r:id="rId77"/>
    <p:sldId id="526" r:id="rId78"/>
    <p:sldId id="291" r:id="rId79"/>
    <p:sldId id="292"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autoAdjust="0"/>
    <p:restoredTop sz="63775" autoAdjust="0"/>
  </p:normalViewPr>
  <p:slideViewPr>
    <p:cSldViewPr snapToGrid="0">
      <p:cViewPr varScale="1">
        <p:scale>
          <a:sx n="74" d="100"/>
          <a:sy n="74" d="100"/>
        </p:scale>
        <p:origin x="1932" y="66"/>
      </p:cViewPr>
      <p:guideLst>
        <p:guide orient="horz" pos="2160"/>
        <p:guide pos="3840"/>
      </p:guideLst>
    </p:cSldViewPr>
  </p:slideViewPr>
  <p:outlineViewPr>
    <p:cViewPr>
      <p:scale>
        <a:sx n="33" d="100"/>
        <a:sy n="33" d="100"/>
      </p:scale>
      <p:origin x="0" y="11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80C2E-DB9A-4C39-8F6B-75BFF8E7A375}" type="datetimeFigureOut">
              <a:rPr lang="en-GB" smtClean="0"/>
              <a:t>05/11/2017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5FC9-A1BC-4A73-BD97-DCA941177DFB}" type="slidenum">
              <a:rPr lang="en-GB" smtClean="0"/>
              <a:t>‹#›</a:t>
            </a:fld>
            <a:endParaRPr lang="en-GB"/>
          </a:p>
        </p:txBody>
      </p:sp>
    </p:spTree>
    <p:extLst>
      <p:ext uri="{BB962C8B-B14F-4D97-AF65-F5344CB8AC3E}">
        <p14:creationId xmlns:p14="http://schemas.microsoft.com/office/powerpoint/2010/main" val="86183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Framework Core supports the following</a:t>
            </a:r>
            <a:r>
              <a:rPr lang="en-US" baseline="0" dirty="0" smtClean="0"/>
              <a:t> features:</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8</a:t>
            </a:fld>
            <a:endParaRPr lang="en-GB"/>
          </a:p>
        </p:txBody>
      </p:sp>
    </p:spTree>
    <p:extLst>
      <p:ext uri="{BB962C8B-B14F-4D97-AF65-F5344CB8AC3E}">
        <p14:creationId xmlns:p14="http://schemas.microsoft.com/office/powerpoint/2010/main" val="2002977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Model validation</a:t>
            </a:r>
            <a:r>
              <a:rPr lang="en-US" sz="1200" b="0" i="1" kern="1200" dirty="0" smtClean="0">
                <a:solidFill>
                  <a:schemeClr val="tx1"/>
                </a:solidFill>
                <a:effectLst/>
                <a:latin typeface="+mn-lt"/>
                <a:ea typeface="+mn-ea"/>
                <a:cs typeface="+mn-cs"/>
              </a:rPr>
              <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helps us in detecting invalid data into model properties and provides the error message to user.</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17</a:t>
            </a:fld>
            <a:endParaRPr lang="en-GB"/>
          </a:p>
        </p:txBody>
      </p:sp>
    </p:spTree>
    <p:extLst>
      <p:ext uri="{BB962C8B-B14F-4D97-AF65-F5344CB8AC3E}">
        <p14:creationId xmlns:p14="http://schemas.microsoft.com/office/powerpoint/2010/main" val="4148138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Query:</a:t>
            </a:r>
          </a:p>
          <a:p>
            <a:r>
              <a:rPr lang="en-US" sz="1200" b="0" i="0" kern="1200" dirty="0" smtClean="0">
                <a:solidFill>
                  <a:schemeClr val="tx1"/>
                </a:solidFill>
                <a:effectLst/>
                <a:latin typeface="+mn-lt"/>
                <a:ea typeface="+mn-ea"/>
                <a:cs typeface="+mn-cs"/>
              </a:rPr>
              <a:t>It supports LINQ to retrieve the data from the database. It supports the "</a:t>
            </a:r>
            <a:r>
              <a:rPr lang="en-US" sz="1200" b="0" i="0" kern="1200" dirty="0" err="1" smtClean="0">
                <a:solidFill>
                  <a:schemeClr val="tx1"/>
                </a:solidFill>
                <a:effectLst/>
                <a:latin typeface="+mn-lt"/>
                <a:ea typeface="+mn-ea"/>
                <a:cs typeface="+mn-cs"/>
              </a:rPr>
              <a:t>NoTracking</a:t>
            </a:r>
            <a:r>
              <a:rPr lang="en-US" sz="1200" b="0" i="0" kern="1200" dirty="0" smtClean="0">
                <a:solidFill>
                  <a:schemeClr val="tx1"/>
                </a:solidFill>
                <a:effectLst/>
                <a:latin typeface="+mn-lt"/>
                <a:ea typeface="+mn-ea"/>
                <a:cs typeface="+mn-cs"/>
              </a:rPr>
              <a:t>" feature which enables faster query execution because at this time, context is not required to monitor changes made in entities. This version also supports "Eager loading" and "Lazy Loading".</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18</a:t>
            </a:fld>
            <a:endParaRPr lang="en-GB"/>
          </a:p>
        </p:txBody>
      </p:sp>
    </p:spTree>
    <p:extLst>
      <p:ext uri="{BB962C8B-B14F-4D97-AF65-F5344CB8AC3E}">
        <p14:creationId xmlns:p14="http://schemas.microsoft.com/office/powerpoint/2010/main" val="1089435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19</a:t>
            </a:fld>
            <a:endParaRPr lang="en-GB"/>
          </a:p>
        </p:txBody>
      </p:sp>
    </p:spTree>
    <p:extLst>
      <p:ext uri="{BB962C8B-B14F-4D97-AF65-F5344CB8AC3E}">
        <p14:creationId xmlns:p14="http://schemas.microsoft.com/office/powerpoint/2010/main" val="40459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https://www.devart.com/dotconnect/#cloud</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27</a:t>
            </a:fld>
            <a:endParaRPr lang="en-GB"/>
          </a:p>
        </p:txBody>
      </p:sp>
    </p:spTree>
    <p:extLst>
      <p:ext uri="{BB962C8B-B14F-4D97-AF65-F5344CB8AC3E}">
        <p14:creationId xmlns:p14="http://schemas.microsoft.com/office/powerpoint/2010/main" val="209881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https://www.devart.com/dotconnect/#cloud</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28</a:t>
            </a:fld>
            <a:endParaRPr lang="en-GB"/>
          </a:p>
        </p:txBody>
      </p:sp>
    </p:spTree>
    <p:extLst>
      <p:ext uri="{BB962C8B-B14F-4D97-AF65-F5344CB8AC3E}">
        <p14:creationId xmlns:p14="http://schemas.microsoft.com/office/powerpoint/2010/main" val="1927067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database providers require some form of connection string to connect to the database. </a:t>
            </a:r>
          </a:p>
          <a:p>
            <a:r>
              <a:rPr lang="en-US" sz="1200" b="0" i="0" kern="1200" dirty="0" smtClean="0">
                <a:solidFill>
                  <a:schemeClr val="tx1"/>
                </a:solidFill>
                <a:effectLst/>
                <a:latin typeface="+mn-lt"/>
                <a:ea typeface="+mn-ea"/>
                <a:cs typeface="+mn-cs"/>
              </a:rPr>
              <a:t>Sometimes this connection string contains sensitive information that needs to be protected. </a:t>
            </a:r>
          </a:p>
          <a:p>
            <a:r>
              <a:rPr lang="en-US" sz="1200" b="0" i="0" kern="1200" dirty="0" smtClean="0">
                <a:solidFill>
                  <a:schemeClr val="tx1"/>
                </a:solidFill>
                <a:effectLst/>
                <a:latin typeface="+mn-lt"/>
                <a:ea typeface="+mn-ea"/>
                <a:cs typeface="+mn-cs"/>
              </a:rPr>
              <a:t>You may also need to change the connection string as you move your application between environments, such as development, testing, and production.</a:t>
            </a:r>
          </a:p>
          <a:p>
            <a:r>
              <a:rPr lang="en-US" sz="1200" b="0" i="0" kern="1200" dirty="0" smtClean="0">
                <a:solidFill>
                  <a:schemeClr val="tx1"/>
                </a:solidFill>
                <a:effectLst/>
                <a:latin typeface="+mn-lt"/>
                <a:ea typeface="+mn-ea"/>
                <a:cs typeface="+mn-cs"/>
              </a:rPr>
              <a:t>Depending by application type we have 2 modalities to use</a:t>
            </a:r>
            <a:r>
              <a:rPr lang="en-US" sz="1200" b="0" i="0" kern="1200" baseline="0" dirty="0" smtClean="0">
                <a:solidFill>
                  <a:schemeClr val="tx1"/>
                </a:solidFill>
                <a:effectLst/>
                <a:latin typeface="+mn-lt"/>
                <a:ea typeface="+mn-ea"/>
                <a:cs typeface="+mn-cs"/>
              </a:rPr>
              <a:t> a connection string</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working with Console Application the connection string should be used in </a:t>
            </a:r>
            <a:r>
              <a:rPr lang="en-US" b="0" i="0" kern="1200" baseline="0" dirty="0" err="1" smtClean="0">
                <a:solidFill>
                  <a:schemeClr val="tx1"/>
                </a:solidFill>
                <a:effectLst/>
                <a:latin typeface="+mn-lt"/>
                <a:ea typeface="+mn-ea"/>
                <a:cs typeface="+mn-cs"/>
              </a:rPr>
              <a:t>OnConfiguring</a:t>
            </a:r>
            <a:r>
              <a:rPr lang="en-US" b="0" i="0" kern="1200" baseline="0" dirty="0" smtClean="0">
                <a:solidFill>
                  <a:schemeClr val="tx1"/>
                </a:solidFill>
                <a:effectLst/>
                <a:latin typeface="+mn-lt"/>
                <a:ea typeface="+mn-ea"/>
                <a:cs typeface="+mn-cs"/>
              </a:rPr>
              <a:t> implementation in Context file like in the following example</a:t>
            </a:r>
          </a:p>
          <a:p>
            <a:pPr marL="457200" lvl="1" indent="0">
              <a:buFont typeface="Arial" panose="020B0604020202020204" pitchFamily="34" charset="0"/>
              <a:buNone/>
            </a:pPr>
            <a:r>
              <a:rPr lang="en-US" b="0" i="0" kern="1200" baseline="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29</a:t>
            </a:fld>
            <a:endParaRPr lang="en-GB"/>
          </a:p>
        </p:txBody>
      </p:sp>
    </p:spTree>
    <p:extLst>
      <p:ext uri="{BB962C8B-B14F-4D97-AF65-F5344CB8AC3E}">
        <p14:creationId xmlns:p14="http://schemas.microsoft.com/office/powerpoint/2010/main" val="262629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database providers require some form of connection string to connect to the database. </a:t>
            </a:r>
          </a:p>
          <a:p>
            <a:r>
              <a:rPr lang="en-US" sz="1200" b="0" i="0" kern="1200" dirty="0" smtClean="0">
                <a:solidFill>
                  <a:schemeClr val="tx1"/>
                </a:solidFill>
                <a:effectLst/>
                <a:latin typeface="+mn-lt"/>
                <a:ea typeface="+mn-ea"/>
                <a:cs typeface="+mn-cs"/>
              </a:rPr>
              <a:t>Sometimes this connection string contains sensitive information that needs to be protected. </a:t>
            </a:r>
          </a:p>
          <a:p>
            <a:r>
              <a:rPr lang="en-US" sz="1200" b="0" i="0" kern="1200" dirty="0" smtClean="0">
                <a:solidFill>
                  <a:schemeClr val="tx1"/>
                </a:solidFill>
                <a:effectLst/>
                <a:latin typeface="+mn-lt"/>
                <a:ea typeface="+mn-ea"/>
                <a:cs typeface="+mn-cs"/>
              </a:rPr>
              <a:t>You may also need to change the connection string as you move your application between environments, such as development, testing, and production.</a:t>
            </a:r>
          </a:p>
          <a:p>
            <a:r>
              <a:rPr lang="en-US" sz="1200" b="0" i="0" kern="1200" dirty="0" smtClean="0">
                <a:solidFill>
                  <a:schemeClr val="tx1"/>
                </a:solidFill>
                <a:effectLst/>
                <a:latin typeface="+mn-lt"/>
                <a:ea typeface="+mn-ea"/>
                <a:cs typeface="+mn-cs"/>
              </a:rPr>
              <a:t>Depending by application type we have 2 modalities to use</a:t>
            </a:r>
            <a:r>
              <a:rPr lang="en-US" sz="1200" b="0" i="0" kern="1200" baseline="0" dirty="0" smtClean="0">
                <a:solidFill>
                  <a:schemeClr val="tx1"/>
                </a:solidFill>
                <a:effectLst/>
                <a:latin typeface="+mn-lt"/>
                <a:ea typeface="+mn-ea"/>
                <a:cs typeface="+mn-cs"/>
              </a:rPr>
              <a:t> a connection string</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working with Console Application the connection string should be used in </a:t>
            </a:r>
            <a:r>
              <a:rPr lang="en-US" b="0" i="0" kern="1200" baseline="0" dirty="0" err="1" smtClean="0">
                <a:solidFill>
                  <a:schemeClr val="tx1"/>
                </a:solidFill>
                <a:effectLst/>
                <a:latin typeface="+mn-lt"/>
                <a:ea typeface="+mn-ea"/>
                <a:cs typeface="+mn-cs"/>
              </a:rPr>
              <a:t>OnConfiguring</a:t>
            </a:r>
            <a:r>
              <a:rPr lang="en-US" b="0" i="0" kern="1200" baseline="0" dirty="0" smtClean="0">
                <a:solidFill>
                  <a:schemeClr val="tx1"/>
                </a:solidFill>
                <a:effectLst/>
                <a:latin typeface="+mn-lt"/>
                <a:ea typeface="+mn-ea"/>
                <a:cs typeface="+mn-cs"/>
              </a:rPr>
              <a:t> implementation in Context file like in the following example</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using the </a:t>
            </a:r>
            <a:r>
              <a:rPr lang="en-US" b="0" i="0" kern="1200" baseline="0" dirty="0" err="1" smtClean="0">
                <a:solidFill>
                  <a:schemeClr val="tx1"/>
                </a:solidFill>
                <a:effectLst/>
                <a:latin typeface="+mn-lt"/>
                <a:ea typeface="+mn-ea"/>
                <a:cs typeface="+mn-cs"/>
              </a:rPr>
              <a:t>Asp.Net</a:t>
            </a:r>
            <a:r>
              <a:rPr lang="en-US" b="0" i="0" kern="1200" baseline="0" dirty="0" smtClean="0">
                <a:solidFill>
                  <a:schemeClr val="tx1"/>
                </a:solidFill>
                <a:effectLst/>
                <a:latin typeface="+mn-lt"/>
                <a:ea typeface="+mn-ea"/>
                <a:cs typeface="+mn-cs"/>
              </a:rPr>
              <a:t> Core application this connection string should be stored in </a:t>
            </a:r>
            <a:r>
              <a:rPr lang="en-US" b="0" i="0" kern="1200" baseline="0" dirty="0" err="1" smtClean="0">
                <a:solidFill>
                  <a:schemeClr val="tx1"/>
                </a:solidFill>
                <a:effectLst/>
                <a:latin typeface="+mn-lt"/>
                <a:ea typeface="+mn-ea"/>
                <a:cs typeface="+mn-cs"/>
              </a:rPr>
              <a:t>appsettings.json</a:t>
            </a:r>
            <a:r>
              <a:rPr lang="en-US" b="0" i="0" kern="1200" baseline="0" dirty="0" smtClean="0">
                <a:solidFill>
                  <a:schemeClr val="tx1"/>
                </a:solidFill>
                <a:effectLst/>
                <a:latin typeface="+mn-lt"/>
                <a:ea typeface="+mn-ea"/>
                <a:cs typeface="+mn-cs"/>
              </a:rPr>
              <a:t> as an environment variable like in the following sample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30</a:t>
            </a:fld>
            <a:endParaRPr lang="en-GB"/>
          </a:p>
        </p:txBody>
      </p:sp>
    </p:spTree>
    <p:extLst>
      <p:ext uri="{BB962C8B-B14F-4D97-AF65-F5344CB8AC3E}">
        <p14:creationId xmlns:p14="http://schemas.microsoft.com/office/powerpoint/2010/main" val="2791447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database providers require some form of connection string to connect to the database. </a:t>
            </a:r>
          </a:p>
          <a:p>
            <a:r>
              <a:rPr lang="en-US" sz="1200" b="0" i="0" kern="1200" dirty="0" smtClean="0">
                <a:solidFill>
                  <a:schemeClr val="tx1"/>
                </a:solidFill>
                <a:effectLst/>
                <a:latin typeface="+mn-lt"/>
                <a:ea typeface="+mn-ea"/>
                <a:cs typeface="+mn-cs"/>
              </a:rPr>
              <a:t>Sometimes this connection string contains sensitive information that needs to be protected. </a:t>
            </a:r>
          </a:p>
          <a:p>
            <a:r>
              <a:rPr lang="en-US" sz="1200" b="0" i="0" kern="1200" dirty="0" smtClean="0">
                <a:solidFill>
                  <a:schemeClr val="tx1"/>
                </a:solidFill>
                <a:effectLst/>
                <a:latin typeface="+mn-lt"/>
                <a:ea typeface="+mn-ea"/>
                <a:cs typeface="+mn-cs"/>
              </a:rPr>
              <a:t>You may also need to change the connection string as you move your application between environments, such as development, testing, and production.</a:t>
            </a:r>
          </a:p>
          <a:p>
            <a:r>
              <a:rPr lang="en-US" sz="1200" b="0" i="0" kern="1200" dirty="0" smtClean="0">
                <a:solidFill>
                  <a:schemeClr val="tx1"/>
                </a:solidFill>
                <a:effectLst/>
                <a:latin typeface="+mn-lt"/>
                <a:ea typeface="+mn-ea"/>
                <a:cs typeface="+mn-cs"/>
              </a:rPr>
              <a:t>Depending by application type we have 2 modalities to use</a:t>
            </a:r>
            <a:r>
              <a:rPr lang="en-US" sz="1200" b="0" i="0" kern="1200" baseline="0" dirty="0" smtClean="0">
                <a:solidFill>
                  <a:schemeClr val="tx1"/>
                </a:solidFill>
                <a:effectLst/>
                <a:latin typeface="+mn-lt"/>
                <a:ea typeface="+mn-ea"/>
                <a:cs typeface="+mn-cs"/>
              </a:rPr>
              <a:t> a connection string</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working with Console Application the connection string should be used in </a:t>
            </a:r>
            <a:r>
              <a:rPr lang="en-US" b="0" i="0" kern="1200" baseline="0" dirty="0" err="1" smtClean="0">
                <a:solidFill>
                  <a:schemeClr val="tx1"/>
                </a:solidFill>
                <a:effectLst/>
                <a:latin typeface="+mn-lt"/>
                <a:ea typeface="+mn-ea"/>
                <a:cs typeface="+mn-cs"/>
              </a:rPr>
              <a:t>OnConfiguring</a:t>
            </a:r>
            <a:r>
              <a:rPr lang="en-US" b="0" i="0" kern="1200" baseline="0" dirty="0" smtClean="0">
                <a:solidFill>
                  <a:schemeClr val="tx1"/>
                </a:solidFill>
                <a:effectLst/>
                <a:latin typeface="+mn-lt"/>
                <a:ea typeface="+mn-ea"/>
                <a:cs typeface="+mn-cs"/>
              </a:rPr>
              <a:t> implementation in Context file like in the following example</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using the </a:t>
            </a:r>
            <a:r>
              <a:rPr lang="en-US" b="0" i="0" kern="1200" baseline="0" dirty="0" err="1" smtClean="0">
                <a:solidFill>
                  <a:schemeClr val="tx1"/>
                </a:solidFill>
                <a:effectLst/>
                <a:latin typeface="+mn-lt"/>
                <a:ea typeface="+mn-ea"/>
                <a:cs typeface="+mn-cs"/>
              </a:rPr>
              <a:t>Asp.Net</a:t>
            </a:r>
            <a:r>
              <a:rPr lang="en-US" b="0" i="0" kern="1200" baseline="0" dirty="0" smtClean="0">
                <a:solidFill>
                  <a:schemeClr val="tx1"/>
                </a:solidFill>
                <a:effectLst/>
                <a:latin typeface="+mn-lt"/>
                <a:ea typeface="+mn-ea"/>
                <a:cs typeface="+mn-cs"/>
              </a:rPr>
              <a:t> Core application this connection string should be stored in </a:t>
            </a:r>
            <a:r>
              <a:rPr lang="en-US" b="0" i="0" kern="1200" baseline="0" dirty="0" err="1" smtClean="0">
                <a:solidFill>
                  <a:schemeClr val="tx1"/>
                </a:solidFill>
                <a:effectLst/>
                <a:latin typeface="+mn-lt"/>
                <a:ea typeface="+mn-ea"/>
                <a:cs typeface="+mn-cs"/>
              </a:rPr>
              <a:t>appsettings.json</a:t>
            </a:r>
            <a:r>
              <a:rPr lang="en-US" b="0" i="0" kern="1200" baseline="0" dirty="0" smtClean="0">
                <a:solidFill>
                  <a:schemeClr val="tx1"/>
                </a:solidFill>
                <a:effectLst/>
                <a:latin typeface="+mn-lt"/>
                <a:ea typeface="+mn-ea"/>
                <a:cs typeface="+mn-cs"/>
              </a:rPr>
              <a:t> as an environment variable like in the following sample</a:t>
            </a:r>
          </a:p>
          <a:p>
            <a:pPr marL="457200" lvl="1" indent="0">
              <a:buFont typeface="Arial" panose="020B0604020202020204" pitchFamily="34" charset="0"/>
              <a:buNone/>
            </a:pPr>
            <a:r>
              <a:rPr lang="en-US" b="0" i="0" kern="1200" baseline="0" dirty="0" smtClean="0">
                <a:solidFill>
                  <a:schemeClr val="tx1"/>
                </a:solidFill>
                <a:effectLst/>
                <a:latin typeface="+mn-lt"/>
                <a:ea typeface="+mn-ea"/>
                <a:cs typeface="+mn-cs"/>
              </a:rPr>
              <a:t>OBS: It will be configured later into </a:t>
            </a:r>
            <a:r>
              <a:rPr lang="en-US" b="0" i="0" kern="1200" baseline="0" dirty="0" err="1" smtClean="0">
                <a:solidFill>
                  <a:schemeClr val="tx1"/>
                </a:solidFill>
                <a:effectLst/>
                <a:latin typeface="+mn-lt"/>
                <a:ea typeface="+mn-ea"/>
                <a:cs typeface="+mn-cs"/>
              </a:rPr>
              <a:t>Startup.cs</a:t>
            </a:r>
            <a:r>
              <a:rPr lang="en-US" b="0" i="0" kern="1200" baseline="0" dirty="0" smtClean="0">
                <a:solidFill>
                  <a:schemeClr val="tx1"/>
                </a:solidFill>
                <a:effectLst/>
                <a:latin typeface="+mn-lt"/>
                <a:ea typeface="+mn-ea"/>
                <a:cs typeface="+mn-cs"/>
              </a:rPr>
              <a:t> file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31</a:t>
            </a:fld>
            <a:endParaRPr lang="en-GB"/>
          </a:p>
        </p:txBody>
      </p:sp>
    </p:spTree>
    <p:extLst>
      <p:ext uri="{BB962C8B-B14F-4D97-AF65-F5344CB8AC3E}">
        <p14:creationId xmlns:p14="http://schemas.microsoft.com/office/powerpoint/2010/main" val="1883738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32</a:t>
            </a:fld>
            <a:endParaRPr lang="en-GB"/>
          </a:p>
        </p:txBody>
      </p:sp>
    </p:spTree>
    <p:extLst>
      <p:ext uri="{BB962C8B-B14F-4D97-AF65-F5344CB8AC3E}">
        <p14:creationId xmlns:p14="http://schemas.microsoft.com/office/powerpoint/2010/main" val="124479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Migrations:</a:t>
            </a:r>
          </a:p>
          <a:p>
            <a:r>
              <a:rPr lang="en-US" sz="1200" b="0" i="0" kern="1200" dirty="0" smtClean="0">
                <a:solidFill>
                  <a:schemeClr val="tx1"/>
                </a:solidFill>
                <a:effectLst/>
                <a:latin typeface="+mn-lt"/>
                <a:ea typeface="+mn-ea"/>
                <a:cs typeface="+mn-cs"/>
              </a:rPr>
              <a:t>The Migrations feature enables you to change the data model and deploy your changes to production by updating the database schema without having to drop and re-create the database.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34</a:t>
            </a:fld>
            <a:endParaRPr lang="en-GB"/>
          </a:p>
        </p:txBody>
      </p:sp>
    </p:spTree>
    <p:extLst>
      <p:ext uri="{BB962C8B-B14F-4D97-AF65-F5344CB8AC3E}">
        <p14:creationId xmlns:p14="http://schemas.microsoft.com/office/powerpoint/2010/main" val="410891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9</a:t>
            </a:fld>
            <a:endParaRPr lang="en-GB"/>
          </a:p>
        </p:txBody>
      </p:sp>
    </p:spTree>
    <p:extLst>
      <p:ext uri="{BB962C8B-B14F-4D97-AF65-F5344CB8AC3E}">
        <p14:creationId xmlns:p14="http://schemas.microsoft.com/office/powerpoint/2010/main" val="2004669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In EF Core we will receive this message if we will try to enable migrations</a:t>
            </a:r>
            <a:r>
              <a:rPr lang="en-US" dirty="0" smtClean="0"/>
              <a:t>:</a:t>
            </a:r>
            <a:endParaRPr lang="en-US" dirty="0" smtClean="0"/>
          </a:p>
          <a:p>
            <a:r>
              <a:rPr lang="en-US" dirty="0" smtClean="0"/>
              <a:t> </a:t>
            </a:r>
          </a:p>
        </p:txBody>
      </p:sp>
      <p:sp>
        <p:nvSpPr>
          <p:cNvPr id="4" name="Slide Number Placeholder 3"/>
          <p:cNvSpPr>
            <a:spLocks noGrp="1"/>
          </p:cNvSpPr>
          <p:nvPr>
            <p:ph type="sldNum" sz="quarter" idx="10"/>
          </p:nvPr>
        </p:nvSpPr>
        <p:spPr/>
        <p:txBody>
          <a:bodyPr/>
          <a:lstStyle/>
          <a:p>
            <a:fld id="{C3785FC9-A1BC-4A73-BD97-DCA941177DFB}" type="slidenum">
              <a:rPr lang="en-GB" smtClean="0"/>
              <a:t>35</a:t>
            </a:fld>
            <a:endParaRPr lang="en-GB"/>
          </a:p>
        </p:txBody>
      </p:sp>
    </p:spTree>
    <p:extLst>
      <p:ext uri="{BB962C8B-B14F-4D97-AF65-F5344CB8AC3E}">
        <p14:creationId xmlns:p14="http://schemas.microsoft.com/office/powerpoint/2010/main" val="347017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(3)It</a:t>
            </a:r>
            <a:r>
              <a:rPr lang="en-US" baseline="0" dirty="0" smtClean="0"/>
              <a:t> is used to store any changes within the entity. For the previous versions we should use this. Creates </a:t>
            </a:r>
            <a:r>
              <a:rPr lang="en-US" b="1" baseline="0" dirty="0" smtClean="0"/>
              <a:t>Migrations</a:t>
            </a:r>
            <a:r>
              <a:rPr lang="en-US" baseline="0" dirty="0" smtClean="0"/>
              <a:t> folder within the project.</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36</a:t>
            </a:fld>
            <a:endParaRPr lang="en-GB"/>
          </a:p>
        </p:txBody>
      </p:sp>
    </p:spTree>
    <p:extLst>
      <p:ext uri="{BB962C8B-B14F-4D97-AF65-F5344CB8AC3E}">
        <p14:creationId xmlns:p14="http://schemas.microsoft.com/office/powerpoint/2010/main" val="311227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(4)Add-Migration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37</a:t>
            </a:fld>
            <a:endParaRPr lang="en-GB"/>
          </a:p>
        </p:txBody>
      </p:sp>
    </p:spTree>
    <p:extLst>
      <p:ext uri="{BB962C8B-B14F-4D97-AF65-F5344CB8AC3E}">
        <p14:creationId xmlns:p14="http://schemas.microsoft.com/office/powerpoint/2010/main" val="95259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(5)Update-Database</a:t>
            </a:r>
            <a:r>
              <a:rPr lang="en-US" sz="1200" b="0" i="0" kern="1200" dirty="0" smtClean="0">
                <a:solidFill>
                  <a:schemeClr val="tx1"/>
                </a:solidFill>
                <a:effectLst/>
                <a:latin typeface="+mn-lt"/>
                <a:ea typeface="+mn-ea"/>
                <a:cs typeface="+mn-cs"/>
              </a:rPr>
              <a:t> will apply any pending migrations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38</a:t>
            </a:fld>
            <a:endParaRPr lang="en-GB"/>
          </a:p>
        </p:txBody>
      </p:sp>
    </p:spTree>
    <p:extLst>
      <p:ext uri="{BB962C8B-B14F-4D97-AF65-F5344CB8AC3E}">
        <p14:creationId xmlns:p14="http://schemas.microsoft.com/office/powerpoint/2010/main" val="3770002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Update-Database</a:t>
            </a:r>
            <a:r>
              <a:rPr lang="en-US" sz="1200" b="0" i="0" kern="1200" dirty="0" smtClean="0">
                <a:solidFill>
                  <a:schemeClr val="tx1"/>
                </a:solidFill>
                <a:effectLst/>
                <a:latin typeface="+mn-lt"/>
                <a:ea typeface="+mn-ea"/>
                <a:cs typeface="+mn-cs"/>
              </a:rPr>
              <a:t> will apply any pending migrations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(6)If we will change the structure of an entity(by adding a new property for instance) without creating</a:t>
            </a:r>
            <a:r>
              <a:rPr lang="en-US" sz="1200" b="0" i="0" kern="1200" baseline="0" dirty="0" smtClean="0">
                <a:solidFill>
                  <a:schemeClr val="tx1"/>
                </a:solidFill>
                <a:effectLst/>
                <a:latin typeface="+mn-lt"/>
                <a:ea typeface="+mn-ea"/>
                <a:cs typeface="+mn-cs"/>
              </a:rPr>
              <a:t> migrations we will end up with the following error message:</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39</a:t>
            </a:fld>
            <a:endParaRPr lang="en-GB"/>
          </a:p>
        </p:txBody>
      </p:sp>
    </p:spTree>
    <p:extLst>
      <p:ext uri="{BB962C8B-B14F-4D97-AF65-F5344CB8AC3E}">
        <p14:creationId xmlns:p14="http://schemas.microsoft.com/office/powerpoint/2010/main" val="1713920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Update-Database</a:t>
            </a:r>
            <a:r>
              <a:rPr lang="en-US" sz="1200" b="0" i="0" kern="1200" dirty="0" smtClean="0">
                <a:solidFill>
                  <a:schemeClr val="tx1"/>
                </a:solidFill>
                <a:effectLst/>
                <a:latin typeface="+mn-lt"/>
                <a:ea typeface="+mn-ea"/>
                <a:cs typeface="+mn-cs"/>
              </a:rPr>
              <a:t> will apply any pending migrations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(6)If we will change the structure of an entity(by adding a new property for instance) without creating</a:t>
            </a:r>
            <a:r>
              <a:rPr lang="en-US" sz="1200" b="0" i="0" kern="1200" baseline="0" dirty="0" smtClean="0">
                <a:solidFill>
                  <a:schemeClr val="tx1"/>
                </a:solidFill>
                <a:effectLst/>
                <a:latin typeface="+mn-lt"/>
                <a:ea typeface="+mn-ea"/>
                <a:cs typeface="+mn-cs"/>
              </a:rPr>
              <a:t> migrations we will end up with the following error message: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(7)The migration file structure is presented in the following image. -&gt; Up=&gt;Used for Upgrade, Down=&gt;Used for downgrade.</a:t>
            </a: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40</a:t>
            </a:fld>
            <a:endParaRPr lang="en-GB"/>
          </a:p>
        </p:txBody>
      </p:sp>
    </p:spTree>
    <p:extLst>
      <p:ext uri="{BB962C8B-B14F-4D97-AF65-F5344CB8AC3E}">
        <p14:creationId xmlns:p14="http://schemas.microsoft.com/office/powerpoint/2010/main" val="2131284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Update-Database</a:t>
            </a:r>
            <a:r>
              <a:rPr lang="en-US" sz="1200" b="0" i="0" kern="1200" dirty="0" smtClean="0">
                <a:solidFill>
                  <a:schemeClr val="tx1"/>
                </a:solidFill>
                <a:effectLst/>
                <a:latin typeface="+mn-lt"/>
                <a:ea typeface="+mn-ea"/>
                <a:cs typeface="+mn-cs"/>
              </a:rPr>
              <a:t> will apply any pending migrations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(6)If we will change the structure of an entity(by adding a new property for instance) without creating</a:t>
            </a:r>
            <a:r>
              <a:rPr lang="en-US" sz="1200" b="0" i="0" kern="1200" baseline="0" dirty="0" smtClean="0">
                <a:solidFill>
                  <a:schemeClr val="tx1"/>
                </a:solidFill>
                <a:effectLst/>
                <a:latin typeface="+mn-lt"/>
                <a:ea typeface="+mn-ea"/>
                <a:cs typeface="+mn-cs"/>
              </a:rPr>
              <a:t> migrations we will end up with the following error message: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(7)The migration file structure is presented in the following image.</a:t>
            </a:r>
          </a:p>
          <a:p>
            <a:r>
              <a:rPr lang="en-US" sz="1200" b="0" i="0" kern="1200" baseline="0" dirty="0" smtClean="0">
                <a:solidFill>
                  <a:schemeClr val="tx1"/>
                </a:solidFill>
                <a:effectLst/>
                <a:latin typeface="+mn-lt"/>
                <a:ea typeface="+mn-ea"/>
                <a:cs typeface="+mn-cs"/>
              </a:rPr>
              <a:t>(8) We can execute directly SQL Commands like the following into Up/Down methods:</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41</a:t>
            </a:fld>
            <a:endParaRPr lang="en-GB"/>
          </a:p>
        </p:txBody>
      </p:sp>
    </p:spTree>
    <p:extLst>
      <p:ext uri="{BB962C8B-B14F-4D97-AF65-F5344CB8AC3E}">
        <p14:creationId xmlns:p14="http://schemas.microsoft.com/office/powerpoint/2010/main" val="1834327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Entity Framework supports 3 types of relations (using navigation properties):</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42</a:t>
            </a:fld>
            <a:endParaRPr lang="en-GB"/>
          </a:p>
        </p:txBody>
      </p:sp>
    </p:spTree>
    <p:extLst>
      <p:ext uri="{BB962C8B-B14F-4D97-AF65-F5344CB8AC3E}">
        <p14:creationId xmlns:p14="http://schemas.microsoft.com/office/powerpoint/2010/main" val="1618338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Framework supports 3 types of relations (using navigation properties):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a:t>
            </a:r>
            <a:r>
              <a:rPr lang="en-US" baseline="0" dirty="0" smtClean="0"/>
              <a:t> to </a:t>
            </a:r>
            <a:r>
              <a:rPr lang="en-US" dirty="0" smtClean="0"/>
              <a:t>one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43</a:t>
            </a:fld>
            <a:endParaRPr lang="en-GB"/>
          </a:p>
        </p:txBody>
      </p:sp>
    </p:spTree>
    <p:extLst>
      <p:ext uri="{BB962C8B-B14F-4D97-AF65-F5344CB8AC3E}">
        <p14:creationId xmlns:p14="http://schemas.microsoft.com/office/powerpoint/2010/main" val="569584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Framework supports 3 types of relations (using navigation properties):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a:t>
            </a:r>
            <a:r>
              <a:rPr lang="en-US" baseline="0" dirty="0" smtClean="0"/>
              <a:t> to </a:t>
            </a:r>
            <a:r>
              <a:rPr lang="en-US" dirty="0" smtClean="0"/>
              <a:t>one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 to many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44</a:t>
            </a:fld>
            <a:endParaRPr lang="en-GB"/>
          </a:p>
        </p:txBody>
      </p:sp>
    </p:spTree>
    <p:extLst>
      <p:ext uri="{BB962C8B-B14F-4D97-AF65-F5344CB8AC3E}">
        <p14:creationId xmlns:p14="http://schemas.microsoft.com/office/powerpoint/2010/main" val="2548223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r>
              <a:rPr lang="en-US" dirty="0" smtClean="0"/>
              <a:t>1. 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10</a:t>
            </a:fld>
            <a:endParaRPr lang="en-GB"/>
          </a:p>
        </p:txBody>
      </p:sp>
    </p:spTree>
    <p:extLst>
      <p:ext uri="{BB962C8B-B14F-4D97-AF65-F5344CB8AC3E}">
        <p14:creationId xmlns:p14="http://schemas.microsoft.com/office/powerpoint/2010/main" val="3668567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Framework supports 3 types of relations (using navigation properties):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a:t>
            </a:r>
            <a:r>
              <a:rPr lang="en-US" baseline="0" dirty="0" smtClean="0"/>
              <a:t> to </a:t>
            </a:r>
            <a:r>
              <a:rPr lang="en-US" dirty="0" smtClean="0"/>
              <a:t>one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 to many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Many to many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b="1" baseline="0" dirty="0" smtClean="0"/>
              <a:t> These 3 types are exactly like in relational database.</a:t>
            </a:r>
            <a:endParaRPr lang="en-US" b="1"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45</a:t>
            </a:fld>
            <a:endParaRPr lang="en-GB"/>
          </a:p>
        </p:txBody>
      </p:sp>
    </p:spTree>
    <p:extLst>
      <p:ext uri="{BB962C8B-B14F-4D97-AF65-F5344CB8AC3E}">
        <p14:creationId xmlns:p14="http://schemas.microsoft.com/office/powerpoint/2010/main" val="315309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Framework supports 3 types of relations (using navigation properties):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a:t>
            </a:r>
            <a:r>
              <a:rPr lang="en-US" baseline="0" dirty="0" smtClean="0"/>
              <a:t> to </a:t>
            </a:r>
            <a:r>
              <a:rPr lang="en-US" dirty="0" smtClean="0"/>
              <a:t>one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 to many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Many to many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b="1" baseline="0" dirty="0" smtClean="0"/>
              <a:t> These 3 types are exactly like in relational database.</a:t>
            </a:r>
            <a:endParaRPr lang="en-US" b="1"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46</a:t>
            </a:fld>
            <a:endParaRPr lang="en-GB"/>
          </a:p>
        </p:txBody>
      </p:sp>
    </p:spTree>
    <p:extLst>
      <p:ext uri="{BB962C8B-B14F-4D97-AF65-F5344CB8AC3E}">
        <p14:creationId xmlns:p14="http://schemas.microsoft.com/office/powerpoint/2010/main" val="4174855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 can see in the above figure, Student and </a:t>
            </a:r>
            <a:r>
              <a:rPr lang="en-US" sz="1200" b="0" i="0" kern="1200" dirty="0" err="1" smtClean="0">
                <a:solidFill>
                  <a:schemeClr val="tx1"/>
                </a:solidFill>
                <a:effectLst/>
                <a:latin typeface="+mn-lt"/>
                <a:ea typeface="+mn-ea"/>
                <a:cs typeface="+mn-cs"/>
              </a:rPr>
              <a:t>StudentAddress</a:t>
            </a:r>
            <a:r>
              <a:rPr lang="en-US" sz="1200" b="0" i="0" kern="1200" dirty="0" smtClean="0">
                <a:solidFill>
                  <a:schemeClr val="tx1"/>
                </a:solidFill>
                <a:effectLst/>
                <a:latin typeface="+mn-lt"/>
                <a:ea typeface="+mn-ea"/>
                <a:cs typeface="+mn-cs"/>
              </a:rPr>
              <a:t> have a One-to-One relationship (zero or one). </a:t>
            </a:r>
          </a:p>
          <a:p>
            <a:r>
              <a:rPr lang="en-US" sz="1200" b="0" i="0" kern="1200" dirty="0" smtClean="0">
                <a:solidFill>
                  <a:schemeClr val="tx1"/>
                </a:solidFill>
                <a:effectLst/>
                <a:latin typeface="+mn-lt"/>
                <a:ea typeface="+mn-ea"/>
                <a:cs typeface="+mn-cs"/>
              </a:rPr>
              <a:t>A student can have only one or zero address. </a:t>
            </a:r>
          </a:p>
          <a:p>
            <a:r>
              <a:rPr lang="en-US" sz="1200" b="0" i="0" kern="1200" dirty="0" smtClean="0">
                <a:solidFill>
                  <a:schemeClr val="tx1"/>
                </a:solidFill>
                <a:effectLst/>
                <a:latin typeface="+mn-lt"/>
                <a:ea typeface="+mn-ea"/>
                <a:cs typeface="+mn-cs"/>
              </a:rPr>
              <a:t>Entity framework adds Student navigation property into </a:t>
            </a:r>
            <a:r>
              <a:rPr lang="en-US" sz="1200" b="0" i="0" kern="1200" dirty="0" err="1" smtClean="0">
                <a:solidFill>
                  <a:schemeClr val="tx1"/>
                </a:solidFill>
                <a:effectLst/>
                <a:latin typeface="+mn-lt"/>
                <a:ea typeface="+mn-ea"/>
                <a:cs typeface="+mn-cs"/>
              </a:rPr>
              <a:t>StudentAddress</a:t>
            </a:r>
            <a:r>
              <a:rPr lang="en-US" sz="1200" b="0" i="0" kern="1200" dirty="0" smtClean="0">
                <a:solidFill>
                  <a:schemeClr val="tx1"/>
                </a:solidFill>
                <a:effectLst/>
                <a:latin typeface="+mn-lt"/>
                <a:ea typeface="+mn-ea"/>
                <a:cs typeface="+mn-cs"/>
              </a:rPr>
              <a:t> entity and </a:t>
            </a:r>
            <a:r>
              <a:rPr lang="en-US" sz="1200" b="0" i="0" kern="1200" dirty="0" err="1" smtClean="0">
                <a:solidFill>
                  <a:schemeClr val="tx1"/>
                </a:solidFill>
                <a:effectLst/>
                <a:latin typeface="+mn-lt"/>
                <a:ea typeface="+mn-ea"/>
                <a:cs typeface="+mn-cs"/>
              </a:rPr>
              <a:t>StudentAddress</a:t>
            </a:r>
            <a:r>
              <a:rPr lang="en-US" sz="1200" b="0" i="0" kern="1200" dirty="0" smtClean="0">
                <a:solidFill>
                  <a:schemeClr val="tx1"/>
                </a:solidFill>
                <a:effectLst/>
                <a:latin typeface="+mn-lt"/>
                <a:ea typeface="+mn-ea"/>
                <a:cs typeface="+mn-cs"/>
              </a:rPr>
              <a:t> navigation entity into Student entity. </a:t>
            </a:r>
          </a:p>
          <a:p>
            <a:r>
              <a:rPr lang="en-US" sz="1200" b="0" i="0" kern="1200" dirty="0" smtClean="0">
                <a:solidFill>
                  <a:schemeClr val="tx1"/>
                </a:solidFill>
                <a:effectLst/>
                <a:latin typeface="+mn-lt"/>
                <a:ea typeface="+mn-ea"/>
                <a:cs typeface="+mn-cs"/>
              </a:rPr>
              <a:t>Also, </a:t>
            </a:r>
            <a:r>
              <a:rPr lang="en-US" sz="1200" b="0" i="0" kern="1200" dirty="0" err="1" smtClean="0">
                <a:solidFill>
                  <a:schemeClr val="tx1"/>
                </a:solidFill>
                <a:effectLst/>
                <a:latin typeface="+mn-lt"/>
                <a:ea typeface="+mn-ea"/>
                <a:cs typeface="+mn-cs"/>
              </a:rPr>
              <a:t>StudentAddress</a:t>
            </a:r>
            <a:r>
              <a:rPr lang="en-US" sz="1200" b="0" i="0" kern="1200" dirty="0" smtClean="0">
                <a:solidFill>
                  <a:schemeClr val="tx1"/>
                </a:solidFill>
                <a:effectLst/>
                <a:latin typeface="+mn-lt"/>
                <a:ea typeface="+mn-ea"/>
                <a:cs typeface="+mn-cs"/>
              </a:rPr>
              <a:t> entity has </a:t>
            </a:r>
            <a:r>
              <a:rPr lang="en-US" sz="1200" b="0" i="0" kern="1200" dirty="0" err="1" smtClean="0">
                <a:solidFill>
                  <a:schemeClr val="tx1"/>
                </a:solidFill>
                <a:effectLst/>
                <a:latin typeface="+mn-lt"/>
                <a:ea typeface="+mn-ea"/>
                <a:cs typeface="+mn-cs"/>
              </a:rPr>
              <a:t>StudentId</a:t>
            </a:r>
            <a:r>
              <a:rPr lang="en-US" sz="1200" b="0" i="0" kern="1200" dirty="0" smtClean="0">
                <a:solidFill>
                  <a:schemeClr val="tx1"/>
                </a:solidFill>
                <a:effectLst/>
                <a:latin typeface="+mn-lt"/>
                <a:ea typeface="+mn-ea"/>
                <a:cs typeface="+mn-cs"/>
              </a:rPr>
              <a:t> property as </a:t>
            </a:r>
            <a:r>
              <a:rPr lang="en-US" sz="1200" b="0" i="0" kern="1200" dirty="0" err="1" smtClean="0">
                <a:solidFill>
                  <a:schemeClr val="tx1"/>
                </a:solidFill>
                <a:effectLst/>
                <a:latin typeface="+mn-lt"/>
                <a:ea typeface="+mn-ea"/>
                <a:cs typeface="+mn-cs"/>
              </a:rPr>
              <a:t>PrimaryKey</a:t>
            </a:r>
            <a:r>
              <a:rPr lang="en-US" sz="1200" b="0" i="0" kern="1200" dirty="0" smtClean="0">
                <a:solidFill>
                  <a:schemeClr val="tx1"/>
                </a:solidFill>
                <a:effectLst/>
                <a:latin typeface="+mn-lt"/>
                <a:ea typeface="+mn-ea"/>
                <a:cs typeface="+mn-cs"/>
              </a:rPr>
              <a:t> which makes it a One-to-One relationship.</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49</a:t>
            </a:fld>
            <a:endParaRPr lang="en-GB"/>
          </a:p>
        </p:txBody>
      </p:sp>
    </p:spTree>
    <p:extLst>
      <p:ext uri="{BB962C8B-B14F-4D97-AF65-F5344CB8AC3E}">
        <p14:creationId xmlns:p14="http://schemas.microsoft.com/office/powerpoint/2010/main" val="1472906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Standard and Teacher entities have a One-to-Many relationship marked by multiplicity where 1 is for One and * is for many. </a:t>
            </a:r>
          </a:p>
          <a:p>
            <a:r>
              <a:rPr lang="en-US" sz="1200" b="0" i="0" kern="1200" dirty="0" smtClean="0">
                <a:solidFill>
                  <a:schemeClr val="tx1"/>
                </a:solidFill>
                <a:effectLst/>
                <a:latin typeface="+mn-lt"/>
                <a:ea typeface="+mn-ea"/>
                <a:cs typeface="+mn-cs"/>
              </a:rPr>
              <a:t>This means that Standard can have many Teachers whereas Teacher can associate with only one Standard.</a:t>
            </a:r>
          </a:p>
          <a:p>
            <a:r>
              <a:rPr lang="en-US" sz="1200" b="0" i="0" kern="1200" dirty="0" smtClean="0">
                <a:solidFill>
                  <a:schemeClr val="tx1"/>
                </a:solidFill>
                <a:effectLst/>
                <a:latin typeface="+mn-lt"/>
                <a:ea typeface="+mn-ea"/>
                <a:cs typeface="+mn-cs"/>
              </a:rPr>
              <a:t>To represent this, The Standard entity has the collection navigation property </a:t>
            </a:r>
            <a:r>
              <a:rPr lang="en-US" sz="1200" b="1" i="0" kern="1200" dirty="0" smtClean="0">
                <a:solidFill>
                  <a:schemeClr val="tx1"/>
                </a:solidFill>
                <a:effectLst/>
                <a:latin typeface="+mn-lt"/>
                <a:ea typeface="+mn-ea"/>
                <a:cs typeface="+mn-cs"/>
              </a:rPr>
              <a:t>Teachers</a:t>
            </a:r>
            <a:r>
              <a:rPr lang="en-US" sz="1200" b="0" i="0" kern="1200" dirty="0" smtClean="0">
                <a:solidFill>
                  <a:schemeClr val="tx1"/>
                </a:solidFill>
                <a:effectLst/>
                <a:latin typeface="+mn-lt"/>
                <a:ea typeface="+mn-ea"/>
                <a:cs typeface="+mn-cs"/>
              </a:rPr>
              <a:t> (please notice that it's plural), which indicates that one Standard can have a collection of Teachers (many teachers). </a:t>
            </a:r>
          </a:p>
          <a:p>
            <a:r>
              <a:rPr lang="en-US" sz="1200" b="0" i="0" kern="1200" dirty="0" smtClean="0">
                <a:solidFill>
                  <a:schemeClr val="tx1"/>
                </a:solidFill>
                <a:effectLst/>
                <a:latin typeface="+mn-lt"/>
                <a:ea typeface="+mn-ea"/>
                <a:cs typeface="+mn-cs"/>
              </a:rPr>
              <a:t>And Teacher entity has a Standard navigation property (Not a Collection) which indicates that Teacher is associated with one Standard. </a:t>
            </a:r>
          </a:p>
          <a:p>
            <a:r>
              <a:rPr lang="en-US" sz="1200" b="0" i="0" kern="1200" dirty="0" smtClean="0">
                <a:solidFill>
                  <a:schemeClr val="tx1"/>
                </a:solidFill>
                <a:effectLst/>
                <a:latin typeface="+mn-lt"/>
                <a:ea typeface="+mn-ea"/>
                <a:cs typeface="+mn-cs"/>
              </a:rPr>
              <a:t>Also, it contains </a:t>
            </a:r>
            <a:r>
              <a:rPr lang="en-US" sz="1200" b="0" i="0" kern="1200" dirty="0" err="1" smtClean="0">
                <a:solidFill>
                  <a:schemeClr val="tx1"/>
                </a:solidFill>
                <a:effectLst/>
                <a:latin typeface="+mn-lt"/>
                <a:ea typeface="+mn-ea"/>
                <a:cs typeface="+mn-cs"/>
              </a:rPr>
              <a:t>StandardId</a:t>
            </a:r>
            <a:r>
              <a:rPr lang="en-US" sz="1200" b="0" i="0" kern="1200" dirty="0" smtClean="0">
                <a:solidFill>
                  <a:schemeClr val="tx1"/>
                </a:solidFill>
                <a:effectLst/>
                <a:latin typeface="+mn-lt"/>
                <a:ea typeface="+mn-ea"/>
                <a:cs typeface="+mn-cs"/>
              </a:rPr>
              <a:t> foreign key (</a:t>
            </a:r>
            <a:r>
              <a:rPr lang="en-US" sz="1200" b="0" i="0" kern="1200" dirty="0" err="1" smtClean="0">
                <a:solidFill>
                  <a:schemeClr val="tx1"/>
                </a:solidFill>
                <a:effectLst/>
                <a:latin typeface="+mn-lt"/>
                <a:ea typeface="+mn-ea"/>
                <a:cs typeface="+mn-cs"/>
              </a:rPr>
              <a:t>StandardId</a:t>
            </a:r>
            <a:r>
              <a:rPr lang="en-US" sz="1200" b="0" i="0" kern="1200" dirty="0" smtClean="0">
                <a:solidFill>
                  <a:schemeClr val="tx1"/>
                </a:solidFill>
                <a:effectLst/>
                <a:latin typeface="+mn-lt"/>
                <a:ea typeface="+mn-ea"/>
                <a:cs typeface="+mn-cs"/>
              </a:rPr>
              <a:t> is a PK in Standard entity). This makes it One-to-Many relationship.</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52</a:t>
            </a:fld>
            <a:endParaRPr lang="en-GB"/>
          </a:p>
        </p:txBody>
      </p:sp>
    </p:spTree>
    <p:extLst>
      <p:ext uri="{BB962C8B-B14F-4D97-AF65-F5344CB8AC3E}">
        <p14:creationId xmlns:p14="http://schemas.microsoft.com/office/powerpoint/2010/main" val="43777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Student and Course have Many-to-Many relationships marked by * multiplicity. </a:t>
            </a:r>
          </a:p>
          <a:p>
            <a:r>
              <a:rPr lang="en-US" sz="1200" b="0" i="0" kern="1200" dirty="0" smtClean="0">
                <a:solidFill>
                  <a:schemeClr val="tx1"/>
                </a:solidFill>
                <a:effectLst/>
                <a:latin typeface="+mn-lt"/>
                <a:ea typeface="+mn-ea"/>
                <a:cs typeface="+mn-cs"/>
              </a:rPr>
              <a:t>It means one Student can </a:t>
            </a:r>
            <a:r>
              <a:rPr lang="en-US" sz="1200" b="0" i="0" kern="1200" dirty="0" err="1" smtClean="0">
                <a:solidFill>
                  <a:schemeClr val="tx1"/>
                </a:solidFill>
                <a:effectLst/>
                <a:latin typeface="+mn-lt"/>
                <a:ea typeface="+mn-ea"/>
                <a:cs typeface="+mn-cs"/>
              </a:rPr>
              <a:t>enrol</a:t>
            </a:r>
            <a:r>
              <a:rPr lang="en-US" sz="1200" b="0" i="0" kern="1200" dirty="0" smtClean="0">
                <a:solidFill>
                  <a:schemeClr val="tx1"/>
                </a:solidFill>
                <a:effectLst/>
                <a:latin typeface="+mn-lt"/>
                <a:ea typeface="+mn-ea"/>
                <a:cs typeface="+mn-cs"/>
              </a:rPr>
              <a:t> for many Courses and also, one Course can be </a:t>
            </a:r>
            <a:r>
              <a:rPr lang="en-US" sz="1200" b="0" i="0" kern="1200" dirty="0" err="1" smtClean="0">
                <a:solidFill>
                  <a:schemeClr val="tx1"/>
                </a:solidFill>
                <a:effectLst/>
                <a:latin typeface="+mn-lt"/>
                <a:ea typeface="+mn-ea"/>
                <a:cs typeface="+mn-cs"/>
              </a:rPr>
              <a:t>be</a:t>
            </a:r>
            <a:r>
              <a:rPr lang="en-US" sz="1200" b="0" i="0" kern="1200" dirty="0" smtClean="0">
                <a:solidFill>
                  <a:schemeClr val="tx1"/>
                </a:solidFill>
                <a:effectLst/>
                <a:latin typeface="+mn-lt"/>
                <a:ea typeface="+mn-ea"/>
                <a:cs typeface="+mn-cs"/>
              </a:rPr>
              <a:t> taught to many Students.</a:t>
            </a:r>
          </a:p>
          <a:p>
            <a:r>
              <a:rPr lang="en-US" sz="1200" b="0" i="0" kern="1200" dirty="0" smtClean="0">
                <a:solidFill>
                  <a:schemeClr val="tx1"/>
                </a:solidFill>
                <a:effectLst/>
                <a:latin typeface="+mn-lt"/>
                <a:ea typeface="+mn-ea"/>
                <a:cs typeface="+mn-cs"/>
              </a:rPr>
              <a:t>The database design includes </a:t>
            </a:r>
            <a:r>
              <a:rPr lang="en-US" sz="1200" b="0" i="0" kern="1200" dirty="0" err="1" smtClean="0">
                <a:solidFill>
                  <a:schemeClr val="tx1"/>
                </a:solidFill>
                <a:effectLst/>
                <a:latin typeface="+mn-lt"/>
                <a:ea typeface="+mn-ea"/>
                <a:cs typeface="+mn-cs"/>
              </a:rPr>
              <a:t>StudentCourse</a:t>
            </a:r>
            <a:r>
              <a:rPr lang="en-US" sz="1200" b="0" i="0" kern="1200" dirty="0" smtClean="0">
                <a:solidFill>
                  <a:schemeClr val="tx1"/>
                </a:solidFill>
                <a:effectLst/>
                <a:latin typeface="+mn-lt"/>
                <a:ea typeface="+mn-ea"/>
                <a:cs typeface="+mn-cs"/>
              </a:rPr>
              <a:t> joining table which includes the primary key of both the tables (Student and Course table). </a:t>
            </a:r>
          </a:p>
          <a:p>
            <a:r>
              <a:rPr lang="en-US" sz="1200" b="0" i="0" kern="1200" dirty="0" smtClean="0">
                <a:solidFill>
                  <a:schemeClr val="tx1"/>
                </a:solidFill>
                <a:effectLst/>
                <a:latin typeface="+mn-lt"/>
                <a:ea typeface="+mn-ea"/>
                <a:cs typeface="+mn-cs"/>
              </a:rPr>
              <a:t>Entity Framework represents many-to-many relationships by not having </a:t>
            </a:r>
            <a:r>
              <a:rPr lang="en-US" sz="1200" b="0" i="0" kern="1200" dirty="0" err="1" smtClean="0">
                <a:solidFill>
                  <a:schemeClr val="tx1"/>
                </a:solidFill>
                <a:effectLst/>
                <a:latin typeface="+mn-lt"/>
                <a:ea typeface="+mn-ea"/>
                <a:cs typeface="+mn-cs"/>
              </a:rPr>
              <a:t>entityset</a:t>
            </a:r>
            <a:r>
              <a:rPr lang="en-US" sz="1200" b="0" i="0" kern="1200" dirty="0" smtClean="0">
                <a:solidFill>
                  <a:schemeClr val="tx1"/>
                </a:solidFill>
                <a:effectLst/>
                <a:latin typeface="+mn-lt"/>
                <a:ea typeface="+mn-ea"/>
                <a:cs typeface="+mn-cs"/>
              </a:rPr>
              <a:t> for the joining table in CSDL, instead it manages this through mapping.</a:t>
            </a:r>
          </a:p>
          <a:p>
            <a:r>
              <a:rPr lang="en-US" sz="1200" b="0" i="0" kern="1200" dirty="0" smtClean="0">
                <a:solidFill>
                  <a:schemeClr val="tx1"/>
                </a:solidFill>
                <a:effectLst/>
                <a:latin typeface="+mn-lt"/>
                <a:ea typeface="+mn-ea"/>
                <a:cs typeface="+mn-cs"/>
              </a:rPr>
              <a:t>As you can see in the above figure, Student entity includes Courses property and Course entity includes Students property to represent many-to-many relationship between them.</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55</a:t>
            </a:fld>
            <a:endParaRPr lang="en-GB"/>
          </a:p>
        </p:txBody>
      </p:sp>
    </p:spTree>
    <p:extLst>
      <p:ext uri="{BB962C8B-B14F-4D97-AF65-F5344CB8AC3E}">
        <p14:creationId xmlns:p14="http://schemas.microsoft.com/office/powerpoint/2010/main" val="1066110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Entity Framework Core allows you to use the navigation properties in your model to load related entities. </a:t>
            </a:r>
          </a:p>
          <a:p>
            <a:r>
              <a:rPr lang="en-US" sz="1200" b="0" i="0" kern="1200" dirty="0" smtClean="0">
                <a:solidFill>
                  <a:schemeClr val="tx1"/>
                </a:solidFill>
                <a:effectLst/>
                <a:latin typeface="+mn-lt"/>
                <a:ea typeface="+mn-ea"/>
                <a:cs typeface="+mn-cs"/>
              </a:rPr>
              <a:t>There are three common O/RM patterns used to load related data.</a:t>
            </a:r>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56</a:t>
            </a:fld>
            <a:endParaRPr lang="en-GB"/>
          </a:p>
        </p:txBody>
      </p:sp>
    </p:spTree>
    <p:extLst>
      <p:ext uri="{BB962C8B-B14F-4D97-AF65-F5344CB8AC3E}">
        <p14:creationId xmlns:p14="http://schemas.microsoft.com/office/powerpoint/2010/main" val="1513951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57</a:t>
            </a:fld>
            <a:endParaRPr lang="en-GB"/>
          </a:p>
        </p:txBody>
      </p:sp>
    </p:spTree>
    <p:extLst>
      <p:ext uri="{BB962C8B-B14F-4D97-AF65-F5344CB8AC3E}">
        <p14:creationId xmlns:p14="http://schemas.microsoft.com/office/powerpoint/2010/main" val="2671970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Eager loading : means that the related data is loaded from the database as part of the initial query.</a:t>
            </a:r>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58</a:t>
            </a:fld>
            <a:endParaRPr lang="en-GB"/>
          </a:p>
        </p:txBody>
      </p:sp>
    </p:spTree>
    <p:extLst>
      <p:ext uri="{BB962C8B-B14F-4D97-AF65-F5344CB8AC3E}">
        <p14:creationId xmlns:p14="http://schemas.microsoft.com/office/powerpoint/2010/main" val="3669998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Explicit loading: means that the related data is explicitly loaded from the database at a later time.</a:t>
            </a:r>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59</a:t>
            </a:fld>
            <a:endParaRPr lang="en-GB"/>
          </a:p>
        </p:txBody>
      </p:sp>
    </p:spTree>
    <p:extLst>
      <p:ext uri="{BB962C8B-B14F-4D97-AF65-F5344CB8AC3E}">
        <p14:creationId xmlns:p14="http://schemas.microsoft.com/office/powerpoint/2010/main" val="1537460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60</a:t>
            </a:fld>
            <a:endParaRPr lang="en-GB"/>
          </a:p>
        </p:txBody>
      </p:sp>
    </p:spTree>
    <p:extLst>
      <p:ext uri="{BB962C8B-B14F-4D97-AF65-F5344CB8AC3E}">
        <p14:creationId xmlns:p14="http://schemas.microsoft.com/office/powerpoint/2010/main" val="227864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pPr marL="228600" indent="-228600">
              <a:buAutoNum type="arabicPeriod"/>
            </a:pPr>
            <a:r>
              <a:rPr lang="en-US" dirty="0" smtClean="0"/>
              <a:t>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p>
          <a:p>
            <a:pPr marL="228600" indent="-228600">
              <a:buAutoNum type="arabicPeriod"/>
            </a:pPr>
            <a:r>
              <a:rPr lang="en-US" sz="1200" b="0" i="0" kern="1200" dirty="0" smtClean="0">
                <a:solidFill>
                  <a:schemeClr val="tx1"/>
                </a:solidFill>
                <a:effectLst/>
                <a:latin typeface="+mn-lt"/>
                <a:ea typeface="+mn-ea"/>
                <a:cs typeface="+mn-cs"/>
              </a:rPr>
              <a:t>These are attributes that can be added to the entity classes to configure the model classes.</a:t>
            </a:r>
          </a:p>
          <a:p>
            <a:pPr marL="228600" indent="-228600">
              <a:buAutoNum type="arabicPeriod"/>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11</a:t>
            </a:fld>
            <a:endParaRPr lang="en-GB"/>
          </a:p>
        </p:txBody>
      </p:sp>
    </p:spTree>
    <p:extLst>
      <p:ext uri="{BB962C8B-B14F-4D97-AF65-F5344CB8AC3E}">
        <p14:creationId xmlns:p14="http://schemas.microsoft.com/office/powerpoint/2010/main" val="33227070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61</a:t>
            </a:fld>
            <a:endParaRPr lang="en-GB"/>
          </a:p>
        </p:txBody>
      </p:sp>
    </p:spTree>
    <p:extLst>
      <p:ext uri="{BB962C8B-B14F-4D97-AF65-F5344CB8AC3E}">
        <p14:creationId xmlns:p14="http://schemas.microsoft.com/office/powerpoint/2010/main" val="3389027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62</a:t>
            </a:fld>
            <a:endParaRPr lang="en-GB"/>
          </a:p>
        </p:txBody>
      </p:sp>
    </p:spTree>
    <p:extLst>
      <p:ext uri="{BB962C8B-B14F-4D97-AF65-F5344CB8AC3E}">
        <p14:creationId xmlns:p14="http://schemas.microsoft.com/office/powerpoint/2010/main" val="2026176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message from </a:t>
            </a:r>
            <a:r>
              <a:rPr lang="en-US" sz="1200" b="0" i="0" kern="1200" baseline="0" dirty="0" err="1" smtClean="0">
                <a:solidFill>
                  <a:schemeClr val="tx1"/>
                </a:solidFill>
                <a:effectLst/>
                <a:latin typeface="+mn-lt"/>
                <a:ea typeface="+mn-ea"/>
                <a:cs typeface="+mn-cs"/>
              </a:rPr>
              <a:t>foreach</a:t>
            </a:r>
            <a:r>
              <a:rPr lang="en-US" sz="1200" b="0" i="0" kern="1200" baseline="0" dirty="0" smtClean="0">
                <a:solidFill>
                  <a:schemeClr val="tx1"/>
                </a:solidFill>
                <a:effectLst/>
                <a:latin typeface="+mn-lt"/>
                <a:ea typeface="+mn-ea"/>
                <a:cs typeface="+mn-cs"/>
              </a:rPr>
              <a:t> loop:</a:t>
            </a:r>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63</a:t>
            </a:fld>
            <a:endParaRPr lang="en-GB"/>
          </a:p>
        </p:txBody>
      </p:sp>
    </p:spTree>
    <p:extLst>
      <p:ext uri="{BB962C8B-B14F-4D97-AF65-F5344CB8AC3E}">
        <p14:creationId xmlns:p14="http://schemas.microsoft.com/office/powerpoint/2010/main" val="3057481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message from </a:t>
            </a:r>
            <a:r>
              <a:rPr lang="en-US" sz="1200" b="0" i="0" kern="1200" baseline="0" dirty="0" err="1" smtClean="0">
                <a:solidFill>
                  <a:schemeClr val="tx1"/>
                </a:solidFill>
                <a:effectLst/>
                <a:latin typeface="+mn-lt"/>
                <a:ea typeface="+mn-ea"/>
                <a:cs typeface="+mn-cs"/>
              </a:rPr>
              <a:t>foreach</a:t>
            </a:r>
            <a:r>
              <a:rPr lang="en-US" sz="1200" b="0" i="0" kern="1200" baseline="0" dirty="0" smtClean="0">
                <a:solidFill>
                  <a:schemeClr val="tx1"/>
                </a:solidFill>
                <a:effectLst/>
                <a:latin typeface="+mn-lt"/>
                <a:ea typeface="+mn-ea"/>
                <a:cs typeface="+mn-cs"/>
              </a:rPr>
              <a:t> loop: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result will be: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64</a:t>
            </a:fld>
            <a:endParaRPr lang="en-GB"/>
          </a:p>
        </p:txBody>
      </p:sp>
    </p:spTree>
    <p:extLst>
      <p:ext uri="{BB962C8B-B14F-4D97-AF65-F5344CB8AC3E}">
        <p14:creationId xmlns:p14="http://schemas.microsoft.com/office/powerpoint/2010/main" val="2533842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message from </a:t>
            </a:r>
            <a:r>
              <a:rPr lang="en-US" sz="1200" b="0" i="0" kern="1200" baseline="0" dirty="0" err="1" smtClean="0">
                <a:solidFill>
                  <a:schemeClr val="tx1"/>
                </a:solidFill>
                <a:effectLst/>
                <a:latin typeface="+mn-lt"/>
                <a:ea typeface="+mn-ea"/>
                <a:cs typeface="+mn-cs"/>
              </a:rPr>
              <a:t>foreach</a:t>
            </a:r>
            <a:r>
              <a:rPr lang="en-US" sz="1200" b="0" i="0" kern="1200" baseline="0" dirty="0" smtClean="0">
                <a:solidFill>
                  <a:schemeClr val="tx1"/>
                </a:solidFill>
                <a:effectLst/>
                <a:latin typeface="+mn-lt"/>
                <a:ea typeface="+mn-ea"/>
                <a:cs typeface="+mn-cs"/>
              </a:rPr>
              <a:t> 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result will be: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sng" kern="1200" baseline="0" dirty="0" err="1" smtClean="0">
                <a:solidFill>
                  <a:schemeClr val="tx1"/>
                </a:solidFill>
                <a:effectLst/>
                <a:latin typeface="+mn-lt"/>
                <a:ea typeface="+mn-ea"/>
                <a:cs typeface="+mn-cs"/>
              </a:rPr>
              <a:t>Conlusion:</a:t>
            </a:r>
            <a:r>
              <a:rPr lang="en-US" sz="1200" b="1" i="0" kern="1200" baseline="0" dirty="0" err="1" smtClean="0">
                <a:solidFill>
                  <a:schemeClr val="tx1"/>
                </a:solidFill>
                <a:effectLst/>
                <a:latin typeface="+mn-lt"/>
                <a:ea typeface="+mn-ea"/>
                <a:cs typeface="+mn-cs"/>
              </a:rPr>
              <a:t>You</a:t>
            </a:r>
            <a:r>
              <a:rPr lang="en-US" sz="1200" b="1" i="0" kern="1200" baseline="0" dirty="0" smtClean="0">
                <a:solidFill>
                  <a:schemeClr val="tx1"/>
                </a:solidFill>
                <a:effectLst/>
                <a:latin typeface="+mn-lt"/>
                <a:ea typeface="+mn-ea"/>
                <a:cs typeface="+mn-cs"/>
              </a:rPr>
              <a:t> will notice that when the code accesses the Products property,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EF automatically checks to see whether they are loaded.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If not, EF loads them for us "lazily.“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sng" kern="1200" baseline="0" dirty="0" smtClean="0">
                <a:solidFill>
                  <a:schemeClr val="tx1"/>
                </a:solidFill>
                <a:effectLst/>
                <a:latin typeface="+mn-lt"/>
                <a:ea typeface="+mn-ea"/>
                <a:cs typeface="+mn-cs"/>
              </a:rPr>
              <a:t>Cons:</a:t>
            </a:r>
            <a:r>
              <a:rPr lang="en-US" sz="1200" b="1" i="0" kern="1200" baseline="0" dirty="0" smtClean="0">
                <a:solidFill>
                  <a:schemeClr val="tx1"/>
                </a:solidFill>
                <a:effectLst/>
                <a:latin typeface="+mn-lt"/>
                <a:ea typeface="+mn-ea"/>
                <a:cs typeface="+mn-cs"/>
              </a:rPr>
              <a:t> The problem with lazy loading is that multiple round trips to the database server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are required to eventually fetch all the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65</a:t>
            </a:fld>
            <a:endParaRPr lang="en-GB"/>
          </a:p>
        </p:txBody>
      </p:sp>
    </p:spTree>
    <p:extLst>
      <p:ext uri="{BB962C8B-B14F-4D97-AF65-F5344CB8AC3E}">
        <p14:creationId xmlns:p14="http://schemas.microsoft.com/office/powerpoint/2010/main" val="17457784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Eager loading</a:t>
            </a:r>
            <a:r>
              <a:rPr lang="en-US" sz="1200" b="0" i="0" kern="1200" dirty="0" smtClean="0">
                <a:solidFill>
                  <a:schemeClr val="tx1"/>
                </a:solidFill>
                <a:effectLst/>
                <a:latin typeface="+mn-lt"/>
                <a:ea typeface="+mn-ea"/>
                <a:cs typeface="+mn-cs"/>
              </a:rPr>
              <a:t>: means that the related data is loaded from the database as part of the initial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Sometimes, it is better to disable lazy loading and manually specify that all the data is brought across the network immediately using eager loading (aka early loading).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66</a:t>
            </a:fld>
            <a:endParaRPr lang="en-GB"/>
          </a:p>
        </p:txBody>
      </p:sp>
    </p:spTree>
    <p:extLst>
      <p:ext uri="{BB962C8B-B14F-4D97-AF65-F5344CB8AC3E}">
        <p14:creationId xmlns:p14="http://schemas.microsoft.com/office/powerpoint/2010/main" val="704397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Eager loading</a:t>
            </a:r>
            <a:r>
              <a:rPr lang="en-US" sz="1200" b="0" i="0" kern="1200" dirty="0" smtClean="0">
                <a:solidFill>
                  <a:schemeClr val="tx1"/>
                </a:solidFill>
                <a:effectLst/>
                <a:latin typeface="+mn-lt"/>
                <a:ea typeface="+mn-ea"/>
                <a:cs typeface="+mn-cs"/>
              </a:rPr>
              <a:t>: means that the related data is loaded from the database as part of the initial query.</a:t>
            </a:r>
            <a:endParaRPr lang="en-GB" b="0" dirty="0" smtClean="0"/>
          </a:p>
          <a:p>
            <a:r>
              <a:rPr lang="en-US" b="0" dirty="0" smtClean="0"/>
              <a:t>Sometimes, it is better to disable lazy loading and manually specify that all the data is brought across the network immediately using eager loading (also known</a:t>
            </a:r>
            <a:r>
              <a:rPr lang="en-US" b="0" baseline="0" dirty="0" smtClean="0"/>
              <a:t> as </a:t>
            </a:r>
            <a:r>
              <a:rPr lang="en-US" b="0" dirty="0" smtClean="0"/>
              <a:t>early loading).</a:t>
            </a:r>
          </a:p>
          <a:p>
            <a:r>
              <a:rPr lang="en-US" b="0" dirty="0" smtClean="0"/>
              <a:t>In this case the result</a:t>
            </a:r>
            <a:r>
              <a:rPr lang="en-US" b="0" baseline="0" dirty="0" smtClean="0"/>
              <a:t> for the latest query will be: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67</a:t>
            </a:fld>
            <a:endParaRPr lang="en-GB"/>
          </a:p>
        </p:txBody>
      </p:sp>
    </p:spTree>
    <p:extLst>
      <p:ext uri="{BB962C8B-B14F-4D97-AF65-F5344CB8AC3E}">
        <p14:creationId xmlns:p14="http://schemas.microsoft.com/office/powerpoint/2010/main" val="37474616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Eager loading</a:t>
            </a:r>
            <a:r>
              <a:rPr lang="en-US" sz="1200" b="0" i="0" kern="1200" dirty="0" smtClean="0">
                <a:solidFill>
                  <a:schemeClr val="tx1"/>
                </a:solidFill>
                <a:effectLst/>
                <a:latin typeface="+mn-lt"/>
                <a:ea typeface="+mn-ea"/>
                <a:cs typeface="+mn-cs"/>
              </a:rPr>
              <a:t>: means that the related data is loaded from the database as part of the initial query.</a:t>
            </a:r>
            <a:endParaRPr lang="en-GB" b="0" dirty="0" smtClean="0"/>
          </a:p>
          <a:p>
            <a:r>
              <a:rPr lang="en-US" b="0" dirty="0" smtClean="0"/>
              <a:t>Sometimes, it is better to disable lazy loading and manually specify that all the data is brought across the network immediately using eager loading (also known</a:t>
            </a:r>
            <a:r>
              <a:rPr lang="en-US" b="0" baseline="0" dirty="0" smtClean="0"/>
              <a:t> as </a:t>
            </a:r>
            <a:r>
              <a:rPr lang="en-US" b="0" dirty="0" smtClean="0"/>
              <a:t>early loading).</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In this case the result</a:t>
            </a:r>
            <a:r>
              <a:rPr lang="en-US" b="0" baseline="0" dirty="0" smtClean="0"/>
              <a:t> for the latest query will be: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In order to solve the problem we have to use “Include” as extension method.</a:t>
            </a:r>
            <a:endParaRPr lang="en-GB"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68</a:t>
            </a:fld>
            <a:endParaRPr lang="en-GB"/>
          </a:p>
        </p:txBody>
      </p:sp>
    </p:spTree>
    <p:extLst>
      <p:ext uri="{BB962C8B-B14F-4D97-AF65-F5344CB8AC3E}">
        <p14:creationId xmlns:p14="http://schemas.microsoft.com/office/powerpoint/2010/main" val="630633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69</a:t>
            </a:fld>
            <a:endParaRPr lang="en-GB"/>
          </a:p>
        </p:txBody>
      </p:sp>
    </p:spTree>
    <p:extLst>
      <p:ext uri="{BB962C8B-B14F-4D97-AF65-F5344CB8AC3E}">
        <p14:creationId xmlns:p14="http://schemas.microsoft.com/office/powerpoint/2010/main" val="2979277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Explicit loading</a:t>
            </a:r>
            <a:r>
              <a:rPr lang="en-US" sz="1200" b="0" i="0" kern="1200" dirty="0" smtClean="0">
                <a:solidFill>
                  <a:schemeClr val="tx1"/>
                </a:solidFill>
                <a:effectLst/>
                <a:latin typeface="+mn-lt"/>
                <a:ea typeface="+mn-ea"/>
                <a:cs typeface="+mn-cs"/>
              </a:rPr>
              <a:t>: means that the related data is explicitly loaded from the database at a later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It works similar to lazy loading, but you are in control of exactly which related data is loaded and when.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70</a:t>
            </a:fld>
            <a:endParaRPr lang="en-GB"/>
          </a:p>
        </p:txBody>
      </p:sp>
    </p:spTree>
    <p:extLst>
      <p:ext uri="{BB962C8B-B14F-4D97-AF65-F5344CB8AC3E}">
        <p14:creationId xmlns:p14="http://schemas.microsoft.com/office/powerpoint/2010/main" val="414504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pPr marL="228600" indent="-228600">
              <a:buAutoNum type="arabicPeriod"/>
            </a:pPr>
            <a:r>
              <a:rPr lang="en-US" dirty="0" smtClean="0"/>
              <a:t>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These are attributes that can be added to the entity classes to configure the model classes.</a:t>
            </a:r>
          </a:p>
          <a:p>
            <a:pPr marL="228600" indent="-228600">
              <a:buAutoNum type="arabicPeriod"/>
            </a:pPr>
            <a:r>
              <a:rPr lang="en-US" sz="1200" b="0" i="0" kern="1200" dirty="0" smtClean="0">
                <a:solidFill>
                  <a:schemeClr val="tx1"/>
                </a:solidFill>
                <a:effectLst/>
                <a:latin typeface="+mn-lt"/>
                <a:ea typeface="+mn-ea"/>
                <a:cs typeface="+mn-cs"/>
              </a:rPr>
              <a:t>Shadow Properties are properties which are not present in our entity model class. The values can be changed and maintained by the Change Tracker API. They can also participate in LINQ to Entity query, database migration, and Create/Update operations. Shadow properties can be referenced in LINQ queries via the </a:t>
            </a:r>
            <a:r>
              <a:rPr lang="en-US" dirty="0" err="1" smtClean="0">
                <a:effectLst/>
              </a:rPr>
              <a:t>EF.Property</a:t>
            </a:r>
            <a:r>
              <a:rPr lang="en-US" sz="1200" b="0" i="0" kern="1200" dirty="0" smtClean="0">
                <a:solidFill>
                  <a:schemeClr val="tx1"/>
                </a:solidFill>
                <a:effectLst/>
                <a:latin typeface="+mn-lt"/>
                <a:ea typeface="+mn-ea"/>
                <a:cs typeface="+mn-cs"/>
              </a:rPr>
              <a:t> static method.</a:t>
            </a:r>
          </a:p>
          <a:p>
            <a:pPr marL="228600" indent="-228600">
              <a:buAutoNum type="arabicPeriod"/>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12</a:t>
            </a:fld>
            <a:endParaRPr lang="en-GB"/>
          </a:p>
        </p:txBody>
      </p:sp>
    </p:spTree>
    <p:extLst>
      <p:ext uri="{BB962C8B-B14F-4D97-AF65-F5344CB8AC3E}">
        <p14:creationId xmlns:p14="http://schemas.microsoft.com/office/powerpoint/2010/main" val="15343096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Explicit loading</a:t>
            </a:r>
            <a:r>
              <a:rPr lang="en-US" sz="1200" b="0" i="0" kern="1200" dirty="0" smtClean="0">
                <a:solidFill>
                  <a:schemeClr val="tx1"/>
                </a:solidFill>
                <a:effectLst/>
                <a:latin typeface="+mn-lt"/>
                <a:ea typeface="+mn-ea"/>
                <a:cs typeface="+mn-cs"/>
              </a:rPr>
              <a:t>: means that the related data is explicitly loaded from the database at a later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It works similar to lazy loading, but you are in control of exactly which related data is loaded and when.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71</a:t>
            </a:fld>
            <a:endParaRPr lang="en-GB"/>
          </a:p>
        </p:txBody>
      </p:sp>
    </p:spTree>
    <p:extLst>
      <p:ext uri="{BB962C8B-B14F-4D97-AF65-F5344CB8AC3E}">
        <p14:creationId xmlns:p14="http://schemas.microsoft.com/office/powerpoint/2010/main" val="1584280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Explicit loading</a:t>
            </a:r>
            <a:r>
              <a:rPr lang="en-US" sz="1200" b="0" i="0" kern="1200" dirty="0" smtClean="0">
                <a:solidFill>
                  <a:schemeClr val="tx1"/>
                </a:solidFill>
                <a:effectLst/>
                <a:latin typeface="+mn-lt"/>
                <a:ea typeface="+mn-ea"/>
                <a:cs typeface="+mn-cs"/>
              </a:rPr>
              <a:t>: means that the related data is explicitly loaded from the database at a later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It works similar to lazy loading, but you are in control of exactly which related data is loaded and when.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72</a:t>
            </a:fld>
            <a:endParaRPr lang="en-GB"/>
          </a:p>
        </p:txBody>
      </p:sp>
    </p:spTree>
    <p:extLst>
      <p:ext uri="{BB962C8B-B14F-4D97-AF65-F5344CB8AC3E}">
        <p14:creationId xmlns:p14="http://schemas.microsoft.com/office/powerpoint/2010/main" val="36542617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Explicit loading</a:t>
            </a:r>
            <a:r>
              <a:rPr lang="en-US" sz="1200" b="0" i="0" kern="1200" dirty="0" smtClean="0">
                <a:solidFill>
                  <a:schemeClr val="tx1"/>
                </a:solidFill>
                <a:effectLst/>
                <a:latin typeface="+mn-lt"/>
                <a:ea typeface="+mn-ea"/>
                <a:cs typeface="+mn-cs"/>
              </a:rPr>
              <a:t>: means that the related data is explicitly loaded from the database at a later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It works similar to lazy loading, but you are in control of exactly which related data is loaded and when.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73</a:t>
            </a:fld>
            <a:endParaRPr lang="en-GB"/>
          </a:p>
        </p:txBody>
      </p:sp>
    </p:spTree>
    <p:extLst>
      <p:ext uri="{BB962C8B-B14F-4D97-AF65-F5344CB8AC3E}">
        <p14:creationId xmlns:p14="http://schemas.microsoft.com/office/powerpoint/2010/main" val="366732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Explicit loading</a:t>
            </a:r>
            <a:r>
              <a:rPr lang="en-US" sz="1200" b="0" i="0" kern="1200" dirty="0" smtClean="0">
                <a:solidFill>
                  <a:schemeClr val="tx1"/>
                </a:solidFill>
                <a:effectLst/>
                <a:latin typeface="+mn-lt"/>
                <a:ea typeface="+mn-ea"/>
                <a:cs typeface="+mn-cs"/>
              </a:rPr>
              <a:t>: means that the related data is explicitly loaded from the database at a later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It works similar to lazy loading, but you are in control of exactly which related data is loaded and when.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74</a:t>
            </a:fld>
            <a:endParaRPr lang="en-GB"/>
          </a:p>
        </p:txBody>
      </p:sp>
    </p:spTree>
    <p:extLst>
      <p:ext uri="{BB962C8B-B14F-4D97-AF65-F5344CB8AC3E}">
        <p14:creationId xmlns:p14="http://schemas.microsoft.com/office/powerpoint/2010/main" val="3149198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“You’ve probably noticed that I write a lot about Entity Framework, the Microsoft Object Relational Mapper (ORM) that’s been the prime .NET data access API since 2008. </a:t>
            </a:r>
          </a:p>
          <a:p>
            <a:r>
              <a:rPr lang="en-US" sz="1200" b="0" i="0" kern="1200" dirty="0" smtClean="0">
                <a:solidFill>
                  <a:schemeClr val="tx1"/>
                </a:solidFill>
                <a:effectLst/>
                <a:latin typeface="+mn-lt"/>
                <a:ea typeface="+mn-ea"/>
                <a:cs typeface="+mn-cs"/>
              </a:rPr>
              <a:t>There are other .NET ORMs out there but a particular category, micro-ORMs, gets a lot of notice for great performance. The micro-ORM I’ve heard mentioned most is Dapper. </a:t>
            </a:r>
          </a:p>
          <a:p>
            <a:r>
              <a:rPr lang="en-US" sz="1200" b="0" i="0" kern="1200" dirty="0" smtClean="0">
                <a:solidFill>
                  <a:schemeClr val="tx1"/>
                </a:solidFill>
                <a:effectLst/>
                <a:latin typeface="+mn-lt"/>
                <a:ea typeface="+mn-ea"/>
                <a:cs typeface="+mn-cs"/>
              </a:rPr>
              <a:t>What finally piqued my interest enough to take some time out to crack it open recently was various developers reporting that they’ve created hybrid solutions with EF and Dapper, letting each ORM do what it’s best at within a single application.” Julie </a:t>
            </a:r>
            <a:r>
              <a:rPr lang="en-US" sz="1200" b="0" i="0" kern="1200" dirty="0" err="1" smtClean="0">
                <a:solidFill>
                  <a:schemeClr val="tx1"/>
                </a:solidFill>
                <a:effectLst/>
                <a:latin typeface="+mn-lt"/>
                <a:ea typeface="+mn-ea"/>
                <a:cs typeface="+mn-cs"/>
              </a:rPr>
              <a:t>Lerman</a:t>
            </a:r>
            <a:r>
              <a:rPr lang="en-US" sz="1200" b="0" i="0" kern="1200" dirty="0" smtClean="0">
                <a:solidFill>
                  <a:schemeClr val="tx1"/>
                </a:solidFill>
                <a:effectLst/>
                <a:latin typeface="+mn-lt"/>
                <a:ea typeface="+mn-ea"/>
                <a:cs typeface="+mn-cs"/>
              </a:rPr>
              <a:t> – May 2016</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75</a:t>
            </a:fld>
            <a:endParaRPr lang="en-GB"/>
          </a:p>
        </p:txBody>
      </p:sp>
    </p:spTree>
    <p:extLst>
      <p:ext uri="{BB962C8B-B14F-4D97-AF65-F5344CB8AC3E}">
        <p14:creationId xmlns:p14="http://schemas.microsoft.com/office/powerpoint/2010/main" val="29093391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76</a:t>
            </a:fld>
            <a:endParaRPr lang="en-GB"/>
          </a:p>
        </p:txBody>
      </p:sp>
    </p:spTree>
    <p:extLst>
      <p:ext uri="{BB962C8B-B14F-4D97-AF65-F5344CB8AC3E}">
        <p14:creationId xmlns:p14="http://schemas.microsoft.com/office/powerpoint/2010/main" val="2385736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pPr marL="228600" indent="-228600">
              <a:buAutoNum type="arabicPeriod"/>
            </a:pPr>
            <a:r>
              <a:rPr lang="en-US" dirty="0" smtClean="0"/>
              <a:t>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These are attributes that can be added to the entity classes to configure the model classes.</a:t>
            </a:r>
          </a:p>
          <a:p>
            <a:pPr marL="228600" indent="-228600">
              <a:buAutoNum type="arabicPeriod"/>
            </a:pPr>
            <a:r>
              <a:rPr lang="en-US" sz="1200" b="0" i="0" kern="1200" dirty="0" smtClean="0">
                <a:solidFill>
                  <a:schemeClr val="tx1"/>
                </a:solidFill>
                <a:effectLst/>
                <a:latin typeface="+mn-lt"/>
                <a:ea typeface="+mn-ea"/>
                <a:cs typeface="+mn-cs"/>
              </a:rPr>
              <a:t>Shadow Properties are properties which are not present in our entity model class. The values can be changed and maintained by the Change Tracker API. They can also participate in LINQ to Entity query, database migration, and Create/Update operations. Shadow properties can be referenced in LINQ queries via the </a:t>
            </a:r>
            <a:r>
              <a:rPr lang="en-US" dirty="0" err="1" smtClean="0">
                <a:effectLst/>
              </a:rPr>
              <a:t>EF.Property</a:t>
            </a:r>
            <a:r>
              <a:rPr lang="en-US" sz="1200" b="0" i="0" kern="1200" dirty="0" smtClean="0">
                <a:solidFill>
                  <a:schemeClr val="tx1"/>
                </a:solidFill>
                <a:effectLst/>
                <a:latin typeface="+mn-lt"/>
                <a:ea typeface="+mn-ea"/>
                <a:cs typeface="+mn-cs"/>
              </a:rPr>
              <a:t> static method.</a:t>
            </a:r>
          </a:p>
          <a:p>
            <a:pPr marL="228600" indent="-228600">
              <a:buAutoNum type="arabicPeriod"/>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13</a:t>
            </a:fld>
            <a:endParaRPr lang="en-GB"/>
          </a:p>
        </p:txBody>
      </p:sp>
    </p:spTree>
    <p:extLst>
      <p:ext uri="{BB962C8B-B14F-4D97-AF65-F5344CB8AC3E}">
        <p14:creationId xmlns:p14="http://schemas.microsoft.com/office/powerpoint/2010/main" val="206366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pPr marL="228600" indent="-228600">
              <a:buAutoNum type="arabicPeriod"/>
            </a:pPr>
            <a:r>
              <a:rPr lang="en-US" dirty="0" smtClean="0"/>
              <a:t>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These are attributes that can be added to the entity classes to configure the model classes.</a:t>
            </a:r>
          </a:p>
          <a:p>
            <a:pPr marL="228600" indent="-228600">
              <a:buAutoNum type="arabicPeriod"/>
            </a:pPr>
            <a:r>
              <a:rPr lang="en-US" sz="1200" b="0" i="0" kern="1200" dirty="0" smtClean="0">
                <a:solidFill>
                  <a:schemeClr val="tx1"/>
                </a:solidFill>
                <a:effectLst/>
                <a:latin typeface="+mn-lt"/>
                <a:ea typeface="+mn-ea"/>
                <a:cs typeface="+mn-cs"/>
              </a:rPr>
              <a:t>Shadow Properties are properties which are not present in our entity model class. The values can be changed and maintained by the Change Tracker API. They can also participate in LINQ to Entity query, database migration, and Create/Update operations. Shadow properties can be referenced in LINQ queries via the </a:t>
            </a:r>
            <a:r>
              <a:rPr lang="en-US" dirty="0" err="1" smtClean="0">
                <a:effectLst/>
              </a:rPr>
              <a:t>EF.Property</a:t>
            </a:r>
            <a:r>
              <a:rPr lang="en-US" sz="1200" b="0" i="0" kern="1200" dirty="0" smtClean="0">
                <a:solidFill>
                  <a:schemeClr val="tx1"/>
                </a:solidFill>
                <a:effectLst/>
                <a:latin typeface="+mn-lt"/>
                <a:ea typeface="+mn-ea"/>
                <a:cs typeface="+mn-cs"/>
              </a:rPr>
              <a:t> static method.</a:t>
            </a:r>
          </a:p>
          <a:p>
            <a:pPr marL="228600" indent="-228600">
              <a:buAutoNum type="arabicPeriod"/>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14</a:t>
            </a:fld>
            <a:endParaRPr lang="en-GB"/>
          </a:p>
        </p:txBody>
      </p:sp>
    </p:spTree>
    <p:extLst>
      <p:ext uri="{BB962C8B-B14F-4D97-AF65-F5344CB8AC3E}">
        <p14:creationId xmlns:p14="http://schemas.microsoft.com/office/powerpoint/2010/main" val="3588836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Change Tracking:</a:t>
            </a:r>
          </a:p>
          <a:p>
            <a:r>
              <a:rPr lang="en-US" sz="1200" b="0" i="0" kern="1200" dirty="0" smtClean="0">
                <a:solidFill>
                  <a:schemeClr val="tx1"/>
                </a:solidFill>
                <a:effectLst/>
                <a:latin typeface="+mn-lt"/>
                <a:ea typeface="+mn-ea"/>
                <a:cs typeface="+mn-cs"/>
              </a:rPr>
              <a:t>It includes many change tracking methods like Snapshot change tracking and Notification change tracking. We can also access the tracked state of entities via </a:t>
            </a:r>
            <a:r>
              <a:rPr lang="en-US" sz="1200" b="0" i="0" kern="1200" dirty="0" err="1" smtClean="0">
                <a:solidFill>
                  <a:schemeClr val="tx1"/>
                </a:solidFill>
                <a:effectLst/>
                <a:latin typeface="+mn-lt"/>
                <a:ea typeface="+mn-ea"/>
                <a:cs typeface="+mn-cs"/>
              </a:rPr>
              <a:t>DbContext.Entry</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DbContext.ChangeTracker</a:t>
            </a:r>
            <a:r>
              <a:rPr lang="en-US" sz="1200" b="0" i="0" kern="1200" dirty="0" smtClean="0">
                <a:solidFill>
                  <a:schemeClr val="tx1"/>
                </a:solidFill>
                <a:effectLst/>
                <a:latin typeface="+mn-lt"/>
                <a:ea typeface="+mn-ea"/>
                <a:cs typeface="+mn-cs"/>
              </a:rPr>
              <a:t>. It has also introduced new API "</a:t>
            </a:r>
            <a:r>
              <a:rPr lang="en-US" sz="1200" b="0" i="0" kern="1200" dirty="0" err="1" smtClean="0">
                <a:solidFill>
                  <a:schemeClr val="tx1"/>
                </a:solidFill>
                <a:effectLst/>
                <a:latin typeface="+mn-lt"/>
                <a:ea typeface="+mn-ea"/>
                <a:cs typeface="+mn-cs"/>
              </a:rPr>
              <a:t>DbContext.AttachGraph</a:t>
            </a:r>
            <a:r>
              <a:rPr lang="en-US" sz="1200" b="0" i="0" kern="1200" dirty="0" smtClean="0">
                <a:solidFill>
                  <a:schemeClr val="tx1"/>
                </a:solidFill>
                <a:effectLst/>
                <a:latin typeface="+mn-lt"/>
                <a:ea typeface="+mn-ea"/>
                <a:cs typeface="+mn-cs"/>
              </a:rPr>
              <a:t>" which helps us re-attach entities to a context, in order to save new/modified entities.</a:t>
            </a: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15</a:t>
            </a:fld>
            <a:endParaRPr lang="en-GB"/>
          </a:p>
        </p:txBody>
      </p:sp>
    </p:spTree>
    <p:extLst>
      <p:ext uri="{BB962C8B-B14F-4D97-AF65-F5344CB8AC3E}">
        <p14:creationId xmlns:p14="http://schemas.microsoft.com/office/powerpoint/2010/main" val="426369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SaveChanges</a:t>
            </a:r>
            <a:endParaRPr lang="en-GB" dirty="0" smtClean="0"/>
          </a:p>
          <a:p>
            <a:r>
              <a:rPr lang="en-US" sz="1200" b="0" i="0" kern="1200" dirty="0" smtClean="0">
                <a:solidFill>
                  <a:schemeClr val="tx1"/>
                </a:solidFill>
                <a:effectLst/>
                <a:latin typeface="+mn-lt"/>
                <a:ea typeface="+mn-ea"/>
                <a:cs typeface="+mn-cs"/>
              </a:rPr>
              <a:t>This version of the EF supports basic save functionality with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support. It also supports Optimistic Concurrency to protect against overwriting changes made by other users. It provides the API to support "Transaction" feature.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16</a:t>
            </a:fld>
            <a:endParaRPr lang="en-GB"/>
          </a:p>
        </p:txBody>
      </p:sp>
    </p:spTree>
    <p:extLst>
      <p:ext uri="{BB962C8B-B14F-4D97-AF65-F5344CB8AC3E}">
        <p14:creationId xmlns:p14="http://schemas.microsoft.com/office/powerpoint/2010/main" val="338704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c-sharpcorner.com/article/introduction-to-entity-framework-core/" TargetMode="External"/><Relationship Id="rId2" Type="http://schemas.openxmlformats.org/officeDocument/2006/relationships/hyperlink" Target="https://msdn.microsoft.com/en-us/library/jj591621(v=vs.113).aspx" TargetMode="External"/><Relationship Id="rId1" Type="http://schemas.openxmlformats.org/officeDocument/2006/relationships/slideLayout" Target="../slideLayouts/slideLayout2.xml"/><Relationship Id="rId4" Type="http://schemas.openxmlformats.org/officeDocument/2006/relationships/hyperlink" Target="https://docs.efproject.net/en/latest/platforms/full-dotnet/new-db.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03585"/>
            <a:ext cx="7766936" cy="1646302"/>
          </a:xfrm>
        </p:spPr>
        <p:txBody>
          <a:bodyPr/>
          <a:lstStyle/>
          <a:p>
            <a:pPr algn="ctr"/>
            <a:r>
              <a:rPr lang="en-US" dirty="0" smtClean="0"/>
              <a:t>Introduction to .NET</a:t>
            </a:r>
            <a:endParaRPr lang="ro-RO" dirty="0"/>
          </a:p>
        </p:txBody>
      </p:sp>
      <p:sp>
        <p:nvSpPr>
          <p:cNvPr id="3" name="Subtitle 2"/>
          <p:cNvSpPr>
            <a:spLocks noGrp="1"/>
          </p:cNvSpPr>
          <p:nvPr>
            <p:ph type="subTitle" idx="1"/>
          </p:nvPr>
        </p:nvSpPr>
        <p:spPr/>
        <p:txBody>
          <a:bodyPr>
            <a:normAutofit fontScale="92500" lnSpcReduction="10000"/>
          </a:bodyPr>
          <a:lstStyle/>
          <a:p>
            <a:pPr algn="ctr"/>
            <a:r>
              <a:rPr lang="en-US" sz="2000" dirty="0" smtClean="0"/>
              <a:t>Florin Olariu </a:t>
            </a:r>
          </a:p>
          <a:p>
            <a:pPr algn="ctr"/>
            <a:r>
              <a:rPr lang="en-US" dirty="0" smtClean="0"/>
              <a:t>“Alexandru Ioan </a:t>
            </a:r>
            <a:r>
              <a:rPr lang="en-US" dirty="0" err="1" smtClean="0"/>
              <a:t>Cuza</a:t>
            </a:r>
            <a:r>
              <a:rPr lang="en-US" dirty="0" smtClean="0"/>
              <a:t>”, University of </a:t>
            </a:r>
            <a:r>
              <a:rPr lang="en-US" dirty="0" err="1" smtClean="0"/>
              <a:t>Ia</a:t>
            </a:r>
            <a:r>
              <a:rPr lang="ro-RO" dirty="0" smtClean="0"/>
              <a:t>ș</a:t>
            </a:r>
            <a:r>
              <a:rPr lang="en-US" dirty="0" err="1" smtClean="0"/>
              <a:t>i</a:t>
            </a:r>
            <a:endParaRPr lang="en-US" dirty="0" smtClean="0"/>
          </a:p>
          <a:p>
            <a:pPr algn="ctr"/>
            <a:r>
              <a:rPr lang="en-US" dirty="0" smtClean="0"/>
              <a:t>Department of Computer Science</a:t>
            </a:r>
          </a:p>
          <a:p>
            <a:endParaRPr lang="ro-RO" dirty="0"/>
          </a:p>
        </p:txBody>
      </p:sp>
    </p:spTree>
    <p:extLst>
      <p:ext uri="{BB962C8B-B14F-4D97-AF65-F5344CB8AC3E}">
        <p14:creationId xmlns:p14="http://schemas.microsoft.com/office/powerpoint/2010/main" val="3988767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endParaRPr lang="en-GB" dirty="0"/>
          </a:p>
        </p:txBody>
      </p:sp>
    </p:spTree>
    <p:extLst>
      <p:ext uri="{BB962C8B-B14F-4D97-AF65-F5344CB8AC3E}">
        <p14:creationId xmlns:p14="http://schemas.microsoft.com/office/powerpoint/2010/main" val="3141003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GB" dirty="0"/>
              <a:t>Data annotations</a:t>
            </a:r>
            <a:endParaRPr lang="en-US" dirty="0" smtClean="0"/>
          </a:p>
          <a:p>
            <a:pPr lvl="1"/>
            <a:endParaRPr lang="en-GB" dirty="0"/>
          </a:p>
        </p:txBody>
      </p:sp>
    </p:spTree>
    <p:extLst>
      <p:ext uri="{BB962C8B-B14F-4D97-AF65-F5344CB8AC3E}">
        <p14:creationId xmlns:p14="http://schemas.microsoft.com/office/powerpoint/2010/main" val="1414202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endParaRPr lang="en-US" dirty="0" smtClean="0"/>
          </a:p>
          <a:p>
            <a:pPr lvl="1"/>
            <a:endParaRPr lang="en-GB" dirty="0"/>
          </a:p>
        </p:txBody>
      </p:sp>
    </p:spTree>
    <p:extLst>
      <p:ext uri="{BB962C8B-B14F-4D97-AF65-F5344CB8AC3E}">
        <p14:creationId xmlns:p14="http://schemas.microsoft.com/office/powerpoint/2010/main" val="3075838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endParaRPr lang="en-US" dirty="0" smtClean="0"/>
          </a:p>
          <a:p>
            <a:pPr lvl="1"/>
            <a:endParaRPr lang="en-GB" dirty="0"/>
          </a:p>
        </p:txBody>
      </p:sp>
      <p:pic>
        <p:nvPicPr>
          <p:cNvPr id="4" name="Picture 3"/>
          <p:cNvPicPr>
            <a:picLocks noChangeAspect="1"/>
          </p:cNvPicPr>
          <p:nvPr/>
        </p:nvPicPr>
        <p:blipFill>
          <a:blip r:embed="rId3"/>
          <a:stretch>
            <a:fillRect/>
          </a:stretch>
        </p:blipFill>
        <p:spPr>
          <a:xfrm>
            <a:off x="3915178" y="3065172"/>
            <a:ext cx="6516710" cy="880947"/>
          </a:xfrm>
          <a:prstGeom prst="rect">
            <a:avLst/>
          </a:prstGeom>
        </p:spPr>
      </p:pic>
    </p:spTree>
    <p:extLst>
      <p:ext uri="{BB962C8B-B14F-4D97-AF65-F5344CB8AC3E}">
        <p14:creationId xmlns:p14="http://schemas.microsoft.com/office/powerpoint/2010/main" val="2752311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properties</a:t>
            </a:r>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3478153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a:t>
            </a:r>
            <a:r>
              <a:rPr lang="en-US" dirty="0" smtClean="0"/>
              <a:t>properties</a:t>
            </a:r>
          </a:p>
          <a:p>
            <a:r>
              <a:rPr lang="en-GB" b="1" dirty="0"/>
              <a:t>Change Tracking</a:t>
            </a:r>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2710253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a:t>
            </a:r>
            <a:r>
              <a:rPr lang="en-US" dirty="0" smtClean="0"/>
              <a:t>properties</a:t>
            </a:r>
          </a:p>
          <a:p>
            <a:r>
              <a:rPr lang="en-GB" b="1" dirty="0"/>
              <a:t>Change </a:t>
            </a:r>
            <a:r>
              <a:rPr lang="en-GB" b="1" dirty="0" smtClean="0"/>
              <a:t>Tracking</a:t>
            </a:r>
          </a:p>
          <a:p>
            <a:r>
              <a:rPr lang="en-US" b="1" dirty="0" err="1" smtClean="0"/>
              <a:t>SaveChanges</a:t>
            </a:r>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15996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a:t>
            </a:r>
            <a:r>
              <a:rPr lang="en-US" dirty="0" smtClean="0"/>
              <a:t>properties</a:t>
            </a:r>
          </a:p>
          <a:p>
            <a:r>
              <a:rPr lang="en-GB" b="1" dirty="0"/>
              <a:t>Change </a:t>
            </a:r>
            <a:r>
              <a:rPr lang="en-GB" b="1" dirty="0" smtClean="0"/>
              <a:t>Tracking</a:t>
            </a:r>
          </a:p>
          <a:p>
            <a:r>
              <a:rPr lang="en-US" b="1" dirty="0" err="1" smtClean="0"/>
              <a:t>SaveChanges</a:t>
            </a:r>
            <a:endParaRPr lang="en-US" b="1" dirty="0" smtClean="0"/>
          </a:p>
          <a:p>
            <a:r>
              <a:rPr lang="en-US" b="1" dirty="0" smtClean="0"/>
              <a:t>Model validation</a:t>
            </a:r>
          </a:p>
          <a:p>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3168414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normAutofit/>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a:t>
            </a:r>
            <a:r>
              <a:rPr lang="en-US" dirty="0" smtClean="0"/>
              <a:t>properties</a:t>
            </a:r>
          </a:p>
          <a:p>
            <a:r>
              <a:rPr lang="en-GB" b="1" dirty="0"/>
              <a:t>Change </a:t>
            </a:r>
            <a:r>
              <a:rPr lang="en-GB" b="1" dirty="0" smtClean="0"/>
              <a:t>Tracking</a:t>
            </a:r>
          </a:p>
          <a:p>
            <a:r>
              <a:rPr lang="en-US" b="1" dirty="0" err="1" smtClean="0"/>
              <a:t>SaveChanges</a:t>
            </a:r>
            <a:endParaRPr lang="en-US" b="1" dirty="0" smtClean="0"/>
          </a:p>
          <a:p>
            <a:r>
              <a:rPr lang="en-US" b="1" dirty="0"/>
              <a:t>Model validation</a:t>
            </a:r>
          </a:p>
          <a:p>
            <a:r>
              <a:rPr lang="en-GB" b="1" dirty="0" smtClean="0"/>
              <a:t>Query</a:t>
            </a:r>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1156040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419489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4000" dirty="0" smtClean="0"/>
              <a:t>Entity Framework Core – part 2 </a:t>
            </a:r>
            <a:endParaRPr lang="en-GB" sz="4000" dirty="0"/>
          </a:p>
        </p:txBody>
      </p:sp>
    </p:spTree>
    <p:extLst>
      <p:ext uri="{BB962C8B-B14F-4D97-AF65-F5344CB8AC3E}">
        <p14:creationId xmlns:p14="http://schemas.microsoft.com/office/powerpoint/2010/main" val="4197138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a:t>
            </a:r>
            <a:r>
              <a:rPr lang="en-US" dirty="0" smtClean="0"/>
              <a:t>2.0 </a:t>
            </a:r>
            <a:r>
              <a:rPr lang="en-US" dirty="0" smtClean="0"/>
              <a:t>supports:</a:t>
            </a:r>
          </a:p>
          <a:p>
            <a:pPr lvl="1"/>
            <a:endParaRPr lang="en-GB" dirty="0"/>
          </a:p>
        </p:txBody>
      </p:sp>
    </p:spTree>
    <p:extLst>
      <p:ext uri="{BB962C8B-B14F-4D97-AF65-F5344CB8AC3E}">
        <p14:creationId xmlns:p14="http://schemas.microsoft.com/office/powerpoint/2010/main" val="1421957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1.0 supports:</a:t>
            </a:r>
          </a:p>
          <a:p>
            <a:pPr lvl="1"/>
            <a:r>
              <a:rPr lang="en-US" dirty="0" smtClean="0"/>
              <a:t>SQL Server</a:t>
            </a:r>
          </a:p>
          <a:p>
            <a:pPr lvl="1"/>
            <a:endParaRPr lang="en-GB" dirty="0"/>
          </a:p>
        </p:txBody>
      </p:sp>
    </p:spTree>
    <p:extLst>
      <p:ext uri="{BB962C8B-B14F-4D97-AF65-F5344CB8AC3E}">
        <p14:creationId xmlns:p14="http://schemas.microsoft.com/office/powerpoint/2010/main" val="3823209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1.0 supports:</a:t>
            </a:r>
          </a:p>
          <a:p>
            <a:pPr lvl="1"/>
            <a:r>
              <a:rPr lang="en-US" dirty="0" smtClean="0"/>
              <a:t>SQL Server</a:t>
            </a:r>
          </a:p>
          <a:p>
            <a:pPr lvl="1"/>
            <a:r>
              <a:rPr lang="en-US" dirty="0" smtClean="0"/>
              <a:t>SQL Lite</a:t>
            </a:r>
          </a:p>
          <a:p>
            <a:pPr lvl="1"/>
            <a:endParaRPr lang="en-GB" dirty="0"/>
          </a:p>
        </p:txBody>
      </p:sp>
    </p:spTree>
    <p:extLst>
      <p:ext uri="{BB962C8B-B14F-4D97-AF65-F5344CB8AC3E}">
        <p14:creationId xmlns:p14="http://schemas.microsoft.com/office/powerpoint/2010/main" val="364233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1.0 supports:</a:t>
            </a:r>
          </a:p>
          <a:p>
            <a:pPr lvl="1"/>
            <a:r>
              <a:rPr lang="en-US" dirty="0" smtClean="0"/>
              <a:t>SQL Server</a:t>
            </a:r>
          </a:p>
          <a:p>
            <a:pPr lvl="1"/>
            <a:r>
              <a:rPr lang="en-US" dirty="0" smtClean="0"/>
              <a:t>SQL Lite</a:t>
            </a:r>
          </a:p>
          <a:p>
            <a:pPr lvl="1"/>
            <a:r>
              <a:rPr lang="en-US" dirty="0" smtClean="0"/>
              <a:t>Postgres</a:t>
            </a:r>
          </a:p>
          <a:p>
            <a:pPr lvl="1"/>
            <a:endParaRPr lang="en-US" dirty="0" smtClean="0"/>
          </a:p>
          <a:p>
            <a:pPr lvl="1"/>
            <a:endParaRPr lang="en-GB" dirty="0"/>
          </a:p>
        </p:txBody>
      </p:sp>
    </p:spTree>
    <p:extLst>
      <p:ext uri="{BB962C8B-B14F-4D97-AF65-F5344CB8AC3E}">
        <p14:creationId xmlns:p14="http://schemas.microsoft.com/office/powerpoint/2010/main" val="876692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1.0 supports:</a:t>
            </a:r>
          </a:p>
          <a:p>
            <a:pPr lvl="1"/>
            <a:r>
              <a:rPr lang="en-US" dirty="0" smtClean="0"/>
              <a:t>SQL Server</a:t>
            </a:r>
          </a:p>
          <a:p>
            <a:pPr lvl="1"/>
            <a:r>
              <a:rPr lang="en-US" dirty="0" smtClean="0"/>
              <a:t>SQL Lite</a:t>
            </a:r>
          </a:p>
          <a:p>
            <a:pPr lvl="1"/>
            <a:r>
              <a:rPr lang="en-US" dirty="0" smtClean="0"/>
              <a:t>Postgres</a:t>
            </a:r>
          </a:p>
          <a:p>
            <a:pPr lvl="1"/>
            <a:r>
              <a:rPr lang="en-US" dirty="0" smtClean="0"/>
              <a:t>SQL Compact</a:t>
            </a:r>
          </a:p>
          <a:p>
            <a:pPr lvl="1"/>
            <a:endParaRPr lang="en-US" dirty="0" smtClean="0"/>
          </a:p>
          <a:p>
            <a:pPr lvl="1"/>
            <a:endParaRPr lang="en-GB" dirty="0"/>
          </a:p>
        </p:txBody>
      </p:sp>
    </p:spTree>
    <p:extLst>
      <p:ext uri="{BB962C8B-B14F-4D97-AF65-F5344CB8AC3E}">
        <p14:creationId xmlns:p14="http://schemas.microsoft.com/office/powerpoint/2010/main" val="1111288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1.0 supports:</a:t>
            </a:r>
          </a:p>
          <a:p>
            <a:pPr lvl="1"/>
            <a:r>
              <a:rPr lang="en-US" dirty="0" smtClean="0"/>
              <a:t>SQL Server</a:t>
            </a:r>
          </a:p>
          <a:p>
            <a:pPr lvl="1"/>
            <a:r>
              <a:rPr lang="en-US" dirty="0" smtClean="0"/>
              <a:t>SQL Lite</a:t>
            </a:r>
          </a:p>
          <a:p>
            <a:pPr lvl="1"/>
            <a:r>
              <a:rPr lang="en-US" dirty="0" smtClean="0"/>
              <a:t>Postgres</a:t>
            </a:r>
          </a:p>
          <a:p>
            <a:pPr lvl="1"/>
            <a:r>
              <a:rPr lang="en-US" dirty="0" smtClean="0"/>
              <a:t>SQL </a:t>
            </a:r>
            <a:r>
              <a:rPr lang="en-US" dirty="0" smtClean="0"/>
              <a:t>Compact</a:t>
            </a:r>
          </a:p>
          <a:p>
            <a:pPr lvl="1"/>
            <a:r>
              <a:rPr lang="en-US" dirty="0" smtClean="0"/>
              <a:t>MySQL (Official and Pomelo)</a:t>
            </a:r>
          </a:p>
          <a:p>
            <a:pPr lvl="1"/>
            <a:r>
              <a:rPr lang="en-US" dirty="0" smtClean="0"/>
              <a:t>In Memory (for testing)</a:t>
            </a:r>
            <a:endParaRPr lang="en-US" dirty="0" smtClean="0"/>
          </a:p>
          <a:p>
            <a:pPr lvl="1"/>
            <a:endParaRPr lang="en-US" dirty="0" smtClean="0"/>
          </a:p>
          <a:p>
            <a:pPr lvl="1"/>
            <a:endParaRPr lang="en-GB" dirty="0"/>
          </a:p>
        </p:txBody>
      </p:sp>
    </p:spTree>
    <p:extLst>
      <p:ext uri="{BB962C8B-B14F-4D97-AF65-F5344CB8AC3E}">
        <p14:creationId xmlns:p14="http://schemas.microsoft.com/office/powerpoint/2010/main" val="3954313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1.0 supports:</a:t>
            </a:r>
          </a:p>
          <a:p>
            <a:pPr lvl="1"/>
            <a:r>
              <a:rPr lang="en-US" dirty="0" smtClean="0"/>
              <a:t>SQL Server</a:t>
            </a:r>
          </a:p>
          <a:p>
            <a:pPr lvl="1"/>
            <a:r>
              <a:rPr lang="en-US" dirty="0" smtClean="0"/>
              <a:t>SQL Lite</a:t>
            </a:r>
          </a:p>
          <a:p>
            <a:pPr lvl="1"/>
            <a:r>
              <a:rPr lang="en-US" dirty="0" smtClean="0"/>
              <a:t>Postgres</a:t>
            </a:r>
          </a:p>
          <a:p>
            <a:pPr lvl="1"/>
            <a:r>
              <a:rPr lang="en-US" dirty="0" smtClean="0"/>
              <a:t>SQL </a:t>
            </a:r>
            <a:r>
              <a:rPr lang="en-US" dirty="0" smtClean="0"/>
              <a:t>Compact</a:t>
            </a:r>
          </a:p>
          <a:p>
            <a:pPr lvl="1"/>
            <a:r>
              <a:rPr lang="en-US" dirty="0" smtClean="0"/>
              <a:t>MySQL (Official and Pomelo)</a:t>
            </a:r>
          </a:p>
          <a:p>
            <a:pPr lvl="1"/>
            <a:r>
              <a:rPr lang="en-US" dirty="0" smtClean="0"/>
              <a:t>In Memory (for testing)</a:t>
            </a:r>
            <a:endParaRPr lang="en-US" dirty="0" smtClean="0"/>
          </a:p>
          <a:p>
            <a:pPr lvl="1"/>
            <a:endParaRPr lang="en-US" dirty="0" smtClean="0"/>
          </a:p>
          <a:p>
            <a:pPr lvl="1"/>
            <a:endParaRPr lang="en-GB" dirty="0"/>
          </a:p>
        </p:txBody>
      </p:sp>
    </p:spTree>
    <p:extLst>
      <p:ext uri="{BB962C8B-B14F-4D97-AF65-F5344CB8AC3E}">
        <p14:creationId xmlns:p14="http://schemas.microsoft.com/office/powerpoint/2010/main" val="558969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1.0 supports:</a:t>
            </a:r>
          </a:p>
          <a:p>
            <a:pPr lvl="1"/>
            <a:r>
              <a:rPr lang="en-US" dirty="0" smtClean="0"/>
              <a:t>SQL Server</a:t>
            </a:r>
          </a:p>
          <a:p>
            <a:pPr lvl="1"/>
            <a:r>
              <a:rPr lang="en-US" dirty="0" smtClean="0"/>
              <a:t>SQL Lite</a:t>
            </a:r>
          </a:p>
          <a:p>
            <a:pPr lvl="1"/>
            <a:r>
              <a:rPr lang="en-US" dirty="0" smtClean="0"/>
              <a:t>Postgres</a:t>
            </a:r>
          </a:p>
          <a:p>
            <a:pPr lvl="1"/>
            <a:r>
              <a:rPr lang="en-US" dirty="0" smtClean="0"/>
              <a:t>SQL </a:t>
            </a:r>
            <a:r>
              <a:rPr lang="en-US" dirty="0" smtClean="0"/>
              <a:t>Compact</a:t>
            </a:r>
          </a:p>
          <a:p>
            <a:pPr lvl="1"/>
            <a:r>
              <a:rPr lang="en-US" dirty="0" smtClean="0"/>
              <a:t>MySQL (Official and Pomelo)</a:t>
            </a:r>
          </a:p>
          <a:p>
            <a:pPr lvl="1"/>
            <a:r>
              <a:rPr lang="en-US" dirty="0" smtClean="0"/>
              <a:t>In Memory (for testing)</a:t>
            </a:r>
          </a:p>
          <a:p>
            <a:pPr lvl="1"/>
            <a:r>
              <a:rPr lang="en-US" dirty="0" err="1" smtClean="0"/>
              <a:t>Devart</a:t>
            </a:r>
            <a:r>
              <a:rPr lang="en-US" dirty="0" smtClean="0"/>
              <a:t>(MySQL, Oracle, PostgreSQL, </a:t>
            </a:r>
            <a:r>
              <a:rPr lang="en-US" dirty="0" err="1" smtClean="0"/>
              <a:t>SqlLite</a:t>
            </a:r>
            <a:r>
              <a:rPr lang="en-US" dirty="0" smtClean="0"/>
              <a:t>, DB2, Cloud apps)</a:t>
            </a:r>
          </a:p>
          <a:p>
            <a:pPr lvl="1"/>
            <a:endParaRPr lang="en-US" dirty="0" smtClean="0"/>
          </a:p>
          <a:p>
            <a:pPr lvl="1"/>
            <a:endParaRPr lang="en-US" dirty="0" smtClean="0"/>
          </a:p>
          <a:p>
            <a:pPr lvl="1"/>
            <a:endParaRPr lang="en-GB" dirty="0"/>
          </a:p>
        </p:txBody>
      </p:sp>
    </p:spTree>
    <p:extLst>
      <p:ext uri="{BB962C8B-B14F-4D97-AF65-F5344CB8AC3E}">
        <p14:creationId xmlns:p14="http://schemas.microsoft.com/office/powerpoint/2010/main" val="442914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1.0 supports:</a:t>
            </a:r>
          </a:p>
          <a:p>
            <a:pPr lvl="1"/>
            <a:r>
              <a:rPr lang="en-US" dirty="0" smtClean="0"/>
              <a:t>SQL Server</a:t>
            </a:r>
          </a:p>
          <a:p>
            <a:pPr lvl="1"/>
            <a:r>
              <a:rPr lang="en-US" dirty="0" smtClean="0"/>
              <a:t>SQL Lite</a:t>
            </a:r>
          </a:p>
          <a:p>
            <a:pPr lvl="1"/>
            <a:r>
              <a:rPr lang="en-US" dirty="0" smtClean="0"/>
              <a:t>Postgres</a:t>
            </a:r>
          </a:p>
          <a:p>
            <a:pPr lvl="1"/>
            <a:r>
              <a:rPr lang="en-US" dirty="0" smtClean="0"/>
              <a:t>SQL </a:t>
            </a:r>
            <a:r>
              <a:rPr lang="en-US" dirty="0" smtClean="0"/>
              <a:t>Compact</a:t>
            </a:r>
          </a:p>
          <a:p>
            <a:pPr lvl="1"/>
            <a:r>
              <a:rPr lang="en-US" dirty="0" smtClean="0"/>
              <a:t>MySQL (Official and Pomelo)</a:t>
            </a:r>
          </a:p>
          <a:p>
            <a:pPr lvl="1"/>
            <a:r>
              <a:rPr lang="en-US" dirty="0" smtClean="0"/>
              <a:t>In Memory (for testing)</a:t>
            </a:r>
          </a:p>
          <a:p>
            <a:pPr lvl="1"/>
            <a:r>
              <a:rPr lang="en-US" dirty="0" err="1" smtClean="0"/>
              <a:t>Devart</a:t>
            </a:r>
            <a:r>
              <a:rPr lang="en-US" dirty="0" smtClean="0"/>
              <a:t>(MySQL, Oracle, PostgreSQL, </a:t>
            </a:r>
            <a:r>
              <a:rPr lang="en-US" dirty="0" err="1" smtClean="0"/>
              <a:t>SqlLite</a:t>
            </a:r>
            <a:r>
              <a:rPr lang="en-US" dirty="0" smtClean="0"/>
              <a:t>, DB2, Cloud apps)</a:t>
            </a:r>
          </a:p>
          <a:p>
            <a:pPr lvl="1"/>
            <a:r>
              <a:rPr lang="en-US" dirty="0" err="1" smtClean="0"/>
              <a:t>MyCat</a:t>
            </a:r>
            <a:endParaRPr lang="en-US" dirty="0" smtClean="0"/>
          </a:p>
          <a:p>
            <a:pPr lvl="1"/>
            <a:endParaRPr lang="en-US" dirty="0" smtClean="0"/>
          </a:p>
          <a:p>
            <a:pPr lvl="1"/>
            <a:endParaRPr lang="en-GB" dirty="0"/>
          </a:p>
        </p:txBody>
      </p:sp>
    </p:spTree>
    <p:extLst>
      <p:ext uri="{BB962C8B-B14F-4D97-AF65-F5344CB8AC3E}">
        <p14:creationId xmlns:p14="http://schemas.microsoft.com/office/powerpoint/2010/main" val="3727359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970922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lstStyle/>
          <a:p>
            <a:r>
              <a:rPr lang="en-US" dirty="0" smtClean="0"/>
              <a:t>Entity Framework Core – Short recap</a:t>
            </a:r>
          </a:p>
          <a:p>
            <a:r>
              <a:rPr lang="en-US" dirty="0"/>
              <a:t>Entity Framework Core – </a:t>
            </a:r>
            <a:r>
              <a:rPr lang="en-US" dirty="0" smtClean="0"/>
              <a:t>Features</a:t>
            </a:r>
            <a:endParaRPr lang="en-US" dirty="0"/>
          </a:p>
          <a:p>
            <a:r>
              <a:rPr lang="en-US" dirty="0" smtClean="0"/>
              <a:t>Entity </a:t>
            </a:r>
            <a:r>
              <a:rPr lang="en-US" dirty="0"/>
              <a:t>Framework </a:t>
            </a:r>
            <a:r>
              <a:rPr lang="en-US" dirty="0" smtClean="0"/>
              <a:t>Core – Database providers support</a:t>
            </a:r>
          </a:p>
          <a:p>
            <a:r>
              <a:rPr lang="en-US" dirty="0"/>
              <a:t>Entity Framework </a:t>
            </a:r>
            <a:r>
              <a:rPr lang="en-US" dirty="0" smtClean="0"/>
              <a:t>Core - </a:t>
            </a:r>
            <a:r>
              <a:rPr lang="en-US" dirty="0"/>
              <a:t>Building </a:t>
            </a:r>
            <a:r>
              <a:rPr lang="en-US" dirty="0" smtClean="0"/>
              <a:t>connection strings</a:t>
            </a:r>
          </a:p>
          <a:p>
            <a:r>
              <a:rPr lang="en-US" dirty="0"/>
              <a:t>Entity Framework </a:t>
            </a:r>
            <a:r>
              <a:rPr lang="en-US" dirty="0" smtClean="0"/>
              <a:t>Core - Managing migrations</a:t>
            </a:r>
          </a:p>
          <a:p>
            <a:r>
              <a:rPr lang="en-US" dirty="0"/>
              <a:t>Entity Framework Core </a:t>
            </a:r>
            <a:r>
              <a:rPr lang="en-US" dirty="0" smtClean="0"/>
              <a:t>- Managing navigation properties</a:t>
            </a:r>
          </a:p>
          <a:p>
            <a:r>
              <a:rPr lang="en-US" dirty="0"/>
              <a:t>Entity Framework Core </a:t>
            </a:r>
            <a:r>
              <a:rPr lang="en-US" dirty="0" smtClean="0"/>
              <a:t>- Using loading patterns in EF Core</a:t>
            </a:r>
          </a:p>
          <a:p>
            <a:endParaRPr lang="en-US" dirty="0" smtClean="0"/>
          </a:p>
          <a:p>
            <a:endParaRPr lang="en-US" dirty="0" smtClean="0"/>
          </a:p>
          <a:p>
            <a:endParaRPr lang="en-US" dirty="0"/>
          </a:p>
          <a:p>
            <a:endParaRPr lang="en-GB" dirty="0"/>
          </a:p>
        </p:txBody>
      </p:sp>
    </p:spTree>
    <p:extLst>
      <p:ext uri="{BB962C8B-B14F-4D97-AF65-F5344CB8AC3E}">
        <p14:creationId xmlns:p14="http://schemas.microsoft.com/office/powerpoint/2010/main" val="1093416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sp>
        <p:nvSpPr>
          <p:cNvPr id="5" name="Content Placeholder 4"/>
          <p:cNvSpPr>
            <a:spLocks noGrp="1"/>
          </p:cNvSpPr>
          <p:nvPr>
            <p:ph idx="1"/>
          </p:nvPr>
        </p:nvSpPr>
        <p:spPr/>
        <p:txBody>
          <a:bodyPr/>
          <a:lstStyle/>
          <a:p>
            <a:endParaRPr lang="en-GB"/>
          </a:p>
        </p:txBody>
      </p:sp>
      <p:pic>
        <p:nvPicPr>
          <p:cNvPr id="6" name="Picture 5"/>
          <p:cNvPicPr>
            <a:picLocks noChangeAspect="1"/>
          </p:cNvPicPr>
          <p:nvPr/>
        </p:nvPicPr>
        <p:blipFill>
          <a:blip r:embed="rId3"/>
          <a:stretch>
            <a:fillRect/>
          </a:stretch>
        </p:blipFill>
        <p:spPr>
          <a:xfrm>
            <a:off x="947790" y="2785787"/>
            <a:ext cx="10429875" cy="2295525"/>
          </a:xfrm>
          <a:prstGeom prst="rect">
            <a:avLst/>
          </a:prstGeom>
        </p:spPr>
      </p:pic>
    </p:spTree>
    <p:extLst>
      <p:ext uri="{BB962C8B-B14F-4D97-AF65-F5344CB8AC3E}">
        <p14:creationId xmlns:p14="http://schemas.microsoft.com/office/powerpoint/2010/main" val="39301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pic>
        <p:nvPicPr>
          <p:cNvPr id="3" name="Content Placeholder 2"/>
          <p:cNvPicPr>
            <a:picLocks noGrp="1" noChangeAspect="1"/>
          </p:cNvPicPr>
          <p:nvPr>
            <p:ph idx="1"/>
          </p:nvPr>
        </p:nvPicPr>
        <p:blipFill>
          <a:blip r:embed="rId3"/>
          <a:stretch>
            <a:fillRect/>
          </a:stretch>
        </p:blipFill>
        <p:spPr>
          <a:xfrm>
            <a:off x="845288" y="3052292"/>
            <a:ext cx="10848868" cy="1438700"/>
          </a:xfrm>
          <a:prstGeom prst="rect">
            <a:avLst/>
          </a:prstGeom>
        </p:spPr>
      </p:pic>
    </p:spTree>
    <p:extLst>
      <p:ext uri="{BB962C8B-B14F-4D97-AF65-F5344CB8AC3E}">
        <p14:creationId xmlns:p14="http://schemas.microsoft.com/office/powerpoint/2010/main" val="3385857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sp>
        <p:nvSpPr>
          <p:cNvPr id="4" name="Content Placeholder 3"/>
          <p:cNvSpPr>
            <a:spLocks noGrp="1"/>
          </p:cNvSpPr>
          <p:nvPr>
            <p:ph idx="1"/>
          </p:nvPr>
        </p:nvSpPr>
        <p:spPr/>
        <p:txBody>
          <a:bodyPr/>
          <a:lstStyle/>
          <a:p>
            <a:r>
              <a:rPr lang="en-US" dirty="0" smtClean="0"/>
              <a:t>For </a:t>
            </a:r>
            <a:r>
              <a:rPr lang="en-US" dirty="0" err="1"/>
              <a:t>P</a:t>
            </a:r>
            <a:r>
              <a:rPr lang="en-US" dirty="0" err="1" smtClean="0"/>
              <a:t>ostgre</a:t>
            </a:r>
            <a:r>
              <a:rPr lang="en-US" dirty="0" smtClean="0"/>
              <a:t> SQL :</a:t>
            </a:r>
          </a:p>
          <a:p>
            <a:pPr lvl="1"/>
            <a:r>
              <a:rPr lang="en-US" dirty="0" err="1" smtClean="0"/>
              <a:t>Nuget</a:t>
            </a:r>
            <a:r>
              <a:rPr lang="en-US" dirty="0" smtClean="0"/>
              <a:t> Package: </a:t>
            </a:r>
            <a:r>
              <a:rPr lang="en-US" dirty="0" err="1" smtClean="0"/>
              <a:t>Npqsql.EntityFrameCore.PostgreSQL</a:t>
            </a:r>
            <a:r>
              <a:rPr lang="en-US" dirty="0" smtClean="0"/>
              <a:t>(code first)</a:t>
            </a:r>
          </a:p>
          <a:p>
            <a:pPr lvl="1"/>
            <a:r>
              <a:rPr lang="en-US" dirty="0" err="1"/>
              <a:t>Nuget</a:t>
            </a:r>
            <a:r>
              <a:rPr lang="en-US" dirty="0"/>
              <a:t> </a:t>
            </a:r>
            <a:r>
              <a:rPr lang="en-US" dirty="0" smtClean="0"/>
              <a:t>Package: </a:t>
            </a:r>
            <a:r>
              <a:rPr lang="en-US" dirty="0" err="1" smtClean="0"/>
              <a:t>Npqsql.EntityFrameCore.PostgreSQL.Design</a:t>
            </a:r>
            <a:r>
              <a:rPr lang="en-US" dirty="0" smtClean="0"/>
              <a:t>(database first)</a:t>
            </a:r>
          </a:p>
          <a:p>
            <a:pPr marL="457200" lvl="1" indent="0">
              <a:buNone/>
            </a:pPr>
            <a:endParaRPr lang="en-US" dirty="0"/>
          </a:p>
          <a:p>
            <a:pPr lvl="1"/>
            <a:endParaRPr lang="en-US" dirty="0" smtClean="0"/>
          </a:p>
          <a:p>
            <a:pPr lvl="1"/>
            <a:endParaRPr lang="en-US" dirty="0" smtClean="0"/>
          </a:p>
          <a:p>
            <a:pPr marL="0" indent="0">
              <a:buNone/>
            </a:pPr>
            <a:endParaRPr lang="en-GB" dirty="0"/>
          </a:p>
        </p:txBody>
      </p:sp>
      <p:pic>
        <p:nvPicPr>
          <p:cNvPr id="5" name="Picture 4"/>
          <p:cNvPicPr>
            <a:picLocks noChangeAspect="1"/>
          </p:cNvPicPr>
          <p:nvPr/>
        </p:nvPicPr>
        <p:blipFill>
          <a:blip r:embed="rId3"/>
          <a:stretch>
            <a:fillRect/>
          </a:stretch>
        </p:blipFill>
        <p:spPr>
          <a:xfrm>
            <a:off x="854567" y="3567575"/>
            <a:ext cx="10096500" cy="1066800"/>
          </a:xfrm>
          <a:prstGeom prst="rect">
            <a:avLst/>
          </a:prstGeom>
        </p:spPr>
      </p:pic>
    </p:spTree>
    <p:extLst>
      <p:ext uri="{BB962C8B-B14F-4D97-AF65-F5344CB8AC3E}">
        <p14:creationId xmlns:p14="http://schemas.microsoft.com/office/powerpoint/2010/main" val="1776011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sp>
        <p:nvSpPr>
          <p:cNvPr id="3" name="Content Placeholder 2"/>
          <p:cNvSpPr>
            <a:spLocks noGrp="1"/>
          </p:cNvSpPr>
          <p:nvPr>
            <p:ph idx="1"/>
          </p:nvPr>
        </p:nvSpPr>
        <p:spPr/>
        <p:txBody>
          <a:bodyPr/>
          <a:lstStyle/>
          <a:p>
            <a:r>
              <a:rPr lang="en-US" dirty="0" smtClean="0"/>
              <a:t>For SQL local DB</a:t>
            </a:r>
          </a:p>
          <a:p>
            <a:pPr lvl="1"/>
            <a:r>
              <a:rPr lang="en-US" dirty="0" err="1"/>
              <a:t>Nuget</a:t>
            </a:r>
            <a:r>
              <a:rPr lang="en-US" dirty="0"/>
              <a:t> Package: </a:t>
            </a:r>
            <a:r>
              <a:rPr lang="en-GB" dirty="0" err="1"/>
              <a:t>Microsoft.EntityFrameworkCore.SqlServer</a:t>
            </a:r>
            <a:r>
              <a:rPr lang="en-GB" dirty="0"/>
              <a:t> </a:t>
            </a:r>
            <a:r>
              <a:rPr lang="en-US" dirty="0" smtClean="0"/>
              <a:t>(</a:t>
            </a:r>
            <a:r>
              <a:rPr lang="en-US" dirty="0"/>
              <a:t>code first)</a:t>
            </a:r>
          </a:p>
          <a:p>
            <a:pPr lvl="1"/>
            <a:r>
              <a:rPr lang="en-US" dirty="0" err="1"/>
              <a:t>Nuget</a:t>
            </a:r>
            <a:r>
              <a:rPr lang="en-US" dirty="0"/>
              <a:t> Package: </a:t>
            </a:r>
            <a:r>
              <a:rPr lang="en-GB" dirty="0" err="1"/>
              <a:t>Microsoft.EntityFrameworkCore.SqlServer.Design</a:t>
            </a:r>
            <a:r>
              <a:rPr lang="en-GB" dirty="0"/>
              <a:t> </a:t>
            </a:r>
            <a:r>
              <a:rPr lang="en-US" dirty="0" smtClean="0"/>
              <a:t>(</a:t>
            </a:r>
            <a:r>
              <a:rPr lang="en-US" dirty="0"/>
              <a:t>database first</a:t>
            </a:r>
            <a:r>
              <a:rPr lang="en-US" dirty="0" smtClean="0"/>
              <a:t>)</a:t>
            </a:r>
          </a:p>
          <a:p>
            <a:pPr lvl="1"/>
            <a:endParaRPr lang="en-US" dirty="0"/>
          </a:p>
          <a:p>
            <a:pPr lvl="1"/>
            <a:endParaRPr lang="en-US" dirty="0" smtClean="0"/>
          </a:p>
          <a:p>
            <a:pPr lvl="1"/>
            <a:endParaRPr lang="en-GB" dirty="0"/>
          </a:p>
        </p:txBody>
      </p:sp>
      <p:pic>
        <p:nvPicPr>
          <p:cNvPr id="4" name="Picture 3"/>
          <p:cNvPicPr>
            <a:picLocks noChangeAspect="1"/>
          </p:cNvPicPr>
          <p:nvPr/>
        </p:nvPicPr>
        <p:blipFill>
          <a:blip r:embed="rId2"/>
          <a:stretch>
            <a:fillRect/>
          </a:stretch>
        </p:blipFill>
        <p:spPr>
          <a:xfrm>
            <a:off x="876635" y="3829921"/>
            <a:ext cx="10258425" cy="923925"/>
          </a:xfrm>
          <a:prstGeom prst="rect">
            <a:avLst/>
          </a:prstGeom>
        </p:spPr>
      </p:pic>
    </p:spTree>
    <p:extLst>
      <p:ext uri="{BB962C8B-B14F-4D97-AF65-F5344CB8AC3E}">
        <p14:creationId xmlns:p14="http://schemas.microsoft.com/office/powerpoint/2010/main" val="2208796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04956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endParaRPr lang="en-US" dirty="0" smtClean="0"/>
          </a:p>
          <a:p>
            <a:pPr lvl="1"/>
            <a:endParaRPr lang="en-US" dirty="0" smtClean="0"/>
          </a:p>
          <a:p>
            <a:endParaRPr lang="en-GB" dirty="0"/>
          </a:p>
        </p:txBody>
      </p:sp>
      <p:pic>
        <p:nvPicPr>
          <p:cNvPr id="4" name="Picture 3"/>
          <p:cNvPicPr>
            <a:picLocks noChangeAspect="1"/>
          </p:cNvPicPr>
          <p:nvPr/>
        </p:nvPicPr>
        <p:blipFill>
          <a:blip r:embed="rId3"/>
          <a:stretch>
            <a:fillRect/>
          </a:stretch>
        </p:blipFill>
        <p:spPr>
          <a:xfrm>
            <a:off x="2029898" y="2678201"/>
            <a:ext cx="6457950" cy="600075"/>
          </a:xfrm>
          <a:prstGeom prst="rect">
            <a:avLst/>
          </a:prstGeom>
        </p:spPr>
      </p:pic>
    </p:spTree>
    <p:extLst>
      <p:ext uri="{BB962C8B-B14F-4D97-AF65-F5344CB8AC3E}">
        <p14:creationId xmlns:p14="http://schemas.microsoft.com/office/powerpoint/2010/main" val="8015522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Migrations</a:t>
            </a:r>
            <a:endParaRPr lang="en-US" dirty="0" smtClean="0"/>
          </a:p>
          <a:p>
            <a:pPr lvl="1"/>
            <a:endParaRPr lang="en-US" dirty="0" smtClean="0"/>
          </a:p>
          <a:p>
            <a:endParaRPr lang="en-GB" dirty="0"/>
          </a:p>
        </p:txBody>
      </p:sp>
    </p:spTree>
    <p:extLst>
      <p:ext uri="{BB962C8B-B14F-4D97-AF65-F5344CB8AC3E}">
        <p14:creationId xmlns:p14="http://schemas.microsoft.com/office/powerpoint/2010/main" val="2589784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r>
              <a:rPr lang="en-US" dirty="0" smtClean="0"/>
              <a:t>Add-Migration</a:t>
            </a:r>
          </a:p>
          <a:p>
            <a:pPr lvl="1"/>
            <a:endParaRPr lang="en-US" dirty="0" smtClean="0"/>
          </a:p>
          <a:p>
            <a:endParaRPr lang="en-GB" dirty="0"/>
          </a:p>
        </p:txBody>
      </p:sp>
    </p:spTree>
    <p:extLst>
      <p:ext uri="{BB962C8B-B14F-4D97-AF65-F5344CB8AC3E}">
        <p14:creationId xmlns:p14="http://schemas.microsoft.com/office/powerpoint/2010/main" val="3696281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r>
              <a:rPr lang="en-US" dirty="0" smtClean="0"/>
              <a:t>Add-Migration</a:t>
            </a:r>
          </a:p>
          <a:p>
            <a:pPr lvl="1"/>
            <a:r>
              <a:rPr lang="en-US" dirty="0" smtClean="0"/>
              <a:t>Update-Database</a:t>
            </a:r>
          </a:p>
          <a:p>
            <a:pPr lvl="1"/>
            <a:endParaRPr lang="en-US" dirty="0" smtClean="0"/>
          </a:p>
          <a:p>
            <a:endParaRPr lang="en-GB" dirty="0"/>
          </a:p>
        </p:txBody>
      </p:sp>
    </p:spTree>
    <p:extLst>
      <p:ext uri="{BB962C8B-B14F-4D97-AF65-F5344CB8AC3E}">
        <p14:creationId xmlns:p14="http://schemas.microsoft.com/office/powerpoint/2010/main" val="3417046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endParaRPr lang="en-US" dirty="0" smtClean="0"/>
          </a:p>
          <a:p>
            <a:endParaRPr lang="en-GB" dirty="0"/>
          </a:p>
        </p:txBody>
      </p:sp>
      <p:pic>
        <p:nvPicPr>
          <p:cNvPr id="4" name="Picture 3"/>
          <p:cNvPicPr>
            <a:picLocks noChangeAspect="1"/>
          </p:cNvPicPr>
          <p:nvPr/>
        </p:nvPicPr>
        <p:blipFill>
          <a:blip r:embed="rId3"/>
          <a:stretch>
            <a:fillRect/>
          </a:stretch>
        </p:blipFill>
        <p:spPr>
          <a:xfrm>
            <a:off x="3471593" y="2995880"/>
            <a:ext cx="4295775" cy="3648075"/>
          </a:xfrm>
          <a:prstGeom prst="rect">
            <a:avLst/>
          </a:prstGeom>
        </p:spPr>
      </p:pic>
    </p:spTree>
    <p:extLst>
      <p:ext uri="{BB962C8B-B14F-4D97-AF65-F5344CB8AC3E}">
        <p14:creationId xmlns:p14="http://schemas.microsoft.com/office/powerpoint/2010/main" val="1335586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Core - </a:t>
            </a:r>
            <a:r>
              <a:rPr lang="en-US" dirty="0"/>
              <a:t>Short </a:t>
            </a:r>
            <a:r>
              <a:rPr lang="en-US" dirty="0" smtClean="0"/>
              <a:t>recap</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58624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endParaRPr lang="en-US" dirty="0" smtClean="0"/>
          </a:p>
          <a:p>
            <a:endParaRPr lang="en-GB" dirty="0"/>
          </a:p>
        </p:txBody>
      </p:sp>
      <p:pic>
        <p:nvPicPr>
          <p:cNvPr id="5" name="Picture 4"/>
          <p:cNvPicPr>
            <a:picLocks noChangeAspect="1"/>
          </p:cNvPicPr>
          <p:nvPr/>
        </p:nvPicPr>
        <p:blipFill>
          <a:blip r:embed="rId3"/>
          <a:stretch>
            <a:fillRect/>
          </a:stretch>
        </p:blipFill>
        <p:spPr>
          <a:xfrm>
            <a:off x="4573543" y="1745959"/>
            <a:ext cx="6238875" cy="4010025"/>
          </a:xfrm>
          <a:prstGeom prst="rect">
            <a:avLst/>
          </a:prstGeom>
        </p:spPr>
      </p:pic>
    </p:spTree>
    <p:extLst>
      <p:ext uri="{BB962C8B-B14F-4D97-AF65-F5344CB8AC3E}">
        <p14:creationId xmlns:p14="http://schemas.microsoft.com/office/powerpoint/2010/main" val="42346233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endParaRPr lang="en-US" dirty="0" smtClean="0"/>
          </a:p>
          <a:p>
            <a:endParaRPr lang="en-GB" dirty="0"/>
          </a:p>
        </p:txBody>
      </p:sp>
      <p:pic>
        <p:nvPicPr>
          <p:cNvPr id="4" name="Picture 3"/>
          <p:cNvPicPr>
            <a:picLocks noChangeAspect="1"/>
          </p:cNvPicPr>
          <p:nvPr/>
        </p:nvPicPr>
        <p:blipFill>
          <a:blip r:embed="rId3"/>
          <a:stretch>
            <a:fillRect/>
          </a:stretch>
        </p:blipFill>
        <p:spPr>
          <a:xfrm>
            <a:off x="2251656" y="3650959"/>
            <a:ext cx="6400800" cy="2028825"/>
          </a:xfrm>
          <a:prstGeom prst="rect">
            <a:avLst/>
          </a:prstGeom>
        </p:spPr>
      </p:pic>
    </p:spTree>
    <p:extLst>
      <p:ext uri="{BB962C8B-B14F-4D97-AF65-F5344CB8AC3E}">
        <p14:creationId xmlns:p14="http://schemas.microsoft.com/office/powerpoint/2010/main" val="3857618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95635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=&gt; 1:1</a:t>
            </a:r>
            <a:endParaRPr lang="en-GB" dirty="0"/>
          </a:p>
        </p:txBody>
      </p:sp>
    </p:spTree>
    <p:extLst>
      <p:ext uri="{BB962C8B-B14F-4D97-AF65-F5344CB8AC3E}">
        <p14:creationId xmlns:p14="http://schemas.microsoft.com/office/powerpoint/2010/main" val="1186058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=&gt; 1:1</a:t>
            </a:r>
          </a:p>
          <a:p>
            <a:r>
              <a:rPr lang="en-US" dirty="0" smtClean="0"/>
              <a:t>One to Many =&gt; 1: many</a:t>
            </a:r>
            <a:endParaRPr lang="en-GB" dirty="0"/>
          </a:p>
        </p:txBody>
      </p:sp>
    </p:spTree>
    <p:extLst>
      <p:ext uri="{BB962C8B-B14F-4D97-AF65-F5344CB8AC3E}">
        <p14:creationId xmlns:p14="http://schemas.microsoft.com/office/powerpoint/2010/main" val="6576164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a:t>One to One =&gt; 1:1</a:t>
            </a:r>
          </a:p>
          <a:p>
            <a:r>
              <a:rPr lang="en-US" dirty="0"/>
              <a:t>One to Many =&gt; 1: many</a:t>
            </a:r>
          </a:p>
          <a:p>
            <a:r>
              <a:rPr lang="en-US" dirty="0"/>
              <a:t>Many to Many =&gt; many : many</a:t>
            </a:r>
            <a:endParaRPr lang="en-GB" dirty="0"/>
          </a:p>
        </p:txBody>
      </p:sp>
    </p:spTree>
    <p:extLst>
      <p:ext uri="{BB962C8B-B14F-4D97-AF65-F5344CB8AC3E}">
        <p14:creationId xmlns:p14="http://schemas.microsoft.com/office/powerpoint/2010/main" val="40122802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=&gt; 1:1</a:t>
            </a:r>
          </a:p>
          <a:p>
            <a:r>
              <a:rPr lang="en-US" dirty="0" smtClean="0"/>
              <a:t>One to Many =&gt; 1: many</a:t>
            </a:r>
          </a:p>
          <a:p>
            <a:r>
              <a:rPr lang="en-US" dirty="0" smtClean="0"/>
              <a:t>Many to Many =&gt; many : many</a:t>
            </a:r>
            <a:endParaRPr lang="en-GB" dirty="0"/>
          </a:p>
        </p:txBody>
      </p:sp>
      <p:pic>
        <p:nvPicPr>
          <p:cNvPr id="4" name="Picture 3"/>
          <p:cNvPicPr>
            <a:picLocks noChangeAspect="1"/>
          </p:cNvPicPr>
          <p:nvPr/>
        </p:nvPicPr>
        <p:blipFill>
          <a:blip r:embed="rId3"/>
          <a:stretch>
            <a:fillRect/>
          </a:stretch>
        </p:blipFill>
        <p:spPr>
          <a:xfrm>
            <a:off x="4405312" y="1593187"/>
            <a:ext cx="7038975" cy="4448175"/>
          </a:xfrm>
          <a:prstGeom prst="rect">
            <a:avLst/>
          </a:prstGeom>
        </p:spPr>
      </p:pic>
    </p:spTree>
    <p:extLst>
      <p:ext uri="{BB962C8B-B14F-4D97-AF65-F5344CB8AC3E}">
        <p14:creationId xmlns:p14="http://schemas.microsoft.com/office/powerpoint/2010/main" val="1309748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relationship</a:t>
            </a:r>
          </a:p>
          <a:p>
            <a:endParaRPr lang="en-GB" dirty="0"/>
          </a:p>
        </p:txBody>
      </p:sp>
    </p:spTree>
    <p:extLst>
      <p:ext uri="{BB962C8B-B14F-4D97-AF65-F5344CB8AC3E}">
        <p14:creationId xmlns:p14="http://schemas.microsoft.com/office/powerpoint/2010/main" val="102369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relationship</a:t>
            </a:r>
          </a:p>
          <a:p>
            <a:endParaRPr lang="en-GB" dirty="0"/>
          </a:p>
        </p:txBody>
      </p:sp>
      <p:pic>
        <p:nvPicPr>
          <p:cNvPr id="4" name="Picture 3"/>
          <p:cNvPicPr>
            <a:picLocks noChangeAspect="1"/>
          </p:cNvPicPr>
          <p:nvPr/>
        </p:nvPicPr>
        <p:blipFill>
          <a:blip r:embed="rId2"/>
          <a:stretch>
            <a:fillRect/>
          </a:stretch>
        </p:blipFill>
        <p:spPr>
          <a:xfrm>
            <a:off x="1021790" y="2972262"/>
            <a:ext cx="4352925" cy="2257425"/>
          </a:xfrm>
          <a:prstGeom prst="rect">
            <a:avLst/>
          </a:prstGeom>
        </p:spPr>
      </p:pic>
    </p:spTree>
    <p:extLst>
      <p:ext uri="{BB962C8B-B14F-4D97-AF65-F5344CB8AC3E}">
        <p14:creationId xmlns:p14="http://schemas.microsoft.com/office/powerpoint/2010/main" val="3507626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relationship</a:t>
            </a:r>
          </a:p>
          <a:p>
            <a:endParaRPr lang="en-GB" dirty="0"/>
          </a:p>
        </p:txBody>
      </p:sp>
      <p:pic>
        <p:nvPicPr>
          <p:cNvPr id="4" name="Picture 3"/>
          <p:cNvPicPr>
            <a:picLocks noChangeAspect="1"/>
          </p:cNvPicPr>
          <p:nvPr/>
        </p:nvPicPr>
        <p:blipFill>
          <a:blip r:embed="rId3"/>
          <a:stretch>
            <a:fillRect/>
          </a:stretch>
        </p:blipFill>
        <p:spPr>
          <a:xfrm>
            <a:off x="1021790" y="2972262"/>
            <a:ext cx="4352925" cy="2257425"/>
          </a:xfrm>
          <a:prstGeom prst="rect">
            <a:avLst/>
          </a:prstGeom>
        </p:spPr>
      </p:pic>
      <p:pic>
        <p:nvPicPr>
          <p:cNvPr id="5" name="Picture 4"/>
          <p:cNvPicPr>
            <a:picLocks noChangeAspect="1"/>
          </p:cNvPicPr>
          <p:nvPr/>
        </p:nvPicPr>
        <p:blipFill>
          <a:blip r:embed="rId4"/>
          <a:stretch>
            <a:fillRect/>
          </a:stretch>
        </p:blipFill>
        <p:spPr>
          <a:xfrm>
            <a:off x="6286700" y="1462691"/>
            <a:ext cx="5362575" cy="4705350"/>
          </a:xfrm>
          <a:prstGeom prst="rect">
            <a:avLst/>
          </a:prstGeom>
        </p:spPr>
      </p:pic>
    </p:spTree>
    <p:extLst>
      <p:ext uri="{BB962C8B-B14F-4D97-AF65-F5344CB8AC3E}">
        <p14:creationId xmlns:p14="http://schemas.microsoft.com/office/powerpoint/2010/main" val="2619627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Core - </a:t>
            </a:r>
            <a:r>
              <a:rPr lang="en-US" dirty="0"/>
              <a:t>Short </a:t>
            </a:r>
            <a:r>
              <a:rPr lang="en-US" dirty="0" smtClean="0"/>
              <a:t>recap</a:t>
            </a:r>
            <a:endParaRPr lang="en-GB" dirty="0"/>
          </a:p>
        </p:txBody>
      </p:sp>
      <p:sp>
        <p:nvSpPr>
          <p:cNvPr id="3" name="Content Placeholder 2"/>
          <p:cNvSpPr>
            <a:spLocks noGrp="1"/>
          </p:cNvSpPr>
          <p:nvPr>
            <p:ph idx="1"/>
          </p:nvPr>
        </p:nvSpPr>
        <p:spPr/>
        <p:txBody>
          <a:bodyPr/>
          <a:lstStyle/>
          <a:p>
            <a:r>
              <a:rPr lang="en-US" dirty="0" smtClean="0"/>
              <a:t>Is a lightweight and extensible version of Entity Framework</a:t>
            </a:r>
            <a:endParaRPr lang="en-GB" dirty="0"/>
          </a:p>
        </p:txBody>
      </p:sp>
    </p:spTree>
    <p:extLst>
      <p:ext uri="{BB962C8B-B14F-4D97-AF65-F5344CB8AC3E}">
        <p14:creationId xmlns:p14="http://schemas.microsoft.com/office/powerpoint/2010/main" val="31075397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One-to-Many </a:t>
            </a:r>
            <a:r>
              <a:rPr lang="en-GB" dirty="0" smtClean="0"/>
              <a:t>relationship</a:t>
            </a:r>
            <a:endParaRPr lang="en-GB" dirty="0"/>
          </a:p>
          <a:p>
            <a:endParaRPr lang="en-GB" dirty="0"/>
          </a:p>
        </p:txBody>
      </p:sp>
    </p:spTree>
    <p:extLst>
      <p:ext uri="{BB962C8B-B14F-4D97-AF65-F5344CB8AC3E}">
        <p14:creationId xmlns:p14="http://schemas.microsoft.com/office/powerpoint/2010/main" val="42208960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One-to-Many </a:t>
            </a:r>
            <a:r>
              <a:rPr lang="en-GB" dirty="0" smtClean="0"/>
              <a:t>relationship</a:t>
            </a:r>
          </a:p>
          <a:p>
            <a:endParaRPr lang="en-GB" dirty="0"/>
          </a:p>
          <a:p>
            <a:endParaRPr lang="en-GB" dirty="0"/>
          </a:p>
        </p:txBody>
      </p:sp>
      <p:pic>
        <p:nvPicPr>
          <p:cNvPr id="4" name="Picture 3"/>
          <p:cNvPicPr>
            <a:picLocks noChangeAspect="1"/>
          </p:cNvPicPr>
          <p:nvPr/>
        </p:nvPicPr>
        <p:blipFill>
          <a:blip r:embed="rId2"/>
          <a:stretch>
            <a:fillRect/>
          </a:stretch>
        </p:blipFill>
        <p:spPr>
          <a:xfrm>
            <a:off x="821297" y="3100850"/>
            <a:ext cx="5372100" cy="2000250"/>
          </a:xfrm>
          <a:prstGeom prst="rect">
            <a:avLst/>
          </a:prstGeom>
        </p:spPr>
      </p:pic>
    </p:spTree>
    <p:extLst>
      <p:ext uri="{BB962C8B-B14F-4D97-AF65-F5344CB8AC3E}">
        <p14:creationId xmlns:p14="http://schemas.microsoft.com/office/powerpoint/2010/main" val="1200708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One-to-Many </a:t>
            </a:r>
            <a:r>
              <a:rPr lang="en-GB" dirty="0" smtClean="0"/>
              <a:t>relationship</a:t>
            </a:r>
          </a:p>
          <a:p>
            <a:endParaRPr lang="en-GB" dirty="0"/>
          </a:p>
          <a:p>
            <a:endParaRPr lang="en-GB" dirty="0"/>
          </a:p>
        </p:txBody>
      </p:sp>
      <p:pic>
        <p:nvPicPr>
          <p:cNvPr id="4" name="Picture 3"/>
          <p:cNvPicPr>
            <a:picLocks noChangeAspect="1"/>
          </p:cNvPicPr>
          <p:nvPr/>
        </p:nvPicPr>
        <p:blipFill>
          <a:blip r:embed="rId3"/>
          <a:stretch>
            <a:fillRect/>
          </a:stretch>
        </p:blipFill>
        <p:spPr>
          <a:xfrm>
            <a:off x="821297" y="3100850"/>
            <a:ext cx="5372100" cy="2000250"/>
          </a:xfrm>
          <a:prstGeom prst="rect">
            <a:avLst/>
          </a:prstGeom>
        </p:spPr>
      </p:pic>
      <p:pic>
        <p:nvPicPr>
          <p:cNvPr id="5" name="Picture 4"/>
          <p:cNvPicPr>
            <a:picLocks noChangeAspect="1"/>
          </p:cNvPicPr>
          <p:nvPr/>
        </p:nvPicPr>
        <p:blipFill>
          <a:blip r:embed="rId4"/>
          <a:stretch>
            <a:fillRect/>
          </a:stretch>
        </p:blipFill>
        <p:spPr>
          <a:xfrm>
            <a:off x="6754639" y="1270000"/>
            <a:ext cx="5038725" cy="4876800"/>
          </a:xfrm>
          <a:prstGeom prst="rect">
            <a:avLst/>
          </a:prstGeom>
        </p:spPr>
      </p:pic>
    </p:spTree>
    <p:extLst>
      <p:ext uri="{BB962C8B-B14F-4D97-AF65-F5344CB8AC3E}">
        <p14:creationId xmlns:p14="http://schemas.microsoft.com/office/powerpoint/2010/main" val="12059180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Many-to-Many r</a:t>
            </a:r>
            <a:r>
              <a:rPr lang="en-GB" dirty="0" smtClean="0"/>
              <a:t>elationship</a:t>
            </a:r>
            <a:endParaRPr lang="en-GB" dirty="0"/>
          </a:p>
        </p:txBody>
      </p:sp>
    </p:spTree>
    <p:extLst>
      <p:ext uri="{BB962C8B-B14F-4D97-AF65-F5344CB8AC3E}">
        <p14:creationId xmlns:p14="http://schemas.microsoft.com/office/powerpoint/2010/main" val="25408267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Many-to-Many </a:t>
            </a:r>
            <a:r>
              <a:rPr lang="en-GB" dirty="0" smtClean="0"/>
              <a:t>relationship</a:t>
            </a:r>
          </a:p>
          <a:p>
            <a:endParaRPr lang="en-GB" dirty="0"/>
          </a:p>
        </p:txBody>
      </p:sp>
      <p:pic>
        <p:nvPicPr>
          <p:cNvPr id="4" name="Picture 3"/>
          <p:cNvPicPr>
            <a:picLocks noChangeAspect="1"/>
          </p:cNvPicPr>
          <p:nvPr/>
        </p:nvPicPr>
        <p:blipFill>
          <a:blip r:embed="rId2"/>
          <a:stretch>
            <a:fillRect/>
          </a:stretch>
        </p:blipFill>
        <p:spPr>
          <a:xfrm>
            <a:off x="677334" y="2957975"/>
            <a:ext cx="4238625" cy="2286000"/>
          </a:xfrm>
          <a:prstGeom prst="rect">
            <a:avLst/>
          </a:prstGeom>
        </p:spPr>
      </p:pic>
    </p:spTree>
    <p:extLst>
      <p:ext uri="{BB962C8B-B14F-4D97-AF65-F5344CB8AC3E}">
        <p14:creationId xmlns:p14="http://schemas.microsoft.com/office/powerpoint/2010/main" val="23871179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Many-to-Many </a:t>
            </a:r>
            <a:r>
              <a:rPr lang="en-GB" dirty="0" smtClean="0"/>
              <a:t>relationship</a:t>
            </a:r>
          </a:p>
          <a:p>
            <a:endParaRPr lang="en-GB" dirty="0"/>
          </a:p>
        </p:txBody>
      </p:sp>
      <p:pic>
        <p:nvPicPr>
          <p:cNvPr id="4" name="Picture 3"/>
          <p:cNvPicPr>
            <a:picLocks noChangeAspect="1"/>
          </p:cNvPicPr>
          <p:nvPr/>
        </p:nvPicPr>
        <p:blipFill>
          <a:blip r:embed="rId3"/>
          <a:stretch>
            <a:fillRect/>
          </a:stretch>
        </p:blipFill>
        <p:spPr>
          <a:xfrm>
            <a:off x="677334" y="2957975"/>
            <a:ext cx="4238625" cy="2286000"/>
          </a:xfrm>
          <a:prstGeom prst="rect">
            <a:avLst/>
          </a:prstGeom>
        </p:spPr>
      </p:pic>
      <p:pic>
        <p:nvPicPr>
          <p:cNvPr id="5" name="Picture 4"/>
          <p:cNvPicPr>
            <a:picLocks noChangeAspect="1"/>
          </p:cNvPicPr>
          <p:nvPr/>
        </p:nvPicPr>
        <p:blipFill>
          <a:blip r:embed="rId4"/>
          <a:stretch>
            <a:fillRect/>
          </a:stretch>
        </p:blipFill>
        <p:spPr>
          <a:xfrm>
            <a:off x="6849889" y="1270000"/>
            <a:ext cx="4848225" cy="4914900"/>
          </a:xfrm>
          <a:prstGeom prst="rect">
            <a:avLst/>
          </a:prstGeom>
        </p:spPr>
      </p:pic>
    </p:spTree>
    <p:extLst>
      <p:ext uri="{BB962C8B-B14F-4D97-AF65-F5344CB8AC3E}">
        <p14:creationId xmlns:p14="http://schemas.microsoft.com/office/powerpoint/2010/main" val="5473284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63908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endParaRPr lang="en-GB" dirty="0"/>
          </a:p>
        </p:txBody>
      </p:sp>
    </p:spTree>
    <p:extLst>
      <p:ext uri="{BB962C8B-B14F-4D97-AF65-F5344CB8AC3E}">
        <p14:creationId xmlns:p14="http://schemas.microsoft.com/office/powerpoint/2010/main" val="32473548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a:p>
            <a:r>
              <a:rPr lang="en-US" dirty="0" smtClean="0"/>
              <a:t>Eager loading</a:t>
            </a:r>
            <a:endParaRPr lang="en-GB" dirty="0"/>
          </a:p>
        </p:txBody>
      </p:sp>
    </p:spTree>
    <p:extLst>
      <p:ext uri="{BB962C8B-B14F-4D97-AF65-F5344CB8AC3E}">
        <p14:creationId xmlns:p14="http://schemas.microsoft.com/office/powerpoint/2010/main" val="4429805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a:p>
            <a:r>
              <a:rPr lang="en-US" dirty="0" smtClean="0"/>
              <a:t>Eager loading</a:t>
            </a:r>
          </a:p>
          <a:p>
            <a:r>
              <a:rPr lang="en-US" dirty="0" smtClean="0"/>
              <a:t>Explicit loading</a:t>
            </a:r>
            <a:endParaRPr lang="en-GB" dirty="0"/>
          </a:p>
        </p:txBody>
      </p:sp>
    </p:spTree>
    <p:extLst>
      <p:ext uri="{BB962C8B-B14F-4D97-AF65-F5344CB8AC3E}">
        <p14:creationId xmlns:p14="http://schemas.microsoft.com/office/powerpoint/2010/main" val="3035457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Core - </a:t>
            </a:r>
            <a:r>
              <a:rPr lang="en-US" dirty="0"/>
              <a:t>Short </a:t>
            </a:r>
            <a:r>
              <a:rPr lang="en-US" dirty="0" smtClean="0"/>
              <a:t>recap</a:t>
            </a:r>
            <a:endParaRPr lang="en-GB" dirty="0"/>
          </a:p>
        </p:txBody>
      </p:sp>
      <p:sp>
        <p:nvSpPr>
          <p:cNvPr id="3" name="Content Placeholder 2"/>
          <p:cNvSpPr>
            <a:spLocks noGrp="1"/>
          </p:cNvSpPr>
          <p:nvPr>
            <p:ph idx="1"/>
          </p:nvPr>
        </p:nvSpPr>
        <p:spPr/>
        <p:txBody>
          <a:bodyPr/>
          <a:lstStyle/>
          <a:p>
            <a:r>
              <a:rPr lang="en-US" dirty="0" smtClean="0"/>
              <a:t>Is a lightweight and extensible version of Entity Framework</a:t>
            </a:r>
          </a:p>
          <a:p>
            <a:r>
              <a:rPr lang="en-US" dirty="0" smtClean="0"/>
              <a:t>It is based on ORM (Object Relational Mapper) which give us the possibility to work with databases using .NET objects</a:t>
            </a:r>
          </a:p>
          <a:p>
            <a:endParaRPr lang="en-GB" dirty="0"/>
          </a:p>
        </p:txBody>
      </p:sp>
    </p:spTree>
    <p:extLst>
      <p:ext uri="{BB962C8B-B14F-4D97-AF65-F5344CB8AC3E}">
        <p14:creationId xmlns:p14="http://schemas.microsoft.com/office/powerpoint/2010/main" val="28435791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p:txBody>
      </p:sp>
    </p:spTree>
    <p:extLst>
      <p:ext uri="{BB962C8B-B14F-4D97-AF65-F5344CB8AC3E}">
        <p14:creationId xmlns:p14="http://schemas.microsoft.com/office/powerpoint/2010/main" val="11781576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smtClean="0"/>
              <a:t>Lazy loading</a:t>
            </a:r>
          </a:p>
        </p:txBody>
      </p:sp>
      <p:pic>
        <p:nvPicPr>
          <p:cNvPr id="4" name="Picture 3"/>
          <p:cNvPicPr>
            <a:picLocks noChangeAspect="1"/>
          </p:cNvPicPr>
          <p:nvPr/>
        </p:nvPicPr>
        <p:blipFill>
          <a:blip r:embed="rId3"/>
          <a:stretch>
            <a:fillRect/>
          </a:stretch>
        </p:blipFill>
        <p:spPr>
          <a:xfrm>
            <a:off x="823577" y="2957445"/>
            <a:ext cx="3409950" cy="2076450"/>
          </a:xfrm>
          <a:prstGeom prst="rect">
            <a:avLst/>
          </a:prstGeom>
        </p:spPr>
      </p:pic>
    </p:spTree>
    <p:extLst>
      <p:ext uri="{BB962C8B-B14F-4D97-AF65-F5344CB8AC3E}">
        <p14:creationId xmlns:p14="http://schemas.microsoft.com/office/powerpoint/2010/main" val="6871742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p:txBody>
      </p:sp>
      <p:pic>
        <p:nvPicPr>
          <p:cNvPr id="4" name="Picture 3"/>
          <p:cNvPicPr>
            <a:picLocks noChangeAspect="1"/>
          </p:cNvPicPr>
          <p:nvPr/>
        </p:nvPicPr>
        <p:blipFill>
          <a:blip r:embed="rId3"/>
          <a:stretch>
            <a:fillRect/>
          </a:stretch>
        </p:blipFill>
        <p:spPr>
          <a:xfrm>
            <a:off x="823577" y="2957445"/>
            <a:ext cx="3409950" cy="2076450"/>
          </a:xfrm>
          <a:prstGeom prst="rect">
            <a:avLst/>
          </a:prstGeom>
        </p:spPr>
      </p:pic>
      <p:pic>
        <p:nvPicPr>
          <p:cNvPr id="6" name="Picture 5"/>
          <p:cNvPicPr>
            <a:picLocks noChangeAspect="1"/>
          </p:cNvPicPr>
          <p:nvPr/>
        </p:nvPicPr>
        <p:blipFill>
          <a:blip r:embed="rId4"/>
          <a:stretch>
            <a:fillRect/>
          </a:stretch>
        </p:blipFill>
        <p:spPr>
          <a:xfrm>
            <a:off x="6461036" y="2957445"/>
            <a:ext cx="2000250" cy="1857375"/>
          </a:xfrm>
          <a:prstGeom prst="rect">
            <a:avLst/>
          </a:prstGeom>
        </p:spPr>
      </p:pic>
    </p:spTree>
    <p:extLst>
      <p:ext uri="{BB962C8B-B14F-4D97-AF65-F5344CB8AC3E}">
        <p14:creationId xmlns:p14="http://schemas.microsoft.com/office/powerpoint/2010/main" val="37916536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Let’s change the message from loop in order to show the products.</a:t>
            </a:r>
          </a:p>
        </p:txBody>
      </p:sp>
      <p:pic>
        <p:nvPicPr>
          <p:cNvPr id="4" name="Picture 3"/>
          <p:cNvPicPr>
            <a:picLocks noChangeAspect="1"/>
          </p:cNvPicPr>
          <p:nvPr/>
        </p:nvPicPr>
        <p:blipFill>
          <a:blip r:embed="rId3"/>
          <a:stretch>
            <a:fillRect/>
          </a:stretch>
        </p:blipFill>
        <p:spPr>
          <a:xfrm>
            <a:off x="823577" y="2957445"/>
            <a:ext cx="3409950" cy="2076450"/>
          </a:xfrm>
          <a:prstGeom prst="rect">
            <a:avLst/>
          </a:prstGeom>
        </p:spPr>
      </p:pic>
      <p:pic>
        <p:nvPicPr>
          <p:cNvPr id="6" name="Picture 5"/>
          <p:cNvPicPr>
            <a:picLocks noChangeAspect="1"/>
          </p:cNvPicPr>
          <p:nvPr/>
        </p:nvPicPr>
        <p:blipFill>
          <a:blip r:embed="rId4"/>
          <a:stretch>
            <a:fillRect/>
          </a:stretch>
        </p:blipFill>
        <p:spPr>
          <a:xfrm>
            <a:off x="6461036" y="2957445"/>
            <a:ext cx="2000250" cy="1857375"/>
          </a:xfrm>
          <a:prstGeom prst="rect">
            <a:avLst/>
          </a:prstGeom>
        </p:spPr>
      </p:pic>
    </p:spTree>
    <p:extLst>
      <p:ext uri="{BB962C8B-B14F-4D97-AF65-F5344CB8AC3E}">
        <p14:creationId xmlns:p14="http://schemas.microsoft.com/office/powerpoint/2010/main" val="21673764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p:txBody>
      </p:sp>
      <p:pic>
        <p:nvPicPr>
          <p:cNvPr id="7" name="Picture 6"/>
          <p:cNvPicPr>
            <a:picLocks noChangeAspect="1"/>
          </p:cNvPicPr>
          <p:nvPr/>
        </p:nvPicPr>
        <p:blipFill>
          <a:blip r:embed="rId3"/>
          <a:stretch>
            <a:fillRect/>
          </a:stretch>
        </p:blipFill>
        <p:spPr>
          <a:xfrm>
            <a:off x="1062642" y="2854221"/>
            <a:ext cx="3869966" cy="2698517"/>
          </a:xfrm>
          <a:prstGeom prst="rect">
            <a:avLst/>
          </a:prstGeom>
        </p:spPr>
      </p:pic>
    </p:spTree>
    <p:extLst>
      <p:ext uri="{BB962C8B-B14F-4D97-AF65-F5344CB8AC3E}">
        <p14:creationId xmlns:p14="http://schemas.microsoft.com/office/powerpoint/2010/main" val="10018308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p:txBody>
      </p:sp>
      <p:pic>
        <p:nvPicPr>
          <p:cNvPr id="7" name="Picture 6"/>
          <p:cNvPicPr>
            <a:picLocks noChangeAspect="1"/>
          </p:cNvPicPr>
          <p:nvPr/>
        </p:nvPicPr>
        <p:blipFill>
          <a:blip r:embed="rId3"/>
          <a:stretch>
            <a:fillRect/>
          </a:stretch>
        </p:blipFill>
        <p:spPr>
          <a:xfrm>
            <a:off x="1062642" y="2854221"/>
            <a:ext cx="3869966" cy="2698517"/>
          </a:xfrm>
          <a:prstGeom prst="rect">
            <a:avLst/>
          </a:prstGeom>
        </p:spPr>
      </p:pic>
      <p:pic>
        <p:nvPicPr>
          <p:cNvPr id="4" name="Picture 3"/>
          <p:cNvPicPr>
            <a:picLocks noChangeAspect="1"/>
          </p:cNvPicPr>
          <p:nvPr/>
        </p:nvPicPr>
        <p:blipFill>
          <a:blip r:embed="rId4"/>
          <a:stretch>
            <a:fillRect/>
          </a:stretch>
        </p:blipFill>
        <p:spPr>
          <a:xfrm>
            <a:off x="6086207" y="3089521"/>
            <a:ext cx="2724150" cy="1400175"/>
          </a:xfrm>
          <a:prstGeom prst="rect">
            <a:avLst/>
          </a:prstGeom>
        </p:spPr>
      </p:pic>
    </p:spTree>
    <p:extLst>
      <p:ext uri="{BB962C8B-B14F-4D97-AF65-F5344CB8AC3E}">
        <p14:creationId xmlns:p14="http://schemas.microsoft.com/office/powerpoint/2010/main" val="39374134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Eager loading</a:t>
            </a:r>
          </a:p>
          <a:p>
            <a:endParaRPr lang="en-GB" dirty="0"/>
          </a:p>
        </p:txBody>
      </p:sp>
    </p:spTree>
    <p:extLst>
      <p:ext uri="{BB962C8B-B14F-4D97-AF65-F5344CB8AC3E}">
        <p14:creationId xmlns:p14="http://schemas.microsoft.com/office/powerpoint/2010/main" val="23128388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Eager </a:t>
            </a:r>
            <a:r>
              <a:rPr lang="en-US" dirty="0" smtClean="0"/>
              <a:t>loading</a:t>
            </a:r>
          </a:p>
          <a:p>
            <a:pPr lvl="1"/>
            <a:endParaRPr lang="en-US" dirty="0" smtClean="0"/>
          </a:p>
          <a:p>
            <a:pPr lvl="1"/>
            <a:endParaRPr lang="en-US" dirty="0"/>
          </a:p>
          <a:p>
            <a:endParaRPr lang="en-GB" dirty="0"/>
          </a:p>
        </p:txBody>
      </p:sp>
      <p:pic>
        <p:nvPicPr>
          <p:cNvPr id="4" name="Picture 3"/>
          <p:cNvPicPr>
            <a:picLocks noChangeAspect="1"/>
          </p:cNvPicPr>
          <p:nvPr/>
        </p:nvPicPr>
        <p:blipFill>
          <a:blip r:embed="rId3"/>
          <a:stretch>
            <a:fillRect/>
          </a:stretch>
        </p:blipFill>
        <p:spPr>
          <a:xfrm>
            <a:off x="2201480" y="2556456"/>
            <a:ext cx="6449633" cy="766293"/>
          </a:xfrm>
          <a:prstGeom prst="rect">
            <a:avLst/>
          </a:prstGeom>
        </p:spPr>
      </p:pic>
    </p:spTree>
    <p:extLst>
      <p:ext uri="{BB962C8B-B14F-4D97-AF65-F5344CB8AC3E}">
        <p14:creationId xmlns:p14="http://schemas.microsoft.com/office/powerpoint/2010/main" val="33951142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Eager </a:t>
            </a:r>
            <a:r>
              <a:rPr lang="en-US" dirty="0" smtClean="0"/>
              <a:t>loading</a:t>
            </a:r>
          </a:p>
          <a:p>
            <a:pPr lvl="1"/>
            <a:endParaRPr lang="en-US" dirty="0" smtClean="0"/>
          </a:p>
          <a:p>
            <a:pPr lvl="1"/>
            <a:endParaRPr lang="en-US" dirty="0"/>
          </a:p>
          <a:p>
            <a:endParaRPr lang="en-GB" dirty="0"/>
          </a:p>
        </p:txBody>
      </p:sp>
      <p:pic>
        <p:nvPicPr>
          <p:cNvPr id="4" name="Picture 3"/>
          <p:cNvPicPr>
            <a:picLocks noChangeAspect="1"/>
          </p:cNvPicPr>
          <p:nvPr/>
        </p:nvPicPr>
        <p:blipFill>
          <a:blip r:embed="rId3"/>
          <a:stretch>
            <a:fillRect/>
          </a:stretch>
        </p:blipFill>
        <p:spPr>
          <a:xfrm>
            <a:off x="2201480" y="2556456"/>
            <a:ext cx="6449633" cy="766293"/>
          </a:xfrm>
          <a:prstGeom prst="rect">
            <a:avLst/>
          </a:prstGeom>
        </p:spPr>
      </p:pic>
      <p:pic>
        <p:nvPicPr>
          <p:cNvPr id="6" name="Picture 5"/>
          <p:cNvPicPr>
            <a:picLocks noChangeAspect="1"/>
          </p:cNvPicPr>
          <p:nvPr/>
        </p:nvPicPr>
        <p:blipFill>
          <a:blip r:embed="rId4"/>
          <a:stretch>
            <a:fillRect/>
          </a:stretch>
        </p:blipFill>
        <p:spPr>
          <a:xfrm>
            <a:off x="3383051" y="3660475"/>
            <a:ext cx="3880633" cy="2043160"/>
          </a:xfrm>
          <a:prstGeom prst="rect">
            <a:avLst/>
          </a:prstGeom>
        </p:spPr>
      </p:pic>
    </p:spTree>
    <p:extLst>
      <p:ext uri="{BB962C8B-B14F-4D97-AF65-F5344CB8AC3E}">
        <p14:creationId xmlns:p14="http://schemas.microsoft.com/office/powerpoint/2010/main" val="28770849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Eager </a:t>
            </a:r>
            <a:r>
              <a:rPr lang="en-US" dirty="0" smtClean="0"/>
              <a:t>loading</a:t>
            </a:r>
          </a:p>
          <a:p>
            <a:endParaRPr lang="en-US" dirty="0" smtClean="0"/>
          </a:p>
          <a:p>
            <a:pPr lvl="1"/>
            <a:endParaRPr lang="en-US" dirty="0" smtClean="0"/>
          </a:p>
          <a:p>
            <a:pPr lvl="1"/>
            <a:endParaRPr lang="en-US" dirty="0"/>
          </a:p>
          <a:p>
            <a:endParaRPr lang="en-GB" dirty="0"/>
          </a:p>
        </p:txBody>
      </p:sp>
      <p:pic>
        <p:nvPicPr>
          <p:cNvPr id="5" name="Picture 4"/>
          <p:cNvPicPr>
            <a:picLocks noChangeAspect="1"/>
          </p:cNvPicPr>
          <p:nvPr/>
        </p:nvPicPr>
        <p:blipFill>
          <a:blip r:embed="rId3"/>
          <a:stretch>
            <a:fillRect/>
          </a:stretch>
        </p:blipFill>
        <p:spPr>
          <a:xfrm>
            <a:off x="3016406" y="2836806"/>
            <a:ext cx="4955617" cy="3204556"/>
          </a:xfrm>
          <a:prstGeom prst="rect">
            <a:avLst/>
          </a:prstGeom>
        </p:spPr>
      </p:pic>
    </p:spTree>
    <p:extLst>
      <p:ext uri="{BB962C8B-B14F-4D97-AF65-F5344CB8AC3E}">
        <p14:creationId xmlns:p14="http://schemas.microsoft.com/office/powerpoint/2010/main" val="968680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Core - </a:t>
            </a:r>
            <a:r>
              <a:rPr lang="en-US" dirty="0"/>
              <a:t>Short </a:t>
            </a:r>
            <a:r>
              <a:rPr lang="en-US" dirty="0" smtClean="0"/>
              <a:t>recap</a:t>
            </a:r>
            <a:endParaRPr lang="en-GB" dirty="0"/>
          </a:p>
        </p:txBody>
      </p:sp>
      <p:sp>
        <p:nvSpPr>
          <p:cNvPr id="3" name="Content Placeholder 2"/>
          <p:cNvSpPr>
            <a:spLocks noGrp="1"/>
          </p:cNvSpPr>
          <p:nvPr>
            <p:ph idx="1"/>
          </p:nvPr>
        </p:nvSpPr>
        <p:spPr/>
        <p:txBody>
          <a:bodyPr/>
          <a:lstStyle/>
          <a:p>
            <a:pPr marL="0" indent="0">
              <a:buNone/>
            </a:pPr>
            <a:endParaRPr lang="en-GB" dirty="0"/>
          </a:p>
        </p:txBody>
      </p:sp>
      <p:pic>
        <p:nvPicPr>
          <p:cNvPr id="4" name="Picture 3"/>
          <p:cNvPicPr>
            <a:picLocks noChangeAspect="1"/>
          </p:cNvPicPr>
          <p:nvPr/>
        </p:nvPicPr>
        <p:blipFill>
          <a:blip r:embed="rId2"/>
          <a:stretch>
            <a:fillRect/>
          </a:stretch>
        </p:blipFill>
        <p:spPr>
          <a:xfrm>
            <a:off x="2723346" y="1379813"/>
            <a:ext cx="5042615" cy="4916549"/>
          </a:xfrm>
          <a:prstGeom prst="rect">
            <a:avLst/>
          </a:prstGeom>
        </p:spPr>
      </p:pic>
    </p:spTree>
    <p:extLst>
      <p:ext uri="{BB962C8B-B14F-4D97-AF65-F5344CB8AC3E}">
        <p14:creationId xmlns:p14="http://schemas.microsoft.com/office/powerpoint/2010/main" val="10075893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Explicit loading</a:t>
            </a:r>
            <a:endParaRPr lang="en-GB" dirty="0"/>
          </a:p>
          <a:p>
            <a:endParaRPr lang="en-GB" dirty="0"/>
          </a:p>
        </p:txBody>
      </p:sp>
    </p:spTree>
    <p:extLst>
      <p:ext uri="{BB962C8B-B14F-4D97-AF65-F5344CB8AC3E}">
        <p14:creationId xmlns:p14="http://schemas.microsoft.com/office/powerpoint/2010/main" val="33164633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Explicit loading</a:t>
            </a:r>
            <a:endParaRPr lang="en-GB" dirty="0"/>
          </a:p>
          <a:p>
            <a:endParaRPr lang="en-GB" dirty="0"/>
          </a:p>
        </p:txBody>
      </p:sp>
      <p:pic>
        <p:nvPicPr>
          <p:cNvPr id="6" name="Picture 5"/>
          <p:cNvPicPr>
            <a:picLocks noChangeAspect="1"/>
          </p:cNvPicPr>
          <p:nvPr/>
        </p:nvPicPr>
        <p:blipFill>
          <a:blip r:embed="rId3"/>
          <a:stretch>
            <a:fillRect/>
          </a:stretch>
        </p:blipFill>
        <p:spPr>
          <a:xfrm>
            <a:off x="2218180" y="2690150"/>
            <a:ext cx="5908389" cy="3736407"/>
          </a:xfrm>
          <a:prstGeom prst="rect">
            <a:avLst/>
          </a:prstGeom>
        </p:spPr>
      </p:pic>
    </p:spTree>
    <p:extLst>
      <p:ext uri="{BB962C8B-B14F-4D97-AF65-F5344CB8AC3E}">
        <p14:creationId xmlns:p14="http://schemas.microsoft.com/office/powerpoint/2010/main" val="3577499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smtClean="0"/>
              <a:t>Tips</a:t>
            </a:r>
            <a:endParaRPr lang="en-GB" dirty="0"/>
          </a:p>
          <a:p>
            <a:endParaRPr lang="en-GB" dirty="0"/>
          </a:p>
        </p:txBody>
      </p:sp>
    </p:spTree>
    <p:extLst>
      <p:ext uri="{BB962C8B-B14F-4D97-AF65-F5344CB8AC3E}">
        <p14:creationId xmlns:p14="http://schemas.microsoft.com/office/powerpoint/2010/main" val="17173637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smtClean="0"/>
              <a:t>Tips</a:t>
            </a:r>
          </a:p>
          <a:p>
            <a:pPr lvl="1"/>
            <a:r>
              <a:rPr lang="en-US" dirty="0"/>
              <a:t>Carefully consider which loading pattern is best for your code.</a:t>
            </a:r>
          </a:p>
          <a:p>
            <a:pPr lvl="1"/>
            <a:endParaRPr lang="en-US" dirty="0"/>
          </a:p>
        </p:txBody>
      </p:sp>
    </p:spTree>
    <p:extLst>
      <p:ext uri="{BB962C8B-B14F-4D97-AF65-F5344CB8AC3E}">
        <p14:creationId xmlns:p14="http://schemas.microsoft.com/office/powerpoint/2010/main" val="27843059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smtClean="0"/>
              <a:t>Tips</a:t>
            </a:r>
          </a:p>
          <a:p>
            <a:pPr lvl="1"/>
            <a:r>
              <a:rPr lang="en-US" dirty="0"/>
              <a:t>Carefully consider which loading pattern is best for your code</a:t>
            </a:r>
            <a:r>
              <a:rPr lang="en-US" dirty="0" smtClean="0"/>
              <a:t>.</a:t>
            </a:r>
          </a:p>
          <a:p>
            <a:pPr lvl="1"/>
            <a:r>
              <a:rPr lang="en-US" dirty="0"/>
              <a:t>The default of lazy loading can literally make you into a lazy database developer</a:t>
            </a:r>
            <a:r>
              <a:rPr lang="en-US" dirty="0" smtClean="0"/>
              <a:t>!</a:t>
            </a:r>
            <a:endParaRPr lang="en-US" dirty="0"/>
          </a:p>
        </p:txBody>
      </p:sp>
    </p:spTree>
    <p:extLst>
      <p:ext uri="{BB962C8B-B14F-4D97-AF65-F5344CB8AC3E}">
        <p14:creationId xmlns:p14="http://schemas.microsoft.com/office/powerpoint/2010/main" val="2893112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thing…(1/2)</a:t>
            </a:r>
            <a:endParaRPr lang="en-GB" dirty="0"/>
          </a:p>
        </p:txBody>
      </p:sp>
      <p:sp>
        <p:nvSpPr>
          <p:cNvPr id="3" name="Content Placeholder 2"/>
          <p:cNvSpPr>
            <a:spLocks noGrp="1"/>
          </p:cNvSpPr>
          <p:nvPr>
            <p:ph idx="1"/>
          </p:nvPr>
        </p:nvSpPr>
        <p:spPr/>
        <p:txBody>
          <a:bodyPr/>
          <a:lstStyle/>
          <a:p>
            <a:endParaRPr lang="en-GB" b="1" i="1" dirty="0"/>
          </a:p>
        </p:txBody>
      </p:sp>
    </p:spTree>
    <p:extLst>
      <p:ext uri="{BB962C8B-B14F-4D97-AF65-F5344CB8AC3E}">
        <p14:creationId xmlns:p14="http://schemas.microsoft.com/office/powerpoint/2010/main" val="16415150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thing…(2/2)</a:t>
            </a:r>
            <a:endParaRPr lang="en-GB" dirty="0"/>
          </a:p>
        </p:txBody>
      </p:sp>
      <p:pic>
        <p:nvPicPr>
          <p:cNvPr id="4" name="Content Placeholder 3"/>
          <p:cNvPicPr>
            <a:picLocks noGrp="1" noChangeAspect="1"/>
          </p:cNvPicPr>
          <p:nvPr>
            <p:ph idx="1"/>
          </p:nvPr>
        </p:nvPicPr>
        <p:blipFill>
          <a:blip r:embed="rId3"/>
          <a:stretch>
            <a:fillRect/>
          </a:stretch>
        </p:blipFill>
        <p:spPr>
          <a:xfrm>
            <a:off x="1600949" y="2663165"/>
            <a:ext cx="8115300" cy="2438400"/>
          </a:xfrm>
          <a:prstGeom prst="rect">
            <a:avLst/>
          </a:prstGeom>
        </p:spPr>
      </p:pic>
    </p:spTree>
    <p:extLst>
      <p:ext uri="{BB962C8B-B14F-4D97-AF65-F5344CB8AC3E}">
        <p14:creationId xmlns:p14="http://schemas.microsoft.com/office/powerpoint/2010/main" val="39602069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GB" dirty="0"/>
          </a:p>
        </p:txBody>
      </p:sp>
      <p:sp>
        <p:nvSpPr>
          <p:cNvPr id="3" name="Content Placeholder 2"/>
          <p:cNvSpPr>
            <a:spLocks noGrp="1"/>
          </p:cNvSpPr>
          <p:nvPr>
            <p:ph idx="1"/>
          </p:nvPr>
        </p:nvSpPr>
        <p:spPr/>
        <p:txBody>
          <a:bodyPr/>
          <a:lstStyle/>
          <a:p>
            <a:r>
              <a:rPr lang="en-US" dirty="0" smtClean="0"/>
              <a:t>Price</a:t>
            </a:r>
            <a:r>
              <a:rPr lang="en-US" dirty="0"/>
              <a:t>, Mark. C# 6 and .NET Core 1.0: Modern Cross-Platform Development (</a:t>
            </a:r>
            <a:r>
              <a:rPr lang="en-US" dirty="0" smtClean="0"/>
              <a:t>Kindle). </a:t>
            </a:r>
            <a:r>
              <a:rPr lang="en-US" dirty="0" err="1"/>
              <a:t>Packt</a:t>
            </a:r>
            <a:r>
              <a:rPr lang="en-US" dirty="0"/>
              <a:t> Publishing. Kindle Edition. </a:t>
            </a:r>
            <a:endParaRPr lang="en-US" dirty="0" smtClean="0"/>
          </a:p>
          <a:p>
            <a:r>
              <a:rPr lang="en-GB" dirty="0">
                <a:hlinkClick r:id="rId2"/>
              </a:rPr>
              <a:t>https://msdn.microsoft.com/en-us/library/jj591621(v=vs.113).</a:t>
            </a:r>
            <a:r>
              <a:rPr lang="en-GB" dirty="0" smtClean="0">
                <a:hlinkClick r:id="rId2"/>
              </a:rPr>
              <a:t>aspx</a:t>
            </a:r>
            <a:endParaRPr lang="en-GB" dirty="0" smtClean="0"/>
          </a:p>
          <a:p>
            <a:r>
              <a:rPr lang="en-GB" dirty="0">
                <a:hlinkClick r:id="rId3"/>
              </a:rPr>
              <a:t>http://www.c-sharpcorner.com/article/introduction-to-entity-framework-core</a:t>
            </a:r>
            <a:r>
              <a:rPr lang="en-GB" dirty="0" smtClean="0">
                <a:hlinkClick r:id="rId3"/>
              </a:rPr>
              <a:t>/</a:t>
            </a:r>
            <a:endParaRPr lang="en-GB" dirty="0" smtClean="0"/>
          </a:p>
          <a:p>
            <a:r>
              <a:rPr lang="en-GB" dirty="0">
                <a:hlinkClick r:id="rId4"/>
              </a:rPr>
              <a:t>https://</a:t>
            </a:r>
            <a:r>
              <a:rPr lang="en-GB" dirty="0" smtClean="0">
                <a:hlinkClick r:id="rId4"/>
              </a:rPr>
              <a:t>docs.efproject.net/en/latest/platforms/full-dotnet/new-db.html</a:t>
            </a:r>
            <a:endParaRPr lang="en-GB" dirty="0" smtClean="0"/>
          </a:p>
          <a:p>
            <a:endParaRPr lang="en-GB" dirty="0"/>
          </a:p>
        </p:txBody>
      </p:sp>
    </p:spTree>
    <p:extLst>
      <p:ext uri="{BB962C8B-B14F-4D97-AF65-F5344CB8AC3E}">
        <p14:creationId xmlns:p14="http://schemas.microsoft.com/office/powerpoint/2010/main" val="21689678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GB" dirty="0"/>
          </a:p>
        </p:txBody>
      </p:sp>
      <p:sp>
        <p:nvSpPr>
          <p:cNvPr id="3" name="Content Placeholder 2"/>
          <p:cNvSpPr>
            <a:spLocks noGrp="1"/>
          </p:cNvSpPr>
          <p:nvPr>
            <p:ph idx="1"/>
          </p:nvPr>
        </p:nvSpPr>
        <p:spPr/>
        <p:txBody>
          <a:bodyPr/>
          <a:lstStyle/>
          <a:p>
            <a:r>
              <a:rPr lang="en-US" dirty="0" smtClean="0"/>
              <a:t>Do you have any other questions?</a:t>
            </a:r>
            <a:endParaRPr lang="en-GB" dirty="0"/>
          </a:p>
        </p:txBody>
      </p:sp>
    </p:spTree>
    <p:extLst>
      <p:ext uri="{BB962C8B-B14F-4D97-AF65-F5344CB8AC3E}">
        <p14:creationId xmlns:p14="http://schemas.microsoft.com/office/powerpoint/2010/main" val="14862862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r>
              <a:rPr lang="en-US" sz="4800" dirty="0" smtClean="0"/>
              <a:t>Thanks! </a:t>
            </a:r>
          </a:p>
          <a:p>
            <a:pPr marL="0" indent="0" algn="ctr">
              <a:buNone/>
            </a:pPr>
            <a:r>
              <a:rPr lang="en-US" sz="4800" dirty="0" smtClean="0"/>
              <a:t>See you next time! </a:t>
            </a:r>
            <a:r>
              <a:rPr lang="en-US" sz="4800" dirty="0" smtClean="0">
                <a:sym typeface="Wingdings" panose="05000000000000000000" pitchFamily="2" charset="2"/>
              </a:rPr>
              <a:t></a:t>
            </a:r>
            <a:endParaRPr lang="en-GB" sz="4800" dirty="0"/>
          </a:p>
        </p:txBody>
      </p:sp>
    </p:spTree>
    <p:extLst>
      <p:ext uri="{BB962C8B-B14F-4D97-AF65-F5344CB8AC3E}">
        <p14:creationId xmlns:p14="http://schemas.microsoft.com/office/powerpoint/2010/main" val="835039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endParaRPr lang="en-GB" b="1" dirty="0"/>
          </a:p>
        </p:txBody>
      </p:sp>
    </p:spTree>
    <p:extLst>
      <p:ext uri="{BB962C8B-B14F-4D97-AF65-F5344CB8AC3E}">
        <p14:creationId xmlns:p14="http://schemas.microsoft.com/office/powerpoint/2010/main" val="3779141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endParaRPr lang="en-GB" b="1" dirty="0"/>
          </a:p>
        </p:txBody>
      </p:sp>
    </p:spTree>
    <p:extLst>
      <p:ext uri="{BB962C8B-B14F-4D97-AF65-F5344CB8AC3E}">
        <p14:creationId xmlns:p14="http://schemas.microsoft.com/office/powerpoint/2010/main" val="496120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3498</Words>
  <Application>Microsoft Office PowerPoint</Application>
  <PresentationFormat>Widescreen</PresentationFormat>
  <Paragraphs>505</Paragraphs>
  <Slides>79</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Trebuchet MS</vt:lpstr>
      <vt:lpstr>Wingdings</vt:lpstr>
      <vt:lpstr>Wingdings 3</vt:lpstr>
      <vt:lpstr>Facet</vt:lpstr>
      <vt:lpstr>Introduction to .NET</vt:lpstr>
      <vt:lpstr>PowerPoint Presentation</vt:lpstr>
      <vt:lpstr>Agenda</vt:lpstr>
      <vt:lpstr>Entity Framework Core - Short recap</vt:lpstr>
      <vt:lpstr>Entity Framework Core - Short recap</vt:lpstr>
      <vt:lpstr>Entity Framework Core - Short recap</vt:lpstr>
      <vt:lpstr>Entity Framework Core - Short recap</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Building connection strings</vt:lpstr>
      <vt:lpstr>Entity Framework Core - Building connection strings</vt:lpstr>
      <vt:lpstr>Entity Framework Core - Building connection strings</vt:lpstr>
      <vt:lpstr>Entity Framework Core - Building connection strings</vt:lpstr>
      <vt:lpstr>Entity Framework Core - Building connection strings</vt:lpstr>
      <vt:lpstr>Entity Framework Core - Managing migrations</vt:lpstr>
      <vt:lpstr>Entity Framework Core - Managing migrations</vt:lpstr>
      <vt:lpstr>Entity Framework Core - Managing migrations</vt:lpstr>
      <vt:lpstr>Entity Framework Core - Managing migrations</vt:lpstr>
      <vt:lpstr>Entity Framework Core - Managing migrations</vt:lpstr>
      <vt:lpstr>Entity Framework Core - Managing migrations</vt:lpstr>
      <vt:lpstr>Entity Framework Core - Managing migrations</vt:lpstr>
      <vt:lpstr>Entity Framework Core - Managing migrations</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vt:lpstr>
      <vt:lpstr>Entity Framework Core - Managing navigation properties</vt:lpstr>
      <vt:lpstr>Entity Framework Core - Managing navigation properties</vt:lpstr>
      <vt:lpstr>Entity Framework Core - Managing navigation properties</vt:lpstr>
      <vt:lpstr>Entity Framework Core - Managing navigation properties</vt:lpstr>
      <vt:lpstr>Entity Framework Core - Managing navigation properties</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One more thing…(1/2)</vt:lpstr>
      <vt:lpstr>One more thing…(2/2)</vt:lpstr>
      <vt:lpstr>Bibliography</vt:lpstr>
      <vt:lpstr>Questions</vt:lpstr>
      <vt:lpstr>PowerPoint Presentation</vt:lpstr>
    </vt:vector>
  </TitlesOfParts>
  <Company>Centric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Core 1.0</dc:title>
  <dc:creator>Olariu, Florin</dc:creator>
  <cp:lastModifiedBy>Olariu, Florin</cp:lastModifiedBy>
  <cp:revision>1000</cp:revision>
  <dcterms:created xsi:type="dcterms:W3CDTF">2016-09-16T14:15:46Z</dcterms:created>
  <dcterms:modified xsi:type="dcterms:W3CDTF">2017-11-05T09:34:23Z</dcterms:modified>
</cp:coreProperties>
</file>