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sldIdLst>
    <p:sldId id="274" r:id="rId2"/>
    <p:sldId id="528" r:id="rId3"/>
    <p:sldId id="602" r:id="rId4"/>
    <p:sldId id="603" r:id="rId5"/>
    <p:sldId id="604" r:id="rId6"/>
    <p:sldId id="605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601" r:id="rId20"/>
    <p:sldId id="570" r:id="rId21"/>
    <p:sldId id="571" r:id="rId22"/>
    <p:sldId id="572" r:id="rId23"/>
    <p:sldId id="573" r:id="rId24"/>
    <p:sldId id="574" r:id="rId25"/>
    <p:sldId id="575" r:id="rId26"/>
    <p:sldId id="576" r:id="rId27"/>
    <p:sldId id="577" r:id="rId28"/>
    <p:sldId id="578" r:id="rId29"/>
    <p:sldId id="579" r:id="rId30"/>
    <p:sldId id="580" r:id="rId31"/>
    <p:sldId id="581" r:id="rId32"/>
    <p:sldId id="582" r:id="rId33"/>
    <p:sldId id="586" r:id="rId34"/>
    <p:sldId id="587" r:id="rId35"/>
    <p:sldId id="588" r:id="rId36"/>
    <p:sldId id="590" r:id="rId37"/>
    <p:sldId id="591" r:id="rId38"/>
    <p:sldId id="592" r:id="rId39"/>
    <p:sldId id="593" r:id="rId40"/>
    <p:sldId id="594" r:id="rId41"/>
    <p:sldId id="595" r:id="rId42"/>
    <p:sldId id="596" r:id="rId43"/>
    <p:sldId id="597" r:id="rId44"/>
    <p:sldId id="598" r:id="rId45"/>
    <p:sldId id="600" r:id="rId46"/>
    <p:sldId id="525" r:id="rId47"/>
    <p:sldId id="526" r:id="rId48"/>
    <p:sldId id="291" r:id="rId49"/>
    <p:sldId id="292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5" autoAdjust="0"/>
    <p:restoredTop sz="63775" autoAdjust="0"/>
  </p:normalViewPr>
  <p:slideViewPr>
    <p:cSldViewPr snapToGrid="0">
      <p:cViewPr varScale="1">
        <p:scale>
          <a:sx n="73" d="100"/>
          <a:sy n="73" d="100"/>
        </p:scale>
        <p:origin x="197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0C2E-DB9A-4C39-8F6B-75BFF8E7A375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5FC9-A1BC-4A73-BD97-DCA941177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bstraction_(computer_science)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483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Transient : A new instance will be created each time the object is needed.</a:t>
            </a:r>
          </a:p>
          <a:p>
            <a:r>
              <a:rPr lang="en-US" dirty="0" smtClean="0"/>
              <a:t>Scoped: A new instance will be created for each web request.</a:t>
            </a:r>
          </a:p>
          <a:p>
            <a:r>
              <a:rPr lang="en-US" dirty="0" smtClean="0"/>
              <a:t>Singleton</a:t>
            </a:r>
            <a:r>
              <a:rPr lang="en-US" baseline="0" dirty="0" smtClean="0"/>
              <a:t>: A new instance will be created only once at application startup.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96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Transient : A new instance will be created each time the object is needed.</a:t>
            </a:r>
          </a:p>
          <a:p>
            <a:r>
              <a:rPr lang="en-US" dirty="0" smtClean="0"/>
              <a:t>Scoped: A new instance will be created for each web request.</a:t>
            </a:r>
          </a:p>
          <a:p>
            <a:r>
              <a:rPr lang="en-US" dirty="0" smtClean="0"/>
              <a:t>Singleton</a:t>
            </a:r>
            <a:r>
              <a:rPr lang="en-US" baseline="0" dirty="0" smtClean="0"/>
              <a:t>: A new instance will be created only once at application startup.</a:t>
            </a:r>
          </a:p>
          <a:p>
            <a:r>
              <a:rPr lang="en-US" baseline="0" dirty="0" smtClean="0"/>
              <a:t>Instance : Use </a:t>
            </a:r>
            <a:r>
              <a:rPr lang="en-US" b="1" baseline="0" dirty="0" err="1" smtClean="0"/>
              <a:t>AddSingleton</a:t>
            </a:r>
            <a:r>
              <a:rPr lang="en-US" baseline="0" dirty="0" smtClean="0"/>
              <a:t>() and create an instance yourself.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940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2 types of</a:t>
            </a:r>
            <a:r>
              <a:rPr lang="en-US" baseline="0" dirty="0" smtClean="0"/>
              <a:t> DI.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9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2 </a:t>
            </a:r>
            <a:r>
              <a:rPr lang="en-US" smtClean="0"/>
              <a:t>types of</a:t>
            </a:r>
            <a:r>
              <a:rPr lang="en-US" baseline="0" smtClean="0"/>
              <a:t> DI.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140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2 types of</a:t>
            </a:r>
            <a:r>
              <a:rPr lang="en-US" baseline="0" dirty="0" smtClean="0"/>
              <a:t> DI.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inject a dependency through the constructor, this method is known as </a:t>
            </a:r>
            <a:r>
              <a:rPr lang="en-US" b="1" baseline="0" dirty="0" smtClean="0"/>
              <a:t>constructor injection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If you inject it in an action method, that is known as </a:t>
            </a:r>
            <a:r>
              <a:rPr lang="en-US" b="1" baseline="0" dirty="0" smtClean="0"/>
              <a:t>action injection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You can use either approach in your application.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Sample for action injection:</a:t>
            </a:r>
          </a:p>
          <a:p>
            <a:r>
              <a:rPr lang="en-US" baseline="0" dirty="0" smtClean="0"/>
              <a:t>public </a:t>
            </a:r>
            <a:r>
              <a:rPr lang="en-US" baseline="0" dirty="0" err="1" smtClean="0"/>
              <a:t>IActionResult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ActionMethod</a:t>
            </a:r>
            <a:r>
              <a:rPr lang="en-US" baseline="0" dirty="0" smtClean="0"/>
              <a:t>([</a:t>
            </a:r>
            <a:r>
              <a:rPr lang="en-US" baseline="0" dirty="0" err="1" smtClean="0"/>
              <a:t>FromServices</a:t>
            </a:r>
            <a:r>
              <a:rPr lang="en-US" baseline="0" dirty="0" smtClean="0"/>
              <a:t>] </a:t>
            </a:r>
            <a:r>
              <a:rPr lang="en-US" baseline="0" dirty="0" err="1" smtClean="0"/>
              <a:t>IApptService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apptService</a:t>
            </a:r>
            <a:r>
              <a:rPr lang="en-US" baseline="0" dirty="0" smtClean="0"/>
              <a:t>) </a:t>
            </a:r>
          </a:p>
          <a:p>
            <a:r>
              <a:rPr lang="en-US" baseline="0" dirty="0" smtClean="0"/>
              <a:t>{ </a:t>
            </a:r>
            <a:endParaRPr lang="en-US" baseline="0" dirty="0" smtClean="0"/>
          </a:p>
          <a:p>
            <a:r>
              <a:rPr lang="en-US" baseline="0" dirty="0" smtClean="0"/>
              <a:t>         </a:t>
            </a:r>
            <a:r>
              <a:rPr lang="en-US" baseline="0" dirty="0" err="1" smtClean="0"/>
              <a:t>ViewData</a:t>
            </a:r>
            <a:r>
              <a:rPr lang="en-US" baseline="0" dirty="0" smtClean="0"/>
              <a:t>[" Message"] = "Scheduled: " + </a:t>
            </a:r>
            <a:r>
              <a:rPr lang="en-US" baseline="0" dirty="0" err="1" smtClean="0"/>
              <a:t>apptService.ScheduleAppt</a:t>
            </a:r>
            <a:r>
              <a:rPr lang="en-US" baseline="0" dirty="0" smtClean="0"/>
              <a:t>(); </a:t>
            </a:r>
          </a:p>
          <a:p>
            <a:r>
              <a:rPr lang="en-US" baseline="0" dirty="0" smtClean="0"/>
              <a:t>         return </a:t>
            </a:r>
            <a:r>
              <a:rPr lang="en-US" baseline="0" dirty="0" smtClean="0"/>
              <a:t>View(); </a:t>
            </a:r>
          </a:p>
          <a:p>
            <a:r>
              <a:rPr lang="en-US" baseline="0" dirty="0" smtClean="0"/>
              <a:t>}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64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those of you not familiar with MVC, here's a quick refresher that also includes information that is new to ASP.NET Core. </a:t>
            </a:r>
          </a:p>
          <a:p>
            <a:r>
              <a:rPr lang="en-US" dirty="0" smtClean="0"/>
              <a:t>The following figure shows a simple architecture diagram that represents the MVC software architectural pattern: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09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Each web request gets routed through a specific controller to determine the result that will be displayed in the user's web browser.</a:t>
            </a:r>
          </a:p>
          <a:p>
            <a:r>
              <a:rPr lang="en-US" dirty="0" smtClean="0"/>
              <a:t>MVC itself wasn't a new concept when Microsoft first released ASP.NET MVC. </a:t>
            </a:r>
          </a:p>
          <a:p>
            <a:r>
              <a:rPr lang="en-US" dirty="0" smtClean="0"/>
              <a:t>But it immediately introduced .NET developers to a new way of developing web applications. </a:t>
            </a:r>
          </a:p>
          <a:p>
            <a:r>
              <a:rPr lang="en-US" dirty="0" smtClean="0"/>
              <a:t>The benefits over Web Forms became apparent to early adopters: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clearer separation of concerns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better testability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lightweight client output that can be customized.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855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 can say that controllers are the heart of your ASP.NET MVC application.</a:t>
            </a:r>
          </a:p>
          <a:p>
            <a:r>
              <a:rPr lang="en-US" b="1" dirty="0" smtClean="0"/>
              <a:t>A controller is responsible to handle user requests. </a:t>
            </a:r>
          </a:p>
          <a:p>
            <a:r>
              <a:rPr lang="en-US" b="1" dirty="0" smtClean="0"/>
              <a:t>This is based on route matching.</a:t>
            </a:r>
          </a:p>
          <a:p>
            <a:r>
              <a:rPr lang="en-US" b="1" dirty="0" smtClean="0"/>
              <a:t>The role is</a:t>
            </a:r>
            <a:r>
              <a:rPr lang="en-US" b="1" baseline="0" dirty="0" smtClean="0"/>
              <a:t> to update data into a model and then to pick up a view to return back to users.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746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8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This is different from the Controller class from prior versions of ASP.NET, which lived in the </a:t>
            </a:r>
            <a:r>
              <a:rPr lang="en-US" b="1" dirty="0" err="1" smtClean="0"/>
              <a:t>System.Web.Mvc</a:t>
            </a:r>
            <a:r>
              <a:rPr lang="en-US" b="1" dirty="0" smtClean="0"/>
              <a:t> namespace</a:t>
            </a:r>
            <a:r>
              <a:rPr lang="en-US" b="0" dirty="0" smtClean="0"/>
              <a:t>. </a:t>
            </a:r>
          </a:p>
          <a:p>
            <a:r>
              <a:rPr lang="en-US" b="1" dirty="0" smtClean="0"/>
              <a:t>In fact, the new Controller base class is also used by Web API controllers.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5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Viability:</a:t>
            </a:r>
            <a:r>
              <a:rPr lang="en-US" baseline="0" dirty="0" smtClean="0"/>
              <a:t> Can it make money?</a:t>
            </a:r>
          </a:p>
          <a:p>
            <a:r>
              <a:rPr lang="en-US" baseline="0" dirty="0" smtClean="0"/>
              <a:t>Desirability: Does anyone want it?</a:t>
            </a:r>
          </a:p>
          <a:p>
            <a:r>
              <a:rPr lang="en-US" baseline="0" dirty="0" smtClean="0"/>
              <a:t>Feasibility: Can it be done?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533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For web application projects, this could be a view. </a:t>
            </a:r>
          </a:p>
          <a:p>
            <a:r>
              <a:rPr lang="en-US" b="1" dirty="0" smtClean="0"/>
              <a:t>For Web API projects, this could be a set of data. </a:t>
            </a:r>
          </a:p>
          <a:p>
            <a:r>
              <a:rPr lang="en-US" b="1" dirty="0" smtClean="0"/>
              <a:t>It is possible to return both views and results from a controller.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017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Each model class can represent entities in your code, while decorated by attributes surrounded by square brackets.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577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By binding your models to your views, each view will automatically determine what to display and how to display it.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606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You can use a repository pattern with a service layer for models that reflect your database entities through Entity Framework. </a:t>
            </a:r>
          </a:p>
          <a:p>
            <a:r>
              <a:rPr lang="en-US" b="1" dirty="0" smtClean="0"/>
              <a:t>This will let you have UI elements that don't have to rely on the structure of your database entities.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9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views in your application are probably the simplest part of MVC. </a:t>
            </a:r>
          </a:p>
          <a:p>
            <a:r>
              <a:rPr lang="en-US" b="1" dirty="0" smtClean="0"/>
              <a:t>Each view represents the UI layer, resulting in client-side HTML, CSS, and JavaScript that will be displayed to the end user.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815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</a:t>
            </a:r>
            <a:r>
              <a:rPr lang="en-US" b="1" baseline="0" dirty="0" smtClean="0"/>
              <a:t> views have the ability to include server-side code and client-side code in the same file.</a:t>
            </a:r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75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ViewBag</a:t>
            </a:r>
            <a:r>
              <a:rPr lang="en-US" b="1" dirty="0" smtClean="0"/>
              <a:t> object and its properties can be manipulated by your controller code.</a:t>
            </a:r>
          </a:p>
          <a:p>
            <a:r>
              <a:rPr lang="en-US" b="1" dirty="0" err="1" smtClean="0"/>
              <a:t>ViewBag</a:t>
            </a:r>
            <a:r>
              <a:rPr lang="en-US" b="1" baseline="0" dirty="0" smtClean="0"/>
              <a:t> is a dynamic dictionary. 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492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 tag helper allows you to use custom attributes within your HTML tags that may be familiar to developers who use AngularJS.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129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chapter will cover what you need to know about each of the following areas: </a:t>
            </a:r>
          </a:p>
          <a:p>
            <a:r>
              <a:rPr lang="en-US" dirty="0" smtClean="0"/>
              <a:t>Controllers Views Models Parts of this chapter will be familiar to developers who have already worked with previous versions of ASP.NET MVC. </a:t>
            </a:r>
          </a:p>
          <a:p>
            <a:r>
              <a:rPr lang="en-US" dirty="0" smtClean="0"/>
              <a:t>We will go through some familiar material, while revealing newer additions to MVC along the way.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36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MVC controller is where the magic happens. </a:t>
            </a:r>
          </a:p>
          <a:p>
            <a:r>
              <a:rPr lang="en-US" dirty="0" smtClean="0"/>
              <a:t>Requests come in from the end-user, then content and data get returned. </a:t>
            </a:r>
          </a:p>
          <a:p>
            <a:r>
              <a:rPr lang="en-US" dirty="0" smtClean="0"/>
              <a:t>What happens in between is up to you-the developer.</a:t>
            </a:r>
          </a:p>
          <a:p>
            <a:r>
              <a:rPr lang="en-US" dirty="0" smtClean="0"/>
              <a:t>Probably the most common usages of HTTP is </a:t>
            </a:r>
            <a:r>
              <a:rPr lang="en-US" dirty="0" err="1" smtClean="0"/>
              <a:t>HttpGet</a:t>
            </a:r>
            <a:r>
              <a:rPr lang="en-US" dirty="0" smtClean="0"/>
              <a:t> and </a:t>
            </a:r>
            <a:r>
              <a:rPr lang="en-US" dirty="0" err="1" smtClean="0"/>
              <a:t>HttpPost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Another useful Http verbs</a:t>
            </a:r>
            <a:r>
              <a:rPr lang="en-US" baseline="0" dirty="0" smtClean="0"/>
              <a:t> are: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65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 is one of those topics that tends to get dismissed by some developers as an advanced concept that they may never need. </a:t>
            </a:r>
          </a:p>
          <a:p>
            <a:r>
              <a:rPr lang="en-US" dirty="0" smtClean="0"/>
              <a:t>In the past, developers have had the choice of either rolling out their own code or using one of the many </a:t>
            </a:r>
            <a:r>
              <a:rPr lang="en-US" dirty="0" err="1" smtClean="0"/>
              <a:t>IoC</a:t>
            </a:r>
            <a:r>
              <a:rPr lang="en-US" dirty="0" smtClean="0"/>
              <a:t> containers to introduce </a:t>
            </a:r>
          </a:p>
          <a:p>
            <a:r>
              <a:rPr lang="en-US" dirty="0" smtClean="0"/>
              <a:t>Dependency Injection (DI) in their code. </a:t>
            </a:r>
          </a:p>
          <a:p>
            <a:r>
              <a:rPr lang="en-US" dirty="0" smtClean="0"/>
              <a:t>With ASP.NET Core, you will have the choice of using the built-in DI features or making use of existing </a:t>
            </a:r>
            <a:r>
              <a:rPr lang="en-US" dirty="0" err="1" smtClean="0"/>
              <a:t>IoC</a:t>
            </a:r>
            <a:r>
              <a:rPr lang="en-US" dirty="0" smtClean="0"/>
              <a:t> containers that you may already be familiar with.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378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72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Views in MVC make up the presentation layer, the user interface that holds on-screen elements for the user to interact with.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87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pass data from your controllers to your views by setting the values using </a:t>
            </a:r>
            <a:r>
              <a:rPr lang="en-US" b="1" dirty="0" err="1" smtClean="0"/>
              <a:t>ViewData</a:t>
            </a:r>
            <a:r>
              <a:rPr lang="en-US" dirty="0" smtClean="0"/>
              <a:t> items in a controller, and then retrieving the values in a view. </a:t>
            </a:r>
          </a:p>
          <a:p>
            <a:r>
              <a:rPr lang="en-US" dirty="0" smtClean="0"/>
              <a:t>These values are stored as </a:t>
            </a:r>
            <a:r>
              <a:rPr lang="en-US" b="1" dirty="0" smtClean="0"/>
              <a:t>key-value dictionary </a:t>
            </a:r>
            <a:r>
              <a:rPr lang="en-US" dirty="0" smtClean="0"/>
              <a:t>items with string-based keys. </a:t>
            </a:r>
          </a:p>
          <a:p>
            <a:r>
              <a:rPr lang="en-US" b="1" dirty="0" err="1" smtClean="0"/>
              <a:t>ViewBag</a:t>
            </a:r>
            <a:r>
              <a:rPr lang="en-US" dirty="0" smtClean="0"/>
              <a:t> is a more dynamic alternative to using </a:t>
            </a:r>
            <a:r>
              <a:rPr lang="en-US" b="1" dirty="0" err="1" smtClean="0"/>
              <a:t>ViewData</a:t>
            </a:r>
            <a:r>
              <a:rPr lang="en-US" dirty="0" smtClean="0"/>
              <a:t>, allowing you to use complex data types without typecasting. </a:t>
            </a:r>
          </a:p>
          <a:p>
            <a:r>
              <a:rPr lang="en-US" dirty="0" smtClean="0"/>
              <a:t>The assigned value will be reset upon a redirect.</a:t>
            </a:r>
          </a:p>
          <a:p>
            <a:endParaRPr lang="en-US" dirty="0" smtClean="0"/>
          </a:p>
          <a:p>
            <a:r>
              <a:rPr lang="en-US" dirty="0" smtClean="0"/>
              <a:t>A sample: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79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24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preceding code, the for loop is used to generate a list of clickable links. Each link can be clicked to show the details for a particular patient. </a:t>
            </a:r>
          </a:p>
          <a:p>
            <a:r>
              <a:rPr lang="en-US" dirty="0" smtClean="0"/>
              <a:t>Once again, you can see the use of tag helpers as the following attributes within the &lt; a &gt; tag: asp-controller asp-action asp-route-id asp-route-name </a:t>
            </a:r>
          </a:p>
          <a:p>
            <a:r>
              <a:rPr lang="en-US" dirty="0" smtClean="0"/>
              <a:t>The last two attributes are open-ended enough to reference named parameters such as ID and name. The id attribute will automatically follow the URL routing convention, while the name attribute will be added as a </a:t>
            </a:r>
            <a:r>
              <a:rPr lang="en-US" dirty="0" err="1" smtClean="0"/>
              <a:t>QueryString</a:t>
            </a:r>
            <a:r>
              <a:rPr lang="en-US" dirty="0" smtClean="0"/>
              <a:t> parameter. </a:t>
            </a:r>
          </a:p>
          <a:p>
            <a:r>
              <a:rPr lang="en-US" dirty="0" smtClean="0"/>
              <a:t>The links will appear in the following format: </a:t>
            </a:r>
          </a:p>
          <a:p>
            <a:r>
              <a:rPr lang="en-US" dirty="0" smtClean="0"/>
              <a:t>http:// localhost: 12345/ Patient/ Details/ 0? name = Patient% 200 </a:t>
            </a:r>
          </a:p>
          <a:p>
            <a:r>
              <a:rPr lang="en-US" dirty="0" smtClean="0"/>
              <a:t>http:// localhost: 12345/ Patient/ Details/ 1? name = Patient% 201 </a:t>
            </a:r>
          </a:p>
          <a:p>
            <a:r>
              <a:rPr lang="en-US" dirty="0" smtClean="0"/>
              <a:t>http:// localhost: 12345/ Patient/ Details/ 2? name = Patient% 202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284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passing around individual values one by one from controllers to views, you can use a model to store a set of data. </a:t>
            </a:r>
          </a:p>
          <a:p>
            <a:r>
              <a:rPr lang="en-US" dirty="0" smtClean="0"/>
              <a:t>The controller is responsible for updating the model, which can be associated with a view to get its data.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062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model belongs to “Models” folder from solution explorer.</a:t>
            </a:r>
          </a:p>
          <a:p>
            <a:r>
              <a:rPr lang="en-US" dirty="0" smtClean="0"/>
              <a:t>In the previous version</a:t>
            </a:r>
            <a:r>
              <a:rPr lang="en-US" baseline="0" dirty="0" smtClean="0"/>
              <a:t> of MVC in order to bind a model to a view we had to use the following approach: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002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MVC 6 we have to use the following approach: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9552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order to map models to view models we have to use for instance </a:t>
            </a:r>
            <a:r>
              <a:rPr lang="en-US" baseline="0" dirty="0" err="1" smtClean="0"/>
              <a:t>automapper</a:t>
            </a:r>
            <a:r>
              <a:rPr lang="en-US" baseline="0" dirty="0" smtClean="0"/>
              <a:t>. (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the view model sample in the next slide.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58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6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r>
              <a:rPr lang="en-US" baseline="0" dirty="0" smtClean="0"/>
              <a:t> is to remove the dependencies.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678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2008 a very nice story related to MVC pattern.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766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367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39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r>
              <a:rPr lang="en-US" dirty="0" smtClean="0"/>
              <a:t>Extract 2 interfaces: one for </a:t>
            </a:r>
            <a:r>
              <a:rPr lang="en-US" dirty="0" err="1" smtClean="0"/>
              <a:t>PolicyLayer</a:t>
            </a:r>
            <a:r>
              <a:rPr lang="en-US" dirty="0" smtClean="0"/>
              <a:t> and one for </a:t>
            </a:r>
            <a:r>
              <a:rPr lang="en-US" dirty="0" err="1" smtClean="0"/>
              <a:t>MechanismLayer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</a:t>
            </a:r>
            <a:r>
              <a:rPr lang="en-US" baseline="0" dirty="0" smtClean="0"/>
              <a:t> the relations using the interfaces.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 is a well-known pattern that invents the control of how dependent objects are created within software components.</a:t>
            </a:r>
          </a:p>
          <a:p>
            <a:r>
              <a:rPr lang="en-US" dirty="0" smtClean="0"/>
              <a:t>Using DI allows us to implement </a:t>
            </a:r>
            <a:r>
              <a:rPr lang="en-US" dirty="0" err="1" smtClean="0"/>
              <a:t>IoC</a:t>
            </a:r>
            <a:r>
              <a:rPr lang="en-US" dirty="0" smtClean="0"/>
              <a:t> in our software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6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DIP:</a:t>
            </a:r>
          </a:p>
          <a:p>
            <a:pPr marL="228600" indent="-228600">
              <a:buAutoNum type="alphaUcPeriod"/>
            </a:pPr>
            <a:r>
              <a:rPr lang="en-GB" i="1" dirty="0" smtClean="0">
                <a:effectLst/>
              </a:rPr>
              <a:t>High-level modules should not depend on low-level modules. Both should depend on </a:t>
            </a:r>
            <a:r>
              <a:rPr lang="en-GB" i="1" dirty="0" smtClean="0">
                <a:effectLst/>
                <a:hlinkClick r:id="rId3" tooltip="Abstraction (computer science)"/>
              </a:rPr>
              <a:t>abstractions</a:t>
            </a:r>
            <a:r>
              <a:rPr lang="en-GB" i="1" dirty="0" smtClean="0">
                <a:effectLst/>
              </a:rPr>
              <a:t>.</a:t>
            </a:r>
          </a:p>
          <a:p>
            <a:pPr marL="228600" indent="-228600">
              <a:buAutoNum type="alphaUcPeriod"/>
            </a:pPr>
            <a:r>
              <a:rPr lang="en-GB" i="1" dirty="0" smtClean="0">
                <a:effectLst/>
              </a:rPr>
              <a:t>B. Abstractions should not depend on details. Details should depend on abstractions.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366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Lifetime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61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Transient : A new instance will be created each time the object is needed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008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Transient : A new instance will be created each time the object is needed.</a:t>
            </a:r>
          </a:p>
          <a:p>
            <a:r>
              <a:rPr lang="en-US" dirty="0" smtClean="0"/>
              <a:t>Scoped: A new instance will be created for each web request.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62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author/show/45372.Robert_C_Martin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dreads.com/work/quotes/3779106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first-web-api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RickAndMSFT" TargetMode="External"/><Relationship Id="rId4" Type="http://schemas.openxmlformats.org/officeDocument/2006/relationships/hyperlink" Target="https://github.com/mikewasson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03585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Introduction to .NET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000" dirty="0" smtClean="0"/>
              <a:t>Florin Olariu </a:t>
            </a:r>
          </a:p>
          <a:p>
            <a:pPr algn="ctr"/>
            <a:r>
              <a:rPr lang="en-US" dirty="0" smtClean="0"/>
              <a:t>“Alexandru Ioan </a:t>
            </a:r>
            <a:r>
              <a:rPr lang="en-US" dirty="0" err="1" smtClean="0"/>
              <a:t>Cuza</a:t>
            </a:r>
            <a:r>
              <a:rPr lang="en-US" dirty="0" smtClean="0"/>
              <a:t>”, University of </a:t>
            </a:r>
            <a:r>
              <a:rPr lang="en-US" dirty="0" err="1" smtClean="0"/>
              <a:t>Ia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endParaRPr lang="en-US" dirty="0" smtClean="0"/>
          </a:p>
          <a:p>
            <a:pPr algn="ctr"/>
            <a:r>
              <a:rPr lang="en-US" dirty="0" smtClean="0"/>
              <a:t>Department of Computer Science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87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57012"/>
              </p:ext>
            </p:extLst>
          </p:nvPr>
        </p:nvGraphicFramePr>
        <p:xfrm>
          <a:off x="1349420" y="2857559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Helps with adhering to the Dependency Inversion Principle (DIP)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 introduces a learning curve for some developers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Allows objects to be easily swapped with replacements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 may require a significant overhaul of existing projects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Facilitates the use of the Strategy Design Pattern (SDP)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Improves the testability of applications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loose coupling of software components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6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7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r>
              <a:rPr lang="en-US" dirty="0" smtClean="0"/>
              <a:t>Transient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4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r>
              <a:rPr lang="en-US" dirty="0" smtClean="0"/>
              <a:t>Transient</a:t>
            </a:r>
          </a:p>
          <a:p>
            <a:r>
              <a:rPr lang="en-US" dirty="0" smtClean="0"/>
              <a:t>Scoped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6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r>
              <a:rPr lang="en-US" dirty="0" smtClean="0"/>
              <a:t>Transient</a:t>
            </a:r>
          </a:p>
          <a:p>
            <a:r>
              <a:rPr lang="en-US" dirty="0" smtClean="0"/>
              <a:t>Scoped</a:t>
            </a:r>
          </a:p>
          <a:p>
            <a:r>
              <a:rPr lang="en-US" dirty="0" smtClean="0"/>
              <a:t>Singleton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r>
              <a:rPr lang="en-US" dirty="0" smtClean="0"/>
              <a:t>Transient</a:t>
            </a:r>
          </a:p>
          <a:p>
            <a:r>
              <a:rPr lang="en-US" dirty="0" smtClean="0"/>
              <a:t>Scoped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/>
              <a:t>Instance (special case of Singleton</a:t>
            </a:r>
            <a:r>
              <a:rPr lang="en-US" dirty="0" smtClean="0"/>
              <a:t>) – </a:t>
            </a:r>
            <a:r>
              <a:rPr lang="en-US" dirty="0" err="1" smtClean="0"/>
              <a:t>AddSingleton</a:t>
            </a:r>
            <a:r>
              <a:rPr lang="en-US" dirty="0" smtClean="0"/>
              <a:t>()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5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r>
              <a:rPr lang="en-US" dirty="0" smtClean="0"/>
              <a:t>Transient</a:t>
            </a:r>
          </a:p>
          <a:p>
            <a:r>
              <a:rPr lang="en-US" dirty="0" smtClean="0"/>
              <a:t>Scoped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/>
              <a:t>Instance (special case of Singleton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7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r>
              <a:rPr lang="en-US" dirty="0" smtClean="0"/>
              <a:t>Transient</a:t>
            </a:r>
          </a:p>
          <a:p>
            <a:r>
              <a:rPr lang="en-US" dirty="0" smtClean="0"/>
              <a:t>Scoped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/>
              <a:t>Instance (special case of Singleton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Constructor injection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4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r>
              <a:rPr lang="en-US" dirty="0" smtClean="0"/>
              <a:t>Transient</a:t>
            </a:r>
          </a:p>
          <a:p>
            <a:r>
              <a:rPr lang="en-US" dirty="0" smtClean="0"/>
              <a:t>Scoped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/>
              <a:t>Instance (special case of Singleton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Constructor injection</a:t>
            </a:r>
          </a:p>
          <a:p>
            <a:r>
              <a:rPr lang="en-US" dirty="0" smtClean="0"/>
              <a:t>Action injection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 dirty="0"/>
              <a:t>ASP.NET MVC Core 2.0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57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WebSummit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Impressions</a:t>
            </a:r>
            <a:endParaRPr lang="en-US" dirty="0"/>
          </a:p>
          <a:p>
            <a:pPr lvl="1"/>
            <a:r>
              <a:rPr lang="en-US" dirty="0" smtClean="0"/>
              <a:t>A nice story about efficiency, pragmatism</a:t>
            </a:r>
          </a:p>
          <a:p>
            <a:r>
              <a:rPr lang="en-US" dirty="0" smtClean="0"/>
              <a:t>KATA MVC </a:t>
            </a:r>
            <a:r>
              <a:rPr lang="en-US" dirty="0"/>
              <a:t>Core </a:t>
            </a:r>
            <a:r>
              <a:rPr lang="en-US" dirty="0" smtClean="0"/>
              <a:t>Scaffolding using EF Core(</a:t>
            </a:r>
            <a:r>
              <a:rPr lang="en-US" dirty="0" err="1" smtClean="0"/>
              <a:t>Tips&amp;Tricks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Dependency Injection with </a:t>
            </a:r>
            <a:r>
              <a:rPr lang="en-US" dirty="0" smtClean="0"/>
              <a:t>ASP.NET Core</a:t>
            </a:r>
          </a:p>
          <a:p>
            <a:r>
              <a:rPr lang="en-US" dirty="0" smtClean="0"/>
              <a:t>ASP.NET MVC Core 2.0</a:t>
            </a:r>
            <a:endParaRPr lang="en-US" dirty="0"/>
          </a:p>
          <a:p>
            <a:pPr lvl="1"/>
            <a:r>
              <a:rPr lang="en-GB" dirty="0"/>
              <a:t>Models, views and controllers – an MVC refresher</a:t>
            </a:r>
            <a:endParaRPr lang="en-US" dirty="0" smtClean="0"/>
          </a:p>
          <a:p>
            <a:pPr lvl="1"/>
            <a:r>
              <a:rPr lang="en-US" dirty="0" smtClean="0"/>
              <a:t>Understanding MVC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4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</a:t>
            </a:r>
            <a:r>
              <a:rPr lang="en-GB" dirty="0" smtClean="0"/>
              <a:t>refresher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4905" y="2250740"/>
            <a:ext cx="684314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1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Is a subclass of the base class </a:t>
            </a:r>
            <a:r>
              <a:rPr lang="en-US" b="1" dirty="0" smtClean="0"/>
              <a:t>Controller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2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Is a subclass of the base class Controller</a:t>
            </a:r>
          </a:p>
          <a:p>
            <a:pPr lvl="1"/>
            <a:r>
              <a:rPr lang="en-US" dirty="0" smtClean="0"/>
              <a:t>Lives into the following </a:t>
            </a:r>
            <a:r>
              <a:rPr lang="en-US" dirty="0" smtClean="0"/>
              <a:t>namespace</a:t>
            </a:r>
            <a:r>
              <a:rPr lang="en-US" dirty="0" smtClean="0"/>
              <a:t>: </a:t>
            </a:r>
            <a:r>
              <a:rPr lang="en-US" b="1" dirty="0" err="1"/>
              <a:t>Microsoft.AspNetCore.Mvc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7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Is a subclass of the base class Controller</a:t>
            </a:r>
          </a:p>
          <a:p>
            <a:pPr lvl="1"/>
            <a:r>
              <a:rPr lang="en-US" dirty="0"/>
              <a:t>Lives into the following namespace: </a:t>
            </a:r>
            <a:r>
              <a:rPr lang="en-US" b="1" dirty="0" err="1"/>
              <a:t>Microsoft.AspNetCore.Mvc</a:t>
            </a:r>
            <a:endParaRPr lang="en-US" b="1" dirty="0"/>
          </a:p>
          <a:p>
            <a:pPr lvl="1"/>
            <a:r>
              <a:rPr lang="en-US" dirty="0" smtClean="0"/>
              <a:t>Typically </a:t>
            </a:r>
            <a:r>
              <a:rPr lang="en-US" dirty="0" smtClean="0"/>
              <a:t>a controller returns an </a:t>
            </a:r>
            <a:r>
              <a:rPr lang="en-US" b="1" dirty="0" err="1" smtClean="0"/>
              <a:t>IActionResult</a:t>
            </a:r>
            <a:r>
              <a:rPr lang="en-US" dirty="0" smtClean="0"/>
              <a:t> from its action methods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Models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0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Models</a:t>
            </a:r>
          </a:p>
          <a:p>
            <a:pPr lvl="1"/>
            <a:r>
              <a:rPr lang="en-US" b="1" dirty="0" smtClean="0"/>
              <a:t>Typically a model is DTO class (properties)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1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Models</a:t>
            </a:r>
          </a:p>
          <a:p>
            <a:pPr lvl="1"/>
            <a:r>
              <a:rPr lang="en-US" b="1" dirty="0" smtClean="0"/>
              <a:t>Typically a model is DTO class (properties)</a:t>
            </a:r>
          </a:p>
          <a:p>
            <a:pPr lvl="1"/>
            <a:r>
              <a:rPr lang="en-US" b="1" dirty="0"/>
              <a:t>For a cleaner architecture, you can use a view-specific model (or </a:t>
            </a:r>
            <a:r>
              <a:rPr lang="en-US" b="1" dirty="0" err="1"/>
              <a:t>ViewModel</a:t>
            </a:r>
            <a:r>
              <a:rPr lang="en-US" b="1" dirty="0"/>
              <a:t>) to bind to a view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2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Views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8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WebSummit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822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Views</a:t>
            </a:r>
          </a:p>
          <a:p>
            <a:pPr lvl="1"/>
            <a:r>
              <a:rPr lang="en-US" b="1" dirty="0"/>
              <a:t>Views are stored in .</a:t>
            </a:r>
            <a:r>
              <a:rPr lang="en-US" i="1" dirty="0" err="1"/>
              <a:t>cshtml</a:t>
            </a:r>
            <a:r>
              <a:rPr lang="en-US" b="1" dirty="0"/>
              <a:t> </a:t>
            </a:r>
            <a:r>
              <a:rPr lang="en-US" b="1" dirty="0" smtClean="0"/>
              <a:t>files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2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Views</a:t>
            </a:r>
          </a:p>
          <a:p>
            <a:pPr lvl="1"/>
            <a:r>
              <a:rPr lang="en-US" b="1" dirty="0"/>
              <a:t>Views are stored in .</a:t>
            </a:r>
            <a:r>
              <a:rPr lang="en-US" i="1" dirty="0" err="1"/>
              <a:t>cshtml</a:t>
            </a:r>
            <a:r>
              <a:rPr lang="en-US" b="1" dirty="0"/>
              <a:t> </a:t>
            </a:r>
            <a:r>
              <a:rPr lang="en-US" b="1" dirty="0" smtClean="0"/>
              <a:t>files</a:t>
            </a:r>
          </a:p>
          <a:p>
            <a:pPr lvl="1"/>
            <a:r>
              <a:rPr lang="en-US" b="1" dirty="0" err="1"/>
              <a:t>ViewBag</a:t>
            </a:r>
            <a:r>
              <a:rPr lang="en-US" dirty="0"/>
              <a:t> allows you to store your own properties and display them in the view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1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Views</a:t>
            </a:r>
          </a:p>
          <a:p>
            <a:pPr lvl="1"/>
            <a:r>
              <a:rPr lang="en-US" b="1" dirty="0"/>
              <a:t>Views are stored in .</a:t>
            </a:r>
            <a:r>
              <a:rPr lang="en-US" i="1" dirty="0" err="1"/>
              <a:t>cshtml</a:t>
            </a:r>
            <a:r>
              <a:rPr lang="en-US" b="1" dirty="0"/>
              <a:t> </a:t>
            </a:r>
            <a:r>
              <a:rPr lang="en-US" b="1" dirty="0" smtClean="0"/>
              <a:t>files</a:t>
            </a:r>
          </a:p>
          <a:p>
            <a:pPr lvl="1"/>
            <a:r>
              <a:rPr lang="en-US" b="1" dirty="0" err="1"/>
              <a:t>ViewBag</a:t>
            </a:r>
            <a:r>
              <a:rPr lang="en-US" dirty="0"/>
              <a:t> allows you to store your own properties and display them in the view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can use tag </a:t>
            </a:r>
            <a:r>
              <a:rPr lang="en-US" dirty="0"/>
              <a:t>helpers in your views for smoother syntax</a:t>
            </a:r>
            <a:r>
              <a:rPr lang="en-US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0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controllers</a:t>
            </a:r>
          </a:p>
          <a:p>
            <a:pPr lvl="1"/>
            <a:r>
              <a:rPr lang="en-GB" b="1" dirty="0" err="1"/>
              <a:t>HttpGet</a:t>
            </a:r>
            <a:r>
              <a:rPr lang="en-GB" dirty="0"/>
              <a:t>: Uses the HTTP GET method with optional </a:t>
            </a:r>
            <a:r>
              <a:rPr lang="en-GB" dirty="0" err="1"/>
              <a:t>querystring</a:t>
            </a:r>
            <a:r>
              <a:rPr lang="en-GB" dirty="0"/>
              <a:t> </a:t>
            </a:r>
            <a:r>
              <a:rPr lang="en-GB" dirty="0" smtClean="0"/>
              <a:t>parameters</a:t>
            </a:r>
          </a:p>
          <a:p>
            <a:pPr lvl="1"/>
            <a:r>
              <a:rPr lang="en-GB" b="1" dirty="0" err="1" smtClean="0"/>
              <a:t>HttpPost</a:t>
            </a:r>
            <a:r>
              <a:rPr lang="en-GB" dirty="0" smtClean="0"/>
              <a:t>: </a:t>
            </a:r>
            <a:r>
              <a:rPr lang="en-GB" dirty="0"/>
              <a:t>Uses the HTTP POST method for form submissions to create an entity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1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controllers</a:t>
            </a:r>
          </a:p>
          <a:p>
            <a:pPr lvl="1"/>
            <a:r>
              <a:rPr lang="en-GB" b="1" dirty="0" err="1"/>
              <a:t>HttpGet</a:t>
            </a:r>
            <a:r>
              <a:rPr lang="en-GB" dirty="0"/>
              <a:t>: Uses the HTTP GET method with optional </a:t>
            </a:r>
            <a:r>
              <a:rPr lang="en-GB" dirty="0" err="1"/>
              <a:t>querystring</a:t>
            </a:r>
            <a:r>
              <a:rPr lang="en-GB" dirty="0"/>
              <a:t> </a:t>
            </a:r>
            <a:r>
              <a:rPr lang="en-GB" dirty="0" smtClean="0"/>
              <a:t>parameters</a:t>
            </a:r>
          </a:p>
          <a:p>
            <a:pPr lvl="1"/>
            <a:r>
              <a:rPr lang="en-GB" b="1" dirty="0" err="1"/>
              <a:t>HttpPost</a:t>
            </a:r>
            <a:r>
              <a:rPr lang="en-GB" dirty="0"/>
              <a:t>: Uses the HTTP POST method for form submissions to create an entity</a:t>
            </a:r>
          </a:p>
          <a:p>
            <a:pPr lvl="1"/>
            <a:endParaRPr lang="en-US" dirty="0"/>
          </a:p>
          <a:p>
            <a:pPr lvl="1"/>
            <a:r>
              <a:rPr lang="en-GB" b="1" dirty="0" err="1"/>
              <a:t>HttpPut</a:t>
            </a:r>
            <a:r>
              <a:rPr lang="en-GB" dirty="0"/>
              <a:t>: Uses the HTTP PUT method to edit an existing entity </a:t>
            </a:r>
            <a:endParaRPr lang="en-GB" dirty="0" smtClean="0"/>
          </a:p>
          <a:p>
            <a:pPr lvl="1"/>
            <a:r>
              <a:rPr lang="en-GB" b="1" dirty="0" err="1" smtClean="0"/>
              <a:t>HttpDelete</a:t>
            </a:r>
            <a:r>
              <a:rPr lang="en-GB" dirty="0"/>
              <a:t>: Uses the HTTP DELETE method to delete an existing entity </a:t>
            </a:r>
            <a:endParaRPr lang="en-GB" dirty="0" smtClean="0"/>
          </a:p>
          <a:p>
            <a:pPr lvl="1"/>
            <a:r>
              <a:rPr lang="en-GB" b="1" dirty="0" err="1" smtClean="0"/>
              <a:t>HttpPatch</a:t>
            </a:r>
            <a:r>
              <a:rPr lang="en-GB" dirty="0"/>
              <a:t>: Allows partial model updates instead of a full PUT request </a:t>
            </a:r>
            <a:endParaRPr lang="en-GB" dirty="0" smtClean="0"/>
          </a:p>
          <a:p>
            <a:pPr lvl="1"/>
            <a:r>
              <a:rPr lang="en-GB" b="1" dirty="0" err="1" smtClean="0"/>
              <a:t>AcceptVerbs</a:t>
            </a:r>
            <a:r>
              <a:rPr lang="en-GB" dirty="0"/>
              <a:t>: Allows multiple action verbs to be </a:t>
            </a:r>
            <a:r>
              <a:rPr lang="en-GB" dirty="0" smtClean="0"/>
              <a:t>specified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3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views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views</a:t>
            </a:r>
          </a:p>
          <a:p>
            <a:pPr lvl="1"/>
            <a:r>
              <a:rPr lang="en-US" dirty="0" err="1"/>
              <a:t>ViewData</a:t>
            </a:r>
            <a:r>
              <a:rPr lang="en-US" dirty="0"/>
              <a:t>, </a:t>
            </a:r>
            <a:r>
              <a:rPr lang="en-US" dirty="0" err="1"/>
              <a:t>ViewBag</a:t>
            </a:r>
            <a:r>
              <a:rPr lang="en-US" dirty="0"/>
              <a:t>, and </a:t>
            </a:r>
            <a:r>
              <a:rPr lang="en-US" dirty="0" err="1" smtClean="0"/>
              <a:t>TempData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Implementing views</a:t>
            </a:r>
          </a:p>
          <a:p>
            <a:pPr lvl="1"/>
            <a:r>
              <a:rPr lang="en-US" dirty="0" err="1"/>
              <a:t>ViewData</a:t>
            </a:r>
            <a:r>
              <a:rPr lang="en-US" dirty="0"/>
              <a:t>, </a:t>
            </a:r>
            <a:r>
              <a:rPr lang="en-US" dirty="0" err="1"/>
              <a:t>ViewBag</a:t>
            </a:r>
            <a:r>
              <a:rPr lang="en-US" dirty="0"/>
              <a:t>, and </a:t>
            </a:r>
            <a:r>
              <a:rPr lang="en-US" dirty="0" err="1" smtClean="0"/>
              <a:t>TempData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ViewData</a:t>
            </a:r>
            <a:r>
              <a:rPr lang="en-US" dirty="0"/>
              <a:t>[" </a:t>
            </a:r>
            <a:r>
              <a:rPr lang="en-US" dirty="0" err="1"/>
              <a:t>PatientId</a:t>
            </a:r>
            <a:r>
              <a:rPr lang="en-US" dirty="0"/>
              <a:t>"] = id;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ViewBag.PatientData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someData</a:t>
            </a:r>
            <a:r>
              <a:rPr lang="en-US" dirty="0" smtClean="0"/>
              <a:t>";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TempData</a:t>
            </a:r>
            <a:r>
              <a:rPr lang="en-US" dirty="0"/>
              <a:t>[" </a:t>
            </a:r>
            <a:r>
              <a:rPr lang="en-US" dirty="0" err="1"/>
              <a:t>UserToken</a:t>
            </a:r>
            <a:r>
              <a:rPr lang="en-US" dirty="0"/>
              <a:t>"] = </a:t>
            </a:r>
            <a:r>
              <a:rPr lang="en-US" dirty="0" err="1"/>
              <a:t>userTokenData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@{ 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ViewData</a:t>
            </a:r>
            <a:r>
              <a:rPr lang="en-US" b="1" dirty="0" smtClean="0"/>
              <a:t>["Title</a:t>
            </a:r>
            <a:r>
              <a:rPr lang="en-US" b="1" dirty="0"/>
              <a:t>"] = "Patient Details"; 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}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&lt;h2&gt; </a:t>
            </a:r>
            <a:r>
              <a:rPr lang="en-US" b="1" dirty="0"/>
              <a:t>Patient Details </a:t>
            </a:r>
            <a:r>
              <a:rPr lang="en-US" b="1" dirty="0" smtClean="0"/>
              <a:t>&lt;/h2&gt;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&lt;li&gt; </a:t>
            </a:r>
            <a:r>
              <a:rPr lang="en-US" b="1" dirty="0"/>
              <a:t>ID: @</a:t>
            </a:r>
            <a:r>
              <a:rPr lang="en-US" b="1" dirty="0" err="1"/>
              <a:t>ViewData</a:t>
            </a:r>
            <a:r>
              <a:rPr lang="en-US" b="1" dirty="0"/>
              <a:t>[" </a:t>
            </a:r>
            <a:r>
              <a:rPr lang="en-US" b="1" dirty="0" err="1"/>
              <a:t>PatientId</a:t>
            </a:r>
            <a:r>
              <a:rPr lang="en-US" b="1" dirty="0"/>
              <a:t>"] </a:t>
            </a:r>
            <a:r>
              <a:rPr lang="en-US" b="1" dirty="0" smtClean="0"/>
              <a:t>&lt;/li&gt;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&lt;li&gt; </a:t>
            </a:r>
            <a:r>
              <a:rPr lang="en-US" b="1" dirty="0"/>
              <a:t>Name: @</a:t>
            </a:r>
            <a:r>
              <a:rPr lang="en-US" b="1" dirty="0" err="1"/>
              <a:t>ViewData</a:t>
            </a:r>
            <a:r>
              <a:rPr lang="en-US" b="1" dirty="0"/>
              <a:t>[" </a:t>
            </a:r>
            <a:r>
              <a:rPr lang="en-US" b="1" dirty="0" err="1"/>
              <a:t>PatientName</a:t>
            </a:r>
            <a:r>
              <a:rPr lang="en-US" b="1" dirty="0"/>
              <a:t>"] </a:t>
            </a:r>
            <a:r>
              <a:rPr lang="en-US" b="1" dirty="0" smtClean="0"/>
              <a:t>&lt;/li&gt;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&lt;/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Implementing views</a:t>
            </a:r>
          </a:p>
          <a:p>
            <a:pPr lvl="1"/>
            <a:r>
              <a:rPr lang="en-US" dirty="0" err="1"/>
              <a:t>ViewData</a:t>
            </a:r>
            <a:r>
              <a:rPr lang="en-US" dirty="0"/>
              <a:t>, </a:t>
            </a:r>
            <a:r>
              <a:rPr lang="en-US" dirty="0" err="1"/>
              <a:t>ViewBag</a:t>
            </a:r>
            <a:r>
              <a:rPr lang="en-US" dirty="0"/>
              <a:t>, and </a:t>
            </a:r>
            <a:r>
              <a:rPr lang="en-US" dirty="0" err="1" smtClean="0"/>
              <a:t>TempData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@{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err="1"/>
              <a:t>ViewData</a:t>
            </a:r>
            <a:r>
              <a:rPr lang="en-US" b="1" dirty="0"/>
              <a:t>[" Title"] = "Patient Index"; </a:t>
            </a:r>
          </a:p>
          <a:p>
            <a:pPr marL="457200" lvl="1" indent="0">
              <a:buNone/>
            </a:pPr>
            <a:r>
              <a:rPr lang="en-US" b="1" dirty="0"/>
              <a:t>} </a:t>
            </a:r>
          </a:p>
          <a:p>
            <a:pPr marL="457200" lvl="1" indent="0">
              <a:buNone/>
            </a:pPr>
            <a:r>
              <a:rPr lang="en-US" b="1" dirty="0"/>
              <a:t>&lt;h2&gt; Patient Index, with Tag Helpers &lt;/h2&gt;</a:t>
            </a:r>
          </a:p>
          <a:p>
            <a:pPr marL="457200" lvl="1" indent="0">
              <a:buNone/>
            </a:pPr>
            <a:r>
              <a:rPr lang="en-US" b="1" dirty="0"/>
              <a:t> &lt;</a:t>
            </a:r>
            <a:r>
              <a:rPr lang="en-US" b="1" dirty="0" err="1"/>
              <a:t>ul</a:t>
            </a:r>
            <a:r>
              <a:rPr lang="en-US" b="1" dirty="0"/>
              <a:t>&gt; @for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</a:t>
            </a:r>
            <a:r>
              <a:rPr lang="en-US" b="1" dirty="0"/>
              <a:t>; </a:t>
            </a:r>
            <a:r>
              <a:rPr lang="en-US" b="1" dirty="0" err="1" smtClean="0"/>
              <a:t>i</a:t>
            </a:r>
            <a:r>
              <a:rPr lang="en-US" b="1" dirty="0" smtClean="0"/>
              <a:t>&lt;10</a:t>
            </a:r>
            <a:r>
              <a:rPr lang="en-US" b="1" dirty="0"/>
              <a:t>; </a:t>
            </a:r>
            <a:r>
              <a:rPr lang="en-US" b="1" dirty="0" err="1" smtClean="0"/>
              <a:t>i</a:t>
            </a:r>
            <a:r>
              <a:rPr lang="en-US" b="1" dirty="0" smtClean="0"/>
              <a:t>++) </a:t>
            </a:r>
            <a:r>
              <a:rPr lang="en-US" b="1" dirty="0"/>
              <a:t>{ </a:t>
            </a:r>
          </a:p>
          <a:p>
            <a:pPr marL="457200" lvl="1" indent="0">
              <a:buNone/>
            </a:pPr>
            <a:r>
              <a:rPr lang="en-US" b="1" dirty="0"/>
              <a:t>	&lt;li&gt;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&lt;a </a:t>
            </a:r>
            <a:r>
              <a:rPr lang="en-US" b="1" dirty="0"/>
              <a:t>asp-controller =" Patient" </a:t>
            </a:r>
          </a:p>
          <a:p>
            <a:pPr marL="457200" lvl="1" indent="0">
              <a:buNone/>
            </a:pPr>
            <a:r>
              <a:rPr lang="en-US" b="1" dirty="0"/>
              <a:t>	asp-action ="Details" asp-route-id ="@</a:t>
            </a:r>
            <a:r>
              <a:rPr lang="en-US" b="1" dirty="0" err="1"/>
              <a:t>i</a:t>
            </a:r>
            <a:r>
              <a:rPr lang="en-US" b="1" dirty="0"/>
              <a:t>" </a:t>
            </a:r>
          </a:p>
          <a:p>
            <a:pPr marL="457200" lvl="1" indent="0">
              <a:buNone/>
            </a:pPr>
            <a:r>
              <a:rPr lang="en-US" b="1" dirty="0"/>
              <a:t>	asp-route-name ="Patient @</a:t>
            </a:r>
            <a:r>
              <a:rPr lang="en-US" b="1" dirty="0" err="1"/>
              <a:t>i</a:t>
            </a:r>
            <a:r>
              <a:rPr lang="en-US" b="1" dirty="0"/>
              <a:t>" &gt;</a:t>
            </a:r>
          </a:p>
          <a:p>
            <a:pPr marL="457200" lvl="1" indent="0">
              <a:buNone/>
            </a:pPr>
            <a:r>
              <a:rPr lang="en-US" b="1" dirty="0"/>
              <a:t>	Patient # @</a:t>
            </a:r>
            <a:r>
              <a:rPr lang="en-US" b="1" dirty="0" err="1"/>
              <a:t>i</a:t>
            </a:r>
            <a:r>
              <a:rPr lang="en-US" b="1" dirty="0"/>
              <a:t> &lt;/a&gt;&lt;/li&gt;</a:t>
            </a:r>
          </a:p>
          <a:p>
            <a:pPr marL="457200" lvl="1" indent="0">
              <a:buNone/>
            </a:pPr>
            <a:r>
              <a:rPr lang="en-US" b="1" dirty="0"/>
              <a:t>	}</a:t>
            </a:r>
          </a:p>
          <a:p>
            <a:pPr marL="457200" lvl="1" indent="0">
              <a:buNone/>
            </a:pPr>
            <a:r>
              <a:rPr lang="en-US" b="1" dirty="0"/>
              <a:t>&lt;/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WebSummit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“Build more. Code less.”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90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models and </a:t>
            </a:r>
            <a:r>
              <a:rPr lang="en-US" dirty="0" err="1"/>
              <a:t>ViewModels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models and </a:t>
            </a:r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/>
              <a:t>A model is just a class file with a .</a:t>
            </a:r>
            <a:r>
              <a:rPr lang="en-US" dirty="0" err="1"/>
              <a:t>cs</a:t>
            </a:r>
            <a:r>
              <a:rPr lang="en-US" dirty="0"/>
              <a:t> file extension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models and </a:t>
            </a:r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/>
              <a:t>A model is just a class file with a .</a:t>
            </a:r>
            <a:r>
              <a:rPr lang="en-US" dirty="0" err="1"/>
              <a:t>cs</a:t>
            </a:r>
            <a:r>
              <a:rPr lang="en-US" dirty="0"/>
              <a:t> file extension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95" y="3073758"/>
            <a:ext cx="91249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models and </a:t>
            </a:r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/>
              <a:t>A model is just a class file with a .</a:t>
            </a:r>
            <a:r>
              <a:rPr lang="en-US" dirty="0" err="1"/>
              <a:t>cs</a:t>
            </a:r>
            <a:r>
              <a:rPr lang="en-US" dirty="0"/>
              <a:t> file extension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66" y="3162762"/>
            <a:ext cx="88392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models and </a:t>
            </a:r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/>
              <a:t>A model is just a class file with a .</a:t>
            </a:r>
            <a:r>
              <a:rPr lang="en-US" dirty="0" err="1"/>
              <a:t>cs</a:t>
            </a:r>
            <a:r>
              <a:rPr lang="en-US" dirty="0"/>
              <a:t> file extension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87" y="1574137"/>
            <a:ext cx="43910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1320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“Truth can only be found in one place: the code</a:t>
            </a:r>
            <a:r>
              <a:rPr lang="en-US" sz="4000" dirty="0" smtClean="0"/>
              <a:t>.”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by </a:t>
            </a:r>
            <a:r>
              <a:rPr lang="en-US" b="1" dirty="0" smtClean="0">
                <a:hlinkClick r:id="rId3"/>
              </a:rPr>
              <a:t>Robert </a:t>
            </a:r>
            <a:r>
              <a:rPr lang="en-US" b="1" dirty="0">
                <a:hlinkClick r:id="rId3"/>
              </a:rPr>
              <a:t>C. Martin</a:t>
            </a:r>
            <a:r>
              <a:rPr lang="en-US" dirty="0"/>
              <a:t>, </a:t>
            </a:r>
            <a:r>
              <a:rPr lang="en-US" b="1" dirty="0">
                <a:hlinkClick r:id="rId4"/>
              </a:rPr>
              <a:t>Clean Code: A Handbook of Agile Software Craftsmanship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2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docs.microsoft.com/en-us/aspnet/core/tutorials/first-web-api</a:t>
            </a:r>
            <a:r>
              <a:rPr lang="en-GB" dirty="0" smtClean="0"/>
              <a:t>- </a:t>
            </a:r>
            <a:r>
              <a:rPr lang="en-US" dirty="0" smtClean="0"/>
              <a:t>By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Mike Wasson</a:t>
            </a:r>
            <a:r>
              <a:rPr lang="en-US" dirty="0"/>
              <a:t> and </a:t>
            </a:r>
            <a:r>
              <a:rPr lang="en-US" dirty="0">
                <a:hlinkClick r:id="rId5"/>
              </a:rPr>
              <a:t>Rick </a:t>
            </a:r>
            <a:r>
              <a:rPr lang="en-US" dirty="0" smtClean="0">
                <a:hlinkClick r:id="rId5"/>
              </a:rPr>
              <a:t>Anderson</a:t>
            </a:r>
            <a:endParaRPr lang="en-US" dirty="0" smtClean="0"/>
          </a:p>
          <a:p>
            <a:r>
              <a:rPr lang="en-US" dirty="0" err="1" smtClean="0"/>
              <a:t>Chowdhuri</a:t>
            </a:r>
            <a:r>
              <a:rPr lang="en-US" dirty="0"/>
              <a:t>,  </a:t>
            </a:r>
            <a:r>
              <a:rPr lang="en-US" dirty="0" err="1"/>
              <a:t>Shahed</a:t>
            </a:r>
            <a:r>
              <a:rPr lang="en-US" dirty="0"/>
              <a:t>. ASP.NET Core </a:t>
            </a:r>
            <a:r>
              <a:rPr lang="en-US" dirty="0" smtClean="0"/>
              <a:t>Essentials</a:t>
            </a:r>
          </a:p>
          <a:p>
            <a:r>
              <a:rPr lang="en-US" dirty="0" smtClean="0"/>
              <a:t>Price</a:t>
            </a:r>
            <a:r>
              <a:rPr lang="en-US" dirty="0"/>
              <a:t>, Mark J.. C# 7 and .NET Core: Modern Cross-Platform </a:t>
            </a:r>
            <a:r>
              <a:rPr lang="en-US" dirty="0" smtClean="0"/>
              <a:t>Development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9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any other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2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Thanks! </a:t>
            </a:r>
          </a:p>
          <a:p>
            <a:pPr marL="0" indent="0" algn="ctr">
              <a:buNone/>
            </a:pPr>
            <a:r>
              <a:rPr lang="en-US" sz="4800" dirty="0" smtClean="0"/>
              <a:t>See you next time! 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8350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WebSummit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“Build more. Code less.”</a:t>
            </a:r>
          </a:p>
          <a:p>
            <a:r>
              <a:rPr lang="en-US" dirty="0"/>
              <a:t>“Software is eating the world. – We are just little vegetables floating in software soup.”</a:t>
            </a:r>
          </a:p>
        </p:txBody>
      </p:sp>
    </p:spTree>
    <p:extLst>
      <p:ext uri="{BB962C8B-B14F-4D97-AF65-F5344CB8AC3E}">
        <p14:creationId xmlns:p14="http://schemas.microsoft.com/office/powerpoint/2010/main" val="51915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WebSummit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“Build more. Code less.”</a:t>
            </a:r>
          </a:p>
          <a:p>
            <a:r>
              <a:rPr lang="en-US" dirty="0" smtClean="0"/>
              <a:t>“Software is eating the world. – We are just little vegetables floating in software soup.”</a:t>
            </a:r>
          </a:p>
          <a:p>
            <a:endParaRPr lang="en-GB" dirty="0"/>
          </a:p>
        </p:txBody>
      </p:sp>
      <p:sp>
        <p:nvSpPr>
          <p:cNvPr id="4" name="Isosceles Triangle 3"/>
          <p:cNvSpPr/>
          <p:nvPr/>
        </p:nvSpPr>
        <p:spPr>
          <a:xfrm>
            <a:off x="3680564" y="3055913"/>
            <a:ext cx="3979572" cy="2820473"/>
          </a:xfrm>
          <a:prstGeom prst="triangle">
            <a:avLst>
              <a:gd name="adj" fmla="val 49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rot="18288621">
            <a:off x="2727752" y="3723043"/>
            <a:ext cx="27695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Viability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3263713">
            <a:off x="5428376" y="4112702"/>
            <a:ext cx="37114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Feasibility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8355" y="5700332"/>
            <a:ext cx="36839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Desirability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211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</a:t>
            </a:r>
            <a:r>
              <a:rPr lang="en-US" dirty="0" smtClean="0"/>
              <a:t>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8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</a:t>
            </a:r>
            <a:r>
              <a:rPr lang="en-US" dirty="0" smtClean="0"/>
              <a:t>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35" y="3052294"/>
            <a:ext cx="8967156" cy="185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88" y="2524259"/>
            <a:ext cx="6577214" cy="414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2281</Words>
  <Application>Microsoft Office PowerPoint</Application>
  <PresentationFormat>Widescreen</PresentationFormat>
  <Paragraphs>395</Paragraphs>
  <Slides>49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Trebuchet MS</vt:lpstr>
      <vt:lpstr>Wingdings</vt:lpstr>
      <vt:lpstr>Wingdings 3</vt:lpstr>
      <vt:lpstr>Facet</vt:lpstr>
      <vt:lpstr>Introduction to .NET</vt:lpstr>
      <vt:lpstr>Agenda</vt:lpstr>
      <vt:lpstr>WebSummit </vt:lpstr>
      <vt:lpstr>WebSummit </vt:lpstr>
      <vt:lpstr>WebSummit </vt:lpstr>
      <vt:lpstr>WebSummit 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PowerPoint Presentation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Understanding MVC</vt:lpstr>
      <vt:lpstr>Understanding MVC</vt:lpstr>
      <vt:lpstr>Understanding MVC</vt:lpstr>
      <vt:lpstr>Understanding MVC</vt:lpstr>
      <vt:lpstr>Understanding MVC</vt:lpstr>
      <vt:lpstr>Understanding MVC</vt:lpstr>
      <vt:lpstr>Understanding MVC</vt:lpstr>
      <vt:lpstr>Understanding MVC</vt:lpstr>
      <vt:lpstr>Understanding MVC</vt:lpstr>
      <vt:lpstr>Understanding MVC</vt:lpstr>
      <vt:lpstr>Understanding MVC</vt:lpstr>
      <vt:lpstr>Understanding MVC</vt:lpstr>
      <vt:lpstr>One more thing…(1/2)</vt:lpstr>
      <vt:lpstr>One more thing…(2/2)</vt:lpstr>
      <vt:lpstr>Bibliography</vt:lpstr>
      <vt:lpstr>Questions</vt:lpstr>
      <vt:lpstr>PowerPoint Presentation</vt:lpstr>
    </vt:vector>
  </TitlesOfParts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Core 1.0</dc:title>
  <dc:creator>Olariu, Florin</dc:creator>
  <cp:lastModifiedBy>Olariu, Florin</cp:lastModifiedBy>
  <cp:revision>1181</cp:revision>
  <dcterms:created xsi:type="dcterms:W3CDTF">2016-09-16T14:15:46Z</dcterms:created>
  <dcterms:modified xsi:type="dcterms:W3CDTF">2017-11-13T06:01:51Z</dcterms:modified>
</cp:coreProperties>
</file>