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74" r:id="rId2"/>
    <p:sldId id="527" r:id="rId3"/>
    <p:sldId id="528" r:id="rId4"/>
    <p:sldId id="530" r:id="rId5"/>
    <p:sldId id="531" r:id="rId6"/>
    <p:sldId id="533" r:id="rId7"/>
    <p:sldId id="566" r:id="rId8"/>
    <p:sldId id="534" r:id="rId9"/>
    <p:sldId id="535" r:id="rId10"/>
    <p:sldId id="536" r:id="rId11"/>
    <p:sldId id="565" r:id="rId12"/>
    <p:sldId id="537" r:id="rId13"/>
    <p:sldId id="538" r:id="rId14"/>
    <p:sldId id="540" r:id="rId15"/>
    <p:sldId id="539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288" r:id="rId41"/>
    <p:sldId id="525" r:id="rId42"/>
    <p:sldId id="529" r:id="rId43"/>
    <p:sldId id="526" r:id="rId44"/>
    <p:sldId id="291" r:id="rId45"/>
    <p:sldId id="29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63775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ustness_principl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18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not full application</a:t>
            </a:r>
            <a:r>
              <a:rPr lang="en-US" baseline="0" dirty="0" smtClean="0"/>
              <a:t> architecture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Because</a:t>
            </a:r>
            <a:r>
              <a:rPr lang="en-US" b="1" baseline="0" dirty="0" smtClean="0"/>
              <a:t> when we are speaking about a full architecture we have to keep in mind the following: business layer, data layer etc.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61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– handles the data for the application. In same application the model doesn’t contain</a:t>
            </a:r>
            <a:r>
              <a:rPr lang="en-US" baseline="0" dirty="0" smtClean="0"/>
              <a:t> any logic (behavior) =&gt; there is another component for this=&gt; like </a:t>
            </a:r>
            <a:r>
              <a:rPr lang="en-US" baseline="0" smtClean="0"/>
              <a:t>business layer.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47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View – handles display of data. It might be html for instance.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View – handles display of data. It might be html for instance.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234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Controller -&gt; handles the interaction between the view and the model including user</a:t>
            </a:r>
            <a:r>
              <a:rPr lang="en-US" b="1" baseline="0" dirty="0" smtClean="0"/>
              <a:t> input.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22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Controller -&gt; handles the interaction between the view and the model including user</a:t>
            </a:r>
            <a:r>
              <a:rPr lang="en-US" b="1" baseline="0" dirty="0" smtClean="0"/>
              <a:t> input.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See dependencies. -&gt; next slide.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67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Controllers</a:t>
            </a:r>
            <a:r>
              <a:rPr lang="en-US" b="1" baseline="0" dirty="0" smtClean="0"/>
              <a:t> and views depends on the model.</a:t>
            </a:r>
          </a:p>
          <a:p>
            <a:r>
              <a:rPr lang="en-US" b="1" baseline="0" dirty="0" smtClean="0"/>
              <a:t>But …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10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Controller depends on the view as well.</a:t>
            </a:r>
          </a:p>
          <a:p>
            <a:r>
              <a:rPr lang="en-US" b="1" dirty="0" smtClean="0"/>
              <a:t>But why we are discussing</a:t>
            </a:r>
            <a:r>
              <a:rPr lang="en-US" b="1" baseline="0" dirty="0" smtClean="0"/>
              <a:t> about MVC when the main subject is : Web API?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The answer is simple: an API is actually the “presentation of data”.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How an API works?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52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 consumer of API (another application) makes a request to the controller.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1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 consumer of API (another application) makes a request to the controller.</a:t>
            </a:r>
          </a:p>
          <a:p>
            <a:r>
              <a:rPr lang="en-US" b="1" dirty="0" smtClean="0"/>
              <a:t>The controller return a model to the view.</a:t>
            </a:r>
          </a:p>
          <a:p>
            <a:r>
              <a:rPr lang="en-US" b="1" dirty="0" smtClean="0"/>
              <a:t>The model is a Resource representation.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e able to build an API we have to add some extensions for the configure services into </a:t>
            </a:r>
            <a:r>
              <a:rPr lang="en-US" b="1" baseline="0" dirty="0" err="1" smtClean="0"/>
              <a:t>Startup.cs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If we would do a step back to the previous versions: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02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routing?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01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request is</a:t>
            </a:r>
            <a:r>
              <a:rPr lang="en-US" baseline="0" dirty="0" smtClean="0"/>
              <a:t> sent, the MVC parses the URI and tries to map the request to a controller method.</a:t>
            </a:r>
          </a:p>
          <a:p>
            <a:r>
              <a:rPr lang="en-US" baseline="0" dirty="0" smtClean="0"/>
              <a:t>In order to solve this there 2 methods: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263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92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API, MVC team recommends not using convention based.</a:t>
            </a:r>
          </a:p>
          <a:p>
            <a:r>
              <a:rPr lang="en-US" b="1" dirty="0" smtClean="0"/>
              <a:t>Instead the recommendation is attribute based routing.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91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Let’s have a look at the most common attributes.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98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01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status code?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18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status code?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63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86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had in the previous versions a separation between Web</a:t>
            </a:r>
            <a:r>
              <a:rPr lang="en-US" b="1" baseline="0" dirty="0" smtClean="0"/>
              <a:t> API framework and MVC.</a:t>
            </a:r>
          </a:p>
          <a:p>
            <a:r>
              <a:rPr lang="en-US" b="1" baseline="0" dirty="0" smtClean="0"/>
              <a:t>In .NET Core those are unified into one framework.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54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29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Postel’s</a:t>
            </a:r>
            <a:r>
              <a:rPr lang="en-US" b="1" dirty="0" smtClean="0"/>
              <a:t> law.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39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Postel’s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Law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clever bit of social engineering.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the Robustness Principle.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had in the previous versions a separation between Web</a:t>
            </a:r>
            <a:r>
              <a:rPr lang="en-US" b="1" baseline="0" dirty="0" smtClean="0"/>
              <a:t> API framework and MVC.</a:t>
            </a:r>
          </a:p>
          <a:p>
            <a:r>
              <a:rPr lang="en-US" b="1" baseline="0" dirty="0" smtClean="0"/>
              <a:t>In .NET Core those are unified into one framework.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5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had in the previous versions a separation between Web</a:t>
            </a:r>
            <a:r>
              <a:rPr lang="en-US" b="1" baseline="0" dirty="0" smtClean="0"/>
              <a:t> API framework and MVC.</a:t>
            </a:r>
          </a:p>
          <a:p>
            <a:r>
              <a:rPr lang="en-US" b="1" baseline="0" dirty="0" smtClean="0"/>
              <a:t>In .NET Core those are unified into one framework.</a:t>
            </a:r>
          </a:p>
          <a:p>
            <a:r>
              <a:rPr lang="en-US" b="1" baseline="0" dirty="0" smtClean="0"/>
              <a:t>Now this is a rich framework meant to build web applications using MVC pattern =&gt; Model-View-Controller.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8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is an acronym</a:t>
            </a:r>
            <a:r>
              <a:rPr lang="en-US" baseline="0" dirty="0" smtClean="0"/>
              <a:t> and stands from: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6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 architectural software pattern for</a:t>
            </a:r>
            <a:r>
              <a:rPr lang="en-US" baseline="0" dirty="0" smtClean="0"/>
              <a:t> implementing user interfaces.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3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 architectural software pattern for</a:t>
            </a:r>
            <a:r>
              <a:rPr lang="en-US" baseline="0" dirty="0" smtClean="0"/>
              <a:t> implementing user interfaces.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5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are: testability and code reuse.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ustness_principl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 </a:t>
            </a:r>
          </a:p>
          <a:p>
            <a:pPr algn="ctr"/>
            <a:r>
              <a:rPr lang="en-US" dirty="0" smtClean="0"/>
              <a:t>“Alexandru Ioan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33413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  <a:p>
            <a:r>
              <a:rPr lang="en-US" dirty="0" smtClean="0"/>
              <a:t>Architectural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  <a:p>
            <a:r>
              <a:rPr lang="en-US" dirty="0" smtClean="0"/>
              <a:t>Architectural pattern</a:t>
            </a:r>
          </a:p>
          <a:p>
            <a:r>
              <a:rPr lang="en-US" dirty="0" smtClean="0"/>
              <a:t>Used for: low coupling, separation of concerns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5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  <a:p>
            <a:r>
              <a:rPr lang="en-US" dirty="0" smtClean="0"/>
              <a:t>Architectural pattern</a:t>
            </a:r>
          </a:p>
          <a:p>
            <a:r>
              <a:rPr lang="en-US" dirty="0" smtClean="0"/>
              <a:t>Used for: low coupling, separation of concerns</a:t>
            </a:r>
          </a:p>
          <a:p>
            <a:r>
              <a:rPr lang="en-US" dirty="0" smtClean="0"/>
              <a:t>It is not a FULL APPLICATION ARCHITECTURE.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2524" y="1519706"/>
            <a:ext cx="1991092" cy="2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2676" y="1364059"/>
            <a:ext cx="1757820" cy="2126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6917" y="1398789"/>
            <a:ext cx="1847973" cy="223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9" y="3163216"/>
            <a:ext cx="12573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652" y="3163216"/>
            <a:ext cx="1381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b="1" dirty="0" smtClean="0"/>
              <a:t>ASP.NET Web API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757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9" y="3163216"/>
            <a:ext cx="12573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652" y="3163216"/>
            <a:ext cx="1381125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0401" y="5054991"/>
            <a:ext cx="3848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9" y="3163216"/>
            <a:ext cx="12573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652" y="3163216"/>
            <a:ext cx="1381125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0401" y="5054991"/>
            <a:ext cx="38481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5950" y="1610515"/>
            <a:ext cx="2561515" cy="17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9" y="3163216"/>
            <a:ext cx="12573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652" y="3163216"/>
            <a:ext cx="1381125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950" y="1610515"/>
            <a:ext cx="2561515" cy="1798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1838" y="4855893"/>
            <a:ext cx="3705225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2300" y="6443795"/>
            <a:ext cx="2199538" cy="3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Adding ASP.NET Core MVC </a:t>
            </a:r>
            <a:r>
              <a:rPr lang="en-US" dirty="0" smtClean="0"/>
              <a:t>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: Returning resources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3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request URI to controller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9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request URI to controller method</a:t>
            </a:r>
          </a:p>
          <a:p>
            <a:r>
              <a:rPr lang="en-US" dirty="0" smtClean="0"/>
              <a:t>Convention based and attribute based routing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5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Matches request URI to controller method</a:t>
            </a:r>
          </a:p>
          <a:p>
            <a:r>
              <a:rPr lang="en-US" dirty="0" smtClean="0"/>
              <a:t>Convention based and attribute based routing</a:t>
            </a:r>
          </a:p>
          <a:p>
            <a:pPr lvl="1"/>
            <a:r>
              <a:rPr lang="en-US" dirty="0" smtClean="0"/>
              <a:t>Convention based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/>
              <a:t>	</a:t>
            </a:r>
            <a:r>
              <a:rPr lang="en-GB" sz="1400" dirty="0" err="1"/>
              <a:t>app.UseMvc</a:t>
            </a:r>
            <a:r>
              <a:rPr lang="en-GB" sz="1400" dirty="0"/>
              <a:t>(routes =&gt;</a:t>
            </a:r>
          </a:p>
          <a:p>
            <a:pPr marL="800100" lvl="2" indent="0">
              <a:buNone/>
            </a:pPr>
            <a:r>
              <a:rPr lang="en-GB" dirty="0"/>
              <a:t>            {</a:t>
            </a:r>
          </a:p>
          <a:p>
            <a:pPr marL="800100" lvl="2" indent="0">
              <a:buNone/>
            </a:pPr>
            <a:r>
              <a:rPr lang="en-GB" dirty="0"/>
              <a:t>                </a:t>
            </a:r>
            <a:r>
              <a:rPr lang="en-GB" dirty="0" err="1"/>
              <a:t>routes.MapRoute</a:t>
            </a:r>
            <a:r>
              <a:rPr lang="en-GB" dirty="0"/>
              <a:t>(</a:t>
            </a:r>
          </a:p>
          <a:p>
            <a:pPr marL="800100" lvl="2" indent="0">
              <a:buNone/>
            </a:pPr>
            <a:r>
              <a:rPr lang="en-GB" dirty="0"/>
              <a:t>                    name: "default",</a:t>
            </a:r>
          </a:p>
          <a:p>
            <a:pPr marL="800100" lvl="2" indent="0">
              <a:buNone/>
            </a:pPr>
            <a:r>
              <a:rPr lang="en-GB" dirty="0"/>
              <a:t>                    template: "{controller=Home}/{action=Index}/{id?}");</a:t>
            </a:r>
          </a:p>
          <a:p>
            <a:pPr marL="800100" lvl="2" indent="0">
              <a:buNone/>
            </a:pPr>
            <a:r>
              <a:rPr lang="en-GB" dirty="0"/>
              <a:t>           </a:t>
            </a: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2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Matches request URI to controller method</a:t>
            </a:r>
          </a:p>
          <a:p>
            <a:r>
              <a:rPr lang="en-US" dirty="0" smtClean="0"/>
              <a:t>Convention based and attribute based routing</a:t>
            </a:r>
          </a:p>
          <a:p>
            <a:pPr lvl="1"/>
            <a:r>
              <a:rPr lang="en-US" dirty="0" smtClean="0"/>
              <a:t>Attribute based</a:t>
            </a:r>
          </a:p>
          <a:p>
            <a:pPr lvl="2"/>
            <a:r>
              <a:rPr lang="en-US" dirty="0" smtClean="0"/>
              <a:t>Attributes at controllers/actions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3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 : create an empty API project</a:t>
            </a:r>
          </a:p>
          <a:p>
            <a:r>
              <a:rPr lang="en-US" dirty="0" smtClean="0"/>
              <a:t>Using middleware for building an API</a:t>
            </a:r>
          </a:p>
          <a:p>
            <a:r>
              <a:rPr lang="en-US" dirty="0" smtClean="0"/>
              <a:t>Demystify MVC pattern</a:t>
            </a:r>
          </a:p>
          <a:p>
            <a:r>
              <a:rPr lang="en-US" dirty="0" smtClean="0"/>
              <a:t>Demo: Adding ASP.NET Core MVC middleware</a:t>
            </a:r>
          </a:p>
          <a:p>
            <a:r>
              <a:rPr lang="en-US" dirty="0" smtClean="0"/>
              <a:t>Demo : Returning resources (1)</a:t>
            </a:r>
          </a:p>
          <a:p>
            <a:r>
              <a:rPr lang="en-US" dirty="0" smtClean="0"/>
              <a:t>Learning about routing </a:t>
            </a:r>
          </a:p>
          <a:p>
            <a:r>
              <a:rPr lang="en-US" dirty="0"/>
              <a:t>Demo : Returning resources 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Demo : Improving the architecture with model classes</a:t>
            </a:r>
          </a:p>
          <a:p>
            <a:r>
              <a:rPr lang="en-US" dirty="0" smtClean="0"/>
              <a:t>The importance of status codes</a:t>
            </a:r>
          </a:p>
          <a:p>
            <a:r>
              <a:rPr lang="en-US" dirty="0" smtClean="0"/>
              <a:t>Demo : Returning correct status codes</a:t>
            </a:r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68192"/>
            <a:ext cx="9284322" cy="41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: Returning resources (2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0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Improving the architecture with model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part of a 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5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part of a response</a:t>
            </a:r>
          </a:p>
          <a:p>
            <a:r>
              <a:rPr lang="en-US" dirty="0" smtClean="0"/>
              <a:t>Provides information on: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7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part of a response</a:t>
            </a:r>
          </a:p>
          <a:p>
            <a:r>
              <a:rPr lang="en-US" dirty="0" smtClean="0"/>
              <a:t>Provides information on:</a:t>
            </a:r>
          </a:p>
          <a:p>
            <a:pPr lvl="1"/>
            <a:r>
              <a:rPr lang="en-US" dirty="0" smtClean="0"/>
              <a:t>Whether or not the response worked as expected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part of a response</a:t>
            </a:r>
          </a:p>
          <a:p>
            <a:r>
              <a:rPr lang="en-US" dirty="0" smtClean="0"/>
              <a:t>Provides information on:</a:t>
            </a:r>
          </a:p>
          <a:p>
            <a:pPr lvl="1"/>
            <a:r>
              <a:rPr lang="en-US" dirty="0" smtClean="0"/>
              <a:t>Whether or not the response worked as expected</a:t>
            </a:r>
          </a:p>
          <a:p>
            <a:pPr lvl="1"/>
            <a:r>
              <a:rPr lang="en-US" dirty="0" smtClean="0"/>
              <a:t>Who is responsible for a failed request (consumer or our API)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9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894" y="1930400"/>
            <a:ext cx="9385648" cy="39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Returning correct status </a:t>
            </a:r>
            <a:r>
              <a:rPr lang="en-US" dirty="0" smtClean="0"/>
              <a:t>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create an empty API </a:t>
            </a:r>
            <a:r>
              <a:rPr lang="en-US" dirty="0" smtClean="0"/>
              <a:t>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the compatibility issues using proper SDK’s(1.0 vs 1.1)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3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415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tx1"/>
                </a:solidFill>
                <a:hlinkClick r:id="rId3"/>
              </a:rPr>
              <a:t>Postel’s</a:t>
            </a:r>
            <a:r>
              <a:rPr lang="en-US" sz="4400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hlinkClick r:id="rId3"/>
              </a:rPr>
              <a:t>Law</a:t>
            </a:r>
            <a:r>
              <a:rPr lang="en-US" sz="4400" dirty="0" smtClean="0">
                <a:solidFill>
                  <a:schemeClr val="tx1"/>
                </a:solidFill>
              </a:rPr>
              <a:t>: </a:t>
            </a:r>
            <a:endParaRPr lang="en-US" sz="4400" b="1" i="1" dirty="0" smtClean="0"/>
          </a:p>
          <a:p>
            <a:pPr marL="0" indent="0">
              <a:buNone/>
            </a:pPr>
            <a:r>
              <a:rPr lang="en-US" sz="4400" b="1" i="1" dirty="0" smtClean="0"/>
              <a:t>“</a:t>
            </a:r>
            <a:r>
              <a:rPr lang="en-US" sz="4400" i="1" dirty="0"/>
              <a:t>Be conservative in what you do, be liberal in what you accept from others</a:t>
            </a:r>
            <a:r>
              <a:rPr lang="en-US" sz="4400" i="1" dirty="0" smtClean="0"/>
              <a:t>.”</a:t>
            </a:r>
            <a:endParaRPr lang="en-GB" sz="4400" b="1" i="1" dirty="0"/>
          </a:p>
        </p:txBody>
      </p:sp>
    </p:spTree>
    <p:extLst>
      <p:ext uri="{BB962C8B-B14F-4D97-AF65-F5344CB8AC3E}">
        <p14:creationId xmlns:p14="http://schemas.microsoft.com/office/powerpoint/2010/main" val="39602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How to build a proper API</a:t>
            </a:r>
          </a:p>
          <a:p>
            <a:r>
              <a:rPr lang="en-US" dirty="0" smtClean="0"/>
              <a:t>Routing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 for building an </a:t>
            </a:r>
            <a:r>
              <a:rPr lang="en-US" dirty="0" smtClean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 for building an </a:t>
            </a:r>
            <a:r>
              <a:rPr lang="en-US" dirty="0" smtClean="0"/>
              <a:t>API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16807"/>
              </p:ext>
            </p:extLst>
          </p:nvPr>
        </p:nvGraphicFramePr>
        <p:xfrm>
          <a:off x="1218776" y="2160587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Web API</a:t>
                      </a:r>
                    </a:p>
                    <a:p>
                      <a:pPr algn="ctr"/>
                      <a:r>
                        <a:rPr lang="en-US" dirty="0" smtClean="0"/>
                        <a:t>(Angular http services)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4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 for building an </a:t>
            </a:r>
            <a:r>
              <a:rPr lang="en-US" dirty="0" smtClean="0"/>
              <a:t>API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8776" y="2160587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Web API</a:t>
                      </a:r>
                    </a:p>
                    <a:p>
                      <a:pPr algn="ctr"/>
                      <a:r>
                        <a:rPr lang="en-US" dirty="0" smtClean="0"/>
                        <a:t>(Angular http services)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585927" y="2132683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MVC</a:t>
                      </a:r>
                    </a:p>
                    <a:p>
                      <a:pPr algn="ctr"/>
                      <a:r>
                        <a:rPr lang="en-US" dirty="0" smtClean="0"/>
                        <a:t>(client-facing web applications)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 for building an </a:t>
            </a:r>
            <a:r>
              <a:rPr lang="en-US" dirty="0" smtClean="0"/>
              <a:t>API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16807"/>
              </p:ext>
            </p:extLst>
          </p:nvPr>
        </p:nvGraphicFramePr>
        <p:xfrm>
          <a:off x="1218776" y="2160587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Web API</a:t>
                      </a:r>
                    </a:p>
                    <a:p>
                      <a:pPr algn="ctr"/>
                      <a:r>
                        <a:rPr lang="en-US" dirty="0" smtClean="0"/>
                        <a:t>(Angular http services)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38970"/>
              </p:ext>
            </p:extLst>
          </p:nvPr>
        </p:nvGraphicFramePr>
        <p:xfrm>
          <a:off x="5585927" y="2132683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MVC</a:t>
                      </a:r>
                    </a:p>
                    <a:p>
                      <a:pPr algn="ctr"/>
                      <a:r>
                        <a:rPr lang="en-US" dirty="0" smtClean="0"/>
                        <a:t>(client-facing web applications)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00874"/>
              </p:ext>
            </p:extLst>
          </p:nvPr>
        </p:nvGraphicFramePr>
        <p:xfrm>
          <a:off x="1220631" y="3449986"/>
          <a:ext cx="8053371" cy="825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53371"/>
              </a:tblGrid>
              <a:tr h="82579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ASP.NET Core MVC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678806" y="2962141"/>
            <a:ext cx="283335" cy="42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7338812" y="2962141"/>
            <a:ext cx="283335" cy="42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1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2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1013</Words>
  <Application>Microsoft Office PowerPoint</Application>
  <PresentationFormat>Widescreen</PresentationFormat>
  <Paragraphs>203</Paragraphs>
  <Slides>45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PowerPoint Presentation</vt:lpstr>
      <vt:lpstr>Agenda</vt:lpstr>
      <vt:lpstr>Demo : create an empty API project</vt:lpstr>
      <vt:lpstr>Using middleware for building an API</vt:lpstr>
      <vt:lpstr>Using middleware for building an API</vt:lpstr>
      <vt:lpstr>Using middleware for building an API</vt:lpstr>
      <vt:lpstr>Using middleware for building an API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Demo: Adding ASP.NET Core MVC middleware</vt:lpstr>
      <vt:lpstr>Demo : Returning resources (1)</vt:lpstr>
      <vt:lpstr>Learning about routing</vt:lpstr>
      <vt:lpstr>Learning about routing</vt:lpstr>
      <vt:lpstr>Learning about routing</vt:lpstr>
      <vt:lpstr>Learning about routing</vt:lpstr>
      <vt:lpstr>Learning about routing</vt:lpstr>
      <vt:lpstr>Learning about routing</vt:lpstr>
      <vt:lpstr>Demo : Returning resources (2) </vt:lpstr>
      <vt:lpstr>Demo : Improving the architecture with model classes</vt:lpstr>
      <vt:lpstr>The importance of status codes </vt:lpstr>
      <vt:lpstr>The importance of status codes </vt:lpstr>
      <vt:lpstr>The importance of status codes </vt:lpstr>
      <vt:lpstr>The importance of status codes </vt:lpstr>
      <vt:lpstr>The importance of status codes </vt:lpstr>
      <vt:lpstr>The importance of status codes </vt:lpstr>
      <vt:lpstr>Demo : Returning correct status codes</vt:lpstr>
      <vt:lpstr>One more thing…(1/2)</vt:lpstr>
      <vt:lpstr>One more thing…(2/2)</vt:lpstr>
      <vt:lpstr>Summary</vt:lpstr>
      <vt:lpstr>Bibliography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1335</cp:revision>
  <dcterms:created xsi:type="dcterms:W3CDTF">2016-09-16T14:15:46Z</dcterms:created>
  <dcterms:modified xsi:type="dcterms:W3CDTF">2017-11-26T16:28:10Z</dcterms:modified>
</cp:coreProperties>
</file>