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74" r:id="rId2"/>
    <p:sldId id="528" r:id="rId3"/>
    <p:sldId id="530" r:id="rId4"/>
    <p:sldId id="532" r:id="rId5"/>
    <p:sldId id="531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5" r:id="rId18"/>
    <p:sldId id="544" r:id="rId19"/>
    <p:sldId id="546" r:id="rId20"/>
    <p:sldId id="548" r:id="rId21"/>
    <p:sldId id="547" r:id="rId22"/>
    <p:sldId id="549" r:id="rId23"/>
    <p:sldId id="552" r:id="rId24"/>
    <p:sldId id="559" r:id="rId25"/>
    <p:sldId id="560" r:id="rId26"/>
    <p:sldId id="561" r:id="rId27"/>
    <p:sldId id="562" r:id="rId28"/>
    <p:sldId id="563" r:id="rId29"/>
    <p:sldId id="565" r:id="rId30"/>
    <p:sldId id="567" r:id="rId31"/>
    <p:sldId id="568" r:id="rId32"/>
    <p:sldId id="554" r:id="rId33"/>
    <p:sldId id="564" r:id="rId34"/>
    <p:sldId id="555" r:id="rId35"/>
    <p:sldId id="556" r:id="rId36"/>
    <p:sldId id="557" r:id="rId37"/>
    <p:sldId id="558" r:id="rId38"/>
    <p:sldId id="525" r:id="rId39"/>
    <p:sldId id="551" r:id="rId40"/>
    <p:sldId id="526" r:id="rId41"/>
    <p:sldId id="291" r:id="rId42"/>
    <p:sldId id="29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5" autoAdjust="0"/>
    <p:restoredTop sz="63775" autoAdjust="0"/>
  </p:normalViewPr>
  <p:slideViewPr>
    <p:cSldViewPr snapToGrid="0">
      <p:cViewPr>
        <p:scale>
          <a:sx n="75" d="100"/>
          <a:sy n="75" d="100"/>
        </p:scale>
        <p:origin x="189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80C2E-DB9A-4C39-8F6B-75BFF8E7A375}" type="datetimeFigureOut">
              <a:rPr lang="en-GB" smtClean="0"/>
              <a:t>03/12/2017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85FC9-A1BC-4A73-BD97-DCA941177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3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are talking about Best</a:t>
            </a:r>
            <a:r>
              <a:rPr lang="en-US" baseline="0" dirty="0" smtClean="0"/>
              <a:t> practices in Web API’s we can split it in: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440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It Simple, Stupid.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It Stupidly Simple. 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 follow some basic rules here: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expose more than you think needs exposing. =&gt;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a certain property on an object is internal to your business and not useful to a consumer, then don’t return it.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776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It Simple, Stupid.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It Stupidly Simple. 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 follow some basic rules here: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expose more than you think needs exposing =&gt;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a certain property on an object is internal to your business and not useful to a consumer, then don’t return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use 43 different status codes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few of the most commonly used ones. 200, 201, 302, 404, 400, 500, etc.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947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It Simple, Stupid.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It Stupidly Simple. 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 follow some basic rules here: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expose more than you think needs exposing =&gt;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a certain property on an object is internal to your business and not useful to a consumer, then don’t return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use 43 different status codes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few of the most commonly used ones. 200, 201, 302, 404, 400, 500, etc.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your DTOs simple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one particular API I work with, there are four different ways to represent an inactive record.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 don’t mean one property with four different states, I mean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 different properties are available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determine whether or not something is considered inactive.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Further, the impact of these four different properties is not well known or explained.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014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785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simple example: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06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the DTO and the action should look like: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567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should always be assumed to be bad until it’s been through some kind of validation process.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no assumptions about the data you’re receiving — someone, somewhere will likely send you a request that will break something at some point.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 it like you would a UI — always validate your data. Since I always follow technical rule #1, I typically implement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IValidatableObject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my DTO and validate using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Model.IsValid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controller.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small sample for the next DTO and the creating action we should do something like: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553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should always be assumed to be bad until it’s been through some kind of validation process.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no assumptions about the data you’re receiving — someone, somewhere will likely send you a request that will break something at some point.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 it like you would a UI — always validate your data. Since I always follow technical rule #1, I typically implement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IValidatableObject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my DTO and validate using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Model.IsValid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controller.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small sample for the current DTO and the creating action we should do something like: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205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4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8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Controllers should only do one thing: hand data off to other services to do work for them.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Controllers themselves should only be responsible for moving data to and from your services and should contain no business logic.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 job of a controller is not to know how to process a certain request — the controller should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know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process a certain request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helps keep your controllers and services testable.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78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Fluent Validations?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583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we can install this small library?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290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76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001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 Creating model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Add validation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Register validation in DI/</a:t>
            </a:r>
            <a:r>
              <a:rPr lang="en-US" dirty="0" err="1" smtClean="0"/>
              <a:t>IoC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Extra info - https://github.com/JeremySkinner/FluentValidation/wiki/b.-Creating-a-Validator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229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Buy a banana</a:t>
            </a:r>
            <a:r>
              <a:rPr lang="en-US" baseline="0" dirty="0" smtClean="0"/>
              <a:t> holder 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 page like this exists I would ask myself: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70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Buy a banana</a:t>
            </a:r>
            <a:r>
              <a:rPr lang="en-US" baseline="0" dirty="0" smtClean="0"/>
              <a:t> holder 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 page like this exists I would ask myself: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36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75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“All I want to do when I wake up in the morning is...” 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58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 APIs are based on nouns — you’re performing actions on endpoints that are things.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see some examples.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673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“All I want to do when I wake up in the morning is...” 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381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4407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367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698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57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means with HTTP status codes, general API structure, accepted best practices.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forget to use versioning.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068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samples: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904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 few different ways developers version their API — accept different headers, use a different URL, etc.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semantic and clear way to express a version is to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it in your URL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like this: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/v2/Cities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ASP.NET Web API, you can use the Route attribute to do this very easily on your controllers.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best practice related to semantic is the following: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15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It Simple, Stupid.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It Stupidly Simple. 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 follow some basic rules here:</a:t>
            </a: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97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Skinner/FluentValidati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Skinner/FluentValidatio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Skinner/FluentValidatio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utomapper.org/en/stable/index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6991/v1/cit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16991/v1/cities/1/poi/3" TargetMode="External"/><Relationship Id="rId4" Type="http://schemas.openxmlformats.org/officeDocument/2006/relationships/hyperlink" Target="http://localhost:16991/v1/cities/1/po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03585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Introduction to .NET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2000" dirty="0" smtClean="0"/>
              <a:t>Florin Olariu </a:t>
            </a:r>
          </a:p>
          <a:p>
            <a:pPr algn="ctr"/>
            <a:r>
              <a:rPr lang="en-US" dirty="0" smtClean="0"/>
              <a:t>“Alexandru Ioan </a:t>
            </a:r>
            <a:r>
              <a:rPr lang="en-US" dirty="0" err="1" smtClean="0"/>
              <a:t>Cuza</a:t>
            </a:r>
            <a:r>
              <a:rPr lang="en-US" dirty="0" smtClean="0"/>
              <a:t>”, University of </a:t>
            </a:r>
            <a:r>
              <a:rPr lang="en-US" dirty="0" err="1" smtClean="0"/>
              <a:t>Ia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endParaRPr lang="en-US" dirty="0" smtClean="0"/>
          </a:p>
          <a:p>
            <a:pPr algn="ctr"/>
            <a:r>
              <a:rPr lang="en-US" dirty="0" smtClean="0"/>
              <a:t>Department of Computer Science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87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</a:t>
            </a:r>
            <a:r>
              <a:rPr lang="en-US" dirty="0" smtClean="0"/>
              <a:t>API’s - </a:t>
            </a:r>
            <a:r>
              <a:rPr lang="en-GB" dirty="0"/>
              <a:t>Semantic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</a:t>
            </a:r>
            <a:r>
              <a:rPr lang="en-US" dirty="0"/>
              <a:t>nouns, not verbs</a:t>
            </a:r>
            <a:r>
              <a:rPr lang="en-US" dirty="0" smtClean="0"/>
              <a:t>.</a:t>
            </a:r>
          </a:p>
          <a:p>
            <a:r>
              <a:rPr lang="en-US" dirty="0"/>
              <a:t>Be consistent. </a:t>
            </a:r>
            <a:endParaRPr lang="en-US" dirty="0" smtClean="0"/>
          </a:p>
          <a:p>
            <a:r>
              <a:rPr lang="en-US" dirty="0" smtClean="0"/>
              <a:t>Versioning Web API’s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b="1" dirty="0" smtClean="0"/>
              <a:t>[</a:t>
            </a:r>
            <a:r>
              <a:rPr lang="en-GB" b="1" dirty="0"/>
              <a:t>Route("v1/cities")]</a:t>
            </a:r>
          </a:p>
          <a:p>
            <a:pPr marL="0" indent="0">
              <a:buNone/>
            </a:pPr>
            <a:r>
              <a:rPr lang="en-GB" b="1" dirty="0"/>
              <a:t>  </a:t>
            </a:r>
            <a:r>
              <a:rPr lang="en-GB" b="1" dirty="0" smtClean="0"/>
              <a:t> 	public </a:t>
            </a:r>
            <a:r>
              <a:rPr lang="en-GB" b="1" dirty="0"/>
              <a:t>class </a:t>
            </a:r>
            <a:r>
              <a:rPr lang="en-GB" b="1" dirty="0" err="1"/>
              <a:t>PoiController</a:t>
            </a:r>
            <a:r>
              <a:rPr lang="en-GB" b="1" dirty="0"/>
              <a:t> : </a:t>
            </a:r>
            <a:r>
              <a:rPr lang="en-GB" b="1" dirty="0" smtClean="0"/>
              <a:t>Controller</a:t>
            </a:r>
          </a:p>
          <a:p>
            <a:pPr marL="457200" lvl="1" indent="0">
              <a:buNone/>
            </a:pPr>
            <a:r>
              <a:rPr lang="en-GB" b="1" dirty="0" smtClean="0"/>
              <a:t>{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8689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</a:t>
            </a:r>
            <a:r>
              <a:rPr lang="en-US" dirty="0" smtClean="0"/>
              <a:t>API’s - </a:t>
            </a:r>
            <a:r>
              <a:rPr lang="en-GB" dirty="0"/>
              <a:t>Semantic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</a:t>
            </a:r>
            <a:r>
              <a:rPr lang="en-US" dirty="0"/>
              <a:t>nouns, not verbs</a:t>
            </a:r>
            <a:r>
              <a:rPr lang="en-US" dirty="0" smtClean="0"/>
              <a:t>.</a:t>
            </a:r>
          </a:p>
          <a:p>
            <a:r>
              <a:rPr lang="en-US" dirty="0"/>
              <a:t>Be consistent. </a:t>
            </a:r>
            <a:endParaRPr lang="en-US" dirty="0" smtClean="0"/>
          </a:p>
          <a:p>
            <a:r>
              <a:rPr lang="en-US" dirty="0" smtClean="0"/>
              <a:t>Versioning Web API’s.</a:t>
            </a:r>
          </a:p>
          <a:p>
            <a:r>
              <a:rPr lang="en-US" dirty="0" smtClean="0"/>
              <a:t>KISS.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7497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</a:t>
            </a:r>
            <a:r>
              <a:rPr lang="en-US" dirty="0" smtClean="0"/>
              <a:t>API’s - </a:t>
            </a:r>
            <a:r>
              <a:rPr lang="en-GB" dirty="0"/>
              <a:t>Semantic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</a:t>
            </a:r>
            <a:r>
              <a:rPr lang="en-US" dirty="0"/>
              <a:t>nouns, not verbs</a:t>
            </a:r>
            <a:r>
              <a:rPr lang="en-US" dirty="0" smtClean="0"/>
              <a:t>.</a:t>
            </a:r>
          </a:p>
          <a:p>
            <a:r>
              <a:rPr lang="en-US" dirty="0"/>
              <a:t>Be consistent. </a:t>
            </a:r>
            <a:endParaRPr lang="en-US" dirty="0" smtClean="0"/>
          </a:p>
          <a:p>
            <a:r>
              <a:rPr lang="en-US" dirty="0" smtClean="0"/>
              <a:t>Versioning Web API’s.</a:t>
            </a:r>
          </a:p>
          <a:p>
            <a:r>
              <a:rPr lang="en-US" dirty="0" smtClean="0"/>
              <a:t>KISS.</a:t>
            </a:r>
          </a:p>
          <a:p>
            <a:pPr lvl="1"/>
            <a:r>
              <a:rPr lang="en-US" dirty="0"/>
              <a:t>Don’t expose more than you think needs </a:t>
            </a:r>
            <a:r>
              <a:rPr lang="en-US" dirty="0" smtClean="0"/>
              <a:t>exposing.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572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</a:t>
            </a:r>
            <a:r>
              <a:rPr lang="en-US" dirty="0" smtClean="0"/>
              <a:t>API’s - </a:t>
            </a:r>
            <a:r>
              <a:rPr lang="en-GB" dirty="0"/>
              <a:t>Semantic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</a:t>
            </a:r>
            <a:r>
              <a:rPr lang="en-US" dirty="0"/>
              <a:t>nouns, not verbs</a:t>
            </a:r>
            <a:r>
              <a:rPr lang="en-US" dirty="0" smtClean="0"/>
              <a:t>.</a:t>
            </a:r>
          </a:p>
          <a:p>
            <a:r>
              <a:rPr lang="en-US" dirty="0"/>
              <a:t>Be consistent. </a:t>
            </a:r>
            <a:endParaRPr lang="en-US" dirty="0" smtClean="0"/>
          </a:p>
          <a:p>
            <a:r>
              <a:rPr lang="en-US" dirty="0" smtClean="0"/>
              <a:t>Versioning Web API’s.</a:t>
            </a:r>
          </a:p>
          <a:p>
            <a:r>
              <a:rPr lang="en-US" dirty="0" smtClean="0"/>
              <a:t>KISS.</a:t>
            </a:r>
          </a:p>
          <a:p>
            <a:pPr lvl="1"/>
            <a:r>
              <a:rPr lang="en-US" dirty="0"/>
              <a:t>Don’t expose more than you think needs </a:t>
            </a:r>
            <a:r>
              <a:rPr lang="en-US" dirty="0" smtClean="0"/>
              <a:t>exposing.</a:t>
            </a:r>
          </a:p>
          <a:p>
            <a:pPr lvl="1"/>
            <a:r>
              <a:rPr lang="en-US" dirty="0"/>
              <a:t>Don’t use 43 different status codes 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225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</a:t>
            </a:r>
            <a:r>
              <a:rPr lang="en-US" dirty="0" smtClean="0"/>
              <a:t>API’s - </a:t>
            </a:r>
            <a:r>
              <a:rPr lang="en-GB" dirty="0"/>
              <a:t>Semantic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</a:t>
            </a:r>
            <a:r>
              <a:rPr lang="en-US" dirty="0"/>
              <a:t>nouns, not verbs</a:t>
            </a:r>
            <a:r>
              <a:rPr lang="en-US" dirty="0" smtClean="0"/>
              <a:t>.</a:t>
            </a:r>
          </a:p>
          <a:p>
            <a:r>
              <a:rPr lang="en-US" dirty="0"/>
              <a:t>Be consistent. </a:t>
            </a:r>
            <a:endParaRPr lang="en-US" dirty="0" smtClean="0"/>
          </a:p>
          <a:p>
            <a:r>
              <a:rPr lang="en-US" dirty="0" smtClean="0"/>
              <a:t>Versioning Web API’s.</a:t>
            </a:r>
          </a:p>
          <a:p>
            <a:r>
              <a:rPr lang="en-US" dirty="0" smtClean="0"/>
              <a:t>KISS.</a:t>
            </a:r>
          </a:p>
          <a:p>
            <a:pPr lvl="1"/>
            <a:r>
              <a:rPr lang="en-US" dirty="0"/>
              <a:t>Don’t expose more than you think needs </a:t>
            </a:r>
            <a:r>
              <a:rPr lang="en-US" dirty="0" smtClean="0"/>
              <a:t>exposing.</a:t>
            </a:r>
          </a:p>
          <a:p>
            <a:pPr lvl="1"/>
            <a:r>
              <a:rPr lang="en-US" dirty="0"/>
              <a:t>Don’t use 43 different status codes </a:t>
            </a:r>
            <a:r>
              <a:rPr lang="en-US" dirty="0" smtClean="0"/>
              <a:t>.</a:t>
            </a:r>
          </a:p>
          <a:p>
            <a:pPr lvl="1"/>
            <a:r>
              <a:rPr lang="en-GB" dirty="0"/>
              <a:t>Keep your DTOs simple.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432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</a:t>
            </a:r>
            <a:r>
              <a:rPr lang="en-US" dirty="0" smtClean="0"/>
              <a:t>API’s - </a:t>
            </a:r>
            <a:r>
              <a:rPr lang="en-GB" dirty="0"/>
              <a:t>Technical best </a:t>
            </a:r>
            <a:r>
              <a:rPr lang="en-GB" dirty="0" smtClean="0"/>
              <a:t>practices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312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</a:t>
            </a:r>
            <a:r>
              <a:rPr lang="en-US" dirty="0" smtClean="0"/>
              <a:t>API’s - </a:t>
            </a:r>
            <a:r>
              <a:rPr lang="en-GB" dirty="0"/>
              <a:t>Technical best </a:t>
            </a:r>
            <a:r>
              <a:rPr lang="en-GB" dirty="0" smtClean="0"/>
              <a:t>practices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DTOs to move data back and forth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809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</a:t>
            </a:r>
            <a:r>
              <a:rPr lang="en-US" dirty="0" smtClean="0"/>
              <a:t>API’s - </a:t>
            </a:r>
            <a:r>
              <a:rPr lang="en-GB" dirty="0"/>
              <a:t>Technical best </a:t>
            </a:r>
            <a:r>
              <a:rPr lang="en-GB" dirty="0" smtClean="0"/>
              <a:t>practices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DTOs to move data back and forth</a:t>
            </a:r>
            <a:r>
              <a:rPr lang="en-US" dirty="0" smtClean="0"/>
              <a:t>.</a:t>
            </a:r>
          </a:p>
          <a:p>
            <a:pPr lvl="1"/>
            <a:r>
              <a:rPr lang="en-GB" dirty="0" smtClean="0"/>
              <a:t>	public </a:t>
            </a:r>
            <a:r>
              <a:rPr lang="en-GB" dirty="0"/>
              <a:t>class </a:t>
            </a:r>
            <a:r>
              <a:rPr lang="en-GB" dirty="0" smtClean="0"/>
              <a:t>Poi</a:t>
            </a:r>
            <a:endParaRPr lang="en-GB" dirty="0"/>
          </a:p>
          <a:p>
            <a:pPr marL="400050" lvl="1" indent="0">
              <a:buNone/>
            </a:pPr>
            <a:r>
              <a:rPr lang="en-GB" dirty="0"/>
              <a:t>    </a:t>
            </a:r>
            <a:r>
              <a:rPr lang="en-GB" dirty="0" smtClean="0"/>
              <a:t>	{</a:t>
            </a:r>
            <a:endParaRPr lang="en-GB" dirty="0"/>
          </a:p>
          <a:p>
            <a:pPr marL="800100" lvl="2" indent="0"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Id { get; set; }</a:t>
            </a:r>
          </a:p>
          <a:p>
            <a:pPr marL="800100" lvl="2" indent="0">
              <a:buNone/>
            </a:pPr>
            <a:r>
              <a:rPr lang="en-US" dirty="0"/>
              <a:t>        public string Name { get; set; }</a:t>
            </a:r>
          </a:p>
          <a:p>
            <a:pPr marL="800100" lvl="2" indent="0">
              <a:buNone/>
            </a:pPr>
            <a:r>
              <a:rPr lang="en-US" dirty="0"/>
              <a:t>        public string Description { get; set; }</a:t>
            </a:r>
          </a:p>
          <a:p>
            <a:pPr marL="400050" lvl="1" indent="0">
              <a:buNone/>
            </a:pPr>
            <a:r>
              <a:rPr lang="en-GB" dirty="0"/>
              <a:t>   </a:t>
            </a:r>
            <a:r>
              <a:rPr lang="en-GB" dirty="0" smtClean="0"/>
              <a:t>	}</a:t>
            </a:r>
          </a:p>
          <a:p>
            <a:pPr marL="40005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386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</a:t>
            </a:r>
            <a:r>
              <a:rPr lang="en-US" dirty="0" smtClean="0"/>
              <a:t>API’s - </a:t>
            </a:r>
            <a:r>
              <a:rPr lang="en-GB" dirty="0"/>
              <a:t>Technical best </a:t>
            </a:r>
            <a:r>
              <a:rPr lang="en-GB" dirty="0" smtClean="0"/>
              <a:t>practices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DTOs to move data back and forth</a:t>
            </a:r>
            <a:r>
              <a:rPr lang="en-US" dirty="0" smtClean="0"/>
              <a:t>.</a:t>
            </a:r>
          </a:p>
          <a:p>
            <a:pPr lvl="1"/>
            <a:r>
              <a:rPr lang="en-GB" dirty="0" smtClean="0"/>
              <a:t>	public </a:t>
            </a:r>
            <a:r>
              <a:rPr lang="en-GB" dirty="0"/>
              <a:t>class </a:t>
            </a:r>
            <a:r>
              <a:rPr lang="en-GB" dirty="0" smtClean="0"/>
              <a:t>Poi</a:t>
            </a:r>
            <a:endParaRPr lang="en-GB" dirty="0"/>
          </a:p>
          <a:p>
            <a:pPr marL="400050" lvl="1" indent="0">
              <a:buNone/>
            </a:pPr>
            <a:r>
              <a:rPr lang="en-GB" dirty="0"/>
              <a:t>    </a:t>
            </a:r>
            <a:r>
              <a:rPr lang="en-GB" dirty="0" smtClean="0"/>
              <a:t>	{</a:t>
            </a:r>
            <a:endParaRPr lang="en-GB" dirty="0"/>
          </a:p>
          <a:p>
            <a:pPr marL="800100" lvl="2" indent="0"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Id { get; set; }</a:t>
            </a:r>
          </a:p>
          <a:p>
            <a:pPr marL="800100" lvl="2" indent="0">
              <a:buNone/>
            </a:pPr>
            <a:r>
              <a:rPr lang="en-US" dirty="0"/>
              <a:t>        public string Name { get; set; }</a:t>
            </a:r>
          </a:p>
          <a:p>
            <a:pPr marL="800100" lvl="2" indent="0">
              <a:buNone/>
            </a:pPr>
            <a:r>
              <a:rPr lang="en-US" dirty="0"/>
              <a:t>        public string Description { get; set; }</a:t>
            </a:r>
          </a:p>
          <a:p>
            <a:pPr marL="400050" lvl="1" indent="0">
              <a:buNone/>
            </a:pPr>
            <a:r>
              <a:rPr lang="en-GB" dirty="0"/>
              <a:t>   </a:t>
            </a:r>
            <a:r>
              <a:rPr lang="en-GB" dirty="0" smtClean="0"/>
              <a:t>	}</a:t>
            </a:r>
          </a:p>
          <a:p>
            <a:pPr lvl="1"/>
            <a:r>
              <a:rPr lang="en-GB" dirty="0"/>
              <a:t>public class </a:t>
            </a:r>
            <a:r>
              <a:rPr lang="en-GB" dirty="0" err="1"/>
              <a:t>PoiForCreatingDto</a:t>
            </a:r>
            <a:endParaRPr lang="en-GB" dirty="0"/>
          </a:p>
          <a:p>
            <a:pPr marL="800100" lvl="2" indent="0">
              <a:buNone/>
            </a:pPr>
            <a:r>
              <a:rPr lang="en-GB" dirty="0"/>
              <a:t>  </a:t>
            </a:r>
            <a:r>
              <a:rPr lang="en-GB" dirty="0" smtClean="0"/>
              <a:t>{</a:t>
            </a:r>
            <a:endParaRPr lang="en-GB" dirty="0"/>
          </a:p>
          <a:p>
            <a:pPr marL="800100" lvl="2" indent="0">
              <a:buNone/>
            </a:pPr>
            <a:r>
              <a:rPr lang="en-US" dirty="0" smtClean="0"/>
              <a:t>	      public </a:t>
            </a:r>
            <a:r>
              <a:rPr lang="en-US" dirty="0"/>
              <a:t>string Name { get; set; }</a:t>
            </a:r>
          </a:p>
          <a:p>
            <a:pPr marL="800100" lvl="2" indent="0">
              <a:buNone/>
            </a:pPr>
            <a:r>
              <a:rPr lang="en-US" dirty="0" smtClean="0"/>
              <a:t>	      public </a:t>
            </a:r>
            <a:r>
              <a:rPr lang="en-US" dirty="0"/>
              <a:t>string Description { get; set; }</a:t>
            </a:r>
          </a:p>
          <a:p>
            <a:pPr marL="800100" lvl="2" indent="0">
              <a:buNone/>
            </a:pPr>
            <a:r>
              <a:rPr lang="en-GB" dirty="0"/>
              <a:t>  </a:t>
            </a:r>
            <a:r>
              <a:rPr lang="en-GB" dirty="0" smtClean="0"/>
              <a:t>}</a:t>
            </a:r>
          </a:p>
          <a:p>
            <a:pPr marL="685800" lvl="1"/>
            <a:r>
              <a:rPr lang="en-US" b="1" dirty="0" smtClean="0"/>
              <a:t>public </a:t>
            </a:r>
            <a:r>
              <a:rPr lang="en-US" b="1" dirty="0" err="1"/>
              <a:t>IActionResult</a:t>
            </a:r>
            <a:r>
              <a:rPr lang="en-US" b="1" dirty="0"/>
              <a:t> </a:t>
            </a:r>
            <a:r>
              <a:rPr lang="en-US" b="1" dirty="0" err="1"/>
              <a:t>CreatePoi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cityId</a:t>
            </a:r>
            <a:r>
              <a:rPr lang="en-US" b="1" dirty="0"/>
              <a:t>, [</a:t>
            </a:r>
            <a:r>
              <a:rPr lang="en-US" b="1" dirty="0" err="1"/>
              <a:t>FromBody</a:t>
            </a:r>
            <a:r>
              <a:rPr lang="en-US" b="1" dirty="0"/>
              <a:t>] </a:t>
            </a:r>
            <a:r>
              <a:rPr lang="en-US" b="1" dirty="0" err="1"/>
              <a:t>PoiForCreatingDto</a:t>
            </a:r>
            <a:r>
              <a:rPr lang="en-US" b="1" dirty="0"/>
              <a:t> poi)</a:t>
            </a:r>
            <a:endParaRPr lang="en-GB" b="1" dirty="0" smtClean="0"/>
          </a:p>
          <a:p>
            <a:pPr marL="40005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116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</a:t>
            </a:r>
            <a:r>
              <a:rPr lang="en-US" dirty="0" smtClean="0"/>
              <a:t>API’s - </a:t>
            </a:r>
            <a:r>
              <a:rPr lang="en-GB" dirty="0"/>
              <a:t>Technical best </a:t>
            </a:r>
            <a:r>
              <a:rPr lang="en-GB" dirty="0" smtClean="0"/>
              <a:t>practices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DTOs to move data back and forth</a:t>
            </a:r>
            <a:r>
              <a:rPr lang="en-US" dirty="0" smtClean="0"/>
              <a:t>.</a:t>
            </a:r>
          </a:p>
          <a:p>
            <a:r>
              <a:rPr lang="en-GB" dirty="0"/>
              <a:t>Validate everything</a:t>
            </a:r>
            <a:r>
              <a:rPr lang="en-GB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719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practices in Web API’s</a:t>
            </a:r>
          </a:p>
          <a:p>
            <a:r>
              <a:rPr lang="en-US" dirty="0" smtClean="0"/>
              <a:t>Fluent Validations</a:t>
            </a:r>
          </a:p>
          <a:p>
            <a:r>
              <a:rPr lang="en-US" dirty="0" err="1" smtClean="0"/>
              <a:t>AutoMapper</a:t>
            </a:r>
            <a:endParaRPr lang="en-US" dirty="0" smtClean="0"/>
          </a:p>
          <a:p>
            <a:r>
              <a:rPr lang="en-US" dirty="0" smtClean="0"/>
              <a:t>Starting </a:t>
            </a:r>
            <a:r>
              <a:rPr lang="en-US" dirty="0" err="1" smtClean="0"/>
              <a:t>Microservices</a:t>
            </a:r>
            <a:r>
              <a:rPr lang="en-US" dirty="0" smtClean="0"/>
              <a:t> or “SOA done right!”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4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</a:t>
            </a:r>
            <a:r>
              <a:rPr lang="en-US" dirty="0" smtClean="0"/>
              <a:t>API’s - </a:t>
            </a:r>
            <a:r>
              <a:rPr lang="en-GB" dirty="0"/>
              <a:t>Technical best </a:t>
            </a:r>
            <a:r>
              <a:rPr lang="en-GB" dirty="0" smtClean="0"/>
              <a:t>practices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DTOs to move data back and forth</a:t>
            </a:r>
            <a:r>
              <a:rPr lang="en-US" dirty="0" smtClean="0"/>
              <a:t>.</a:t>
            </a:r>
          </a:p>
          <a:p>
            <a:r>
              <a:rPr lang="en-GB" dirty="0"/>
              <a:t>Validate everything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public class </a:t>
            </a:r>
            <a:r>
              <a:rPr lang="en-GB" dirty="0" err="1"/>
              <a:t>PoiForCreatingDto</a:t>
            </a:r>
            <a:endParaRPr lang="en-GB" dirty="0"/>
          </a:p>
          <a:p>
            <a:pPr marL="800100" lvl="2" indent="0">
              <a:buNone/>
            </a:pPr>
            <a:r>
              <a:rPr lang="en-GB" dirty="0"/>
              <a:t>    {</a:t>
            </a:r>
          </a:p>
          <a:p>
            <a:pPr marL="800100" lvl="2" indent="0">
              <a:buNone/>
            </a:pPr>
            <a:r>
              <a:rPr lang="en-GB" dirty="0"/>
              <a:t>        [Required]</a:t>
            </a:r>
          </a:p>
          <a:p>
            <a:pPr marL="800100" lvl="2" indent="0">
              <a:buNone/>
            </a:pPr>
            <a:r>
              <a:rPr lang="en-GB" dirty="0"/>
              <a:t>        [</a:t>
            </a:r>
            <a:r>
              <a:rPr lang="en-GB" dirty="0" err="1"/>
              <a:t>MaxLength</a:t>
            </a:r>
            <a:r>
              <a:rPr lang="en-GB" dirty="0"/>
              <a:t>(30)]</a:t>
            </a:r>
          </a:p>
          <a:p>
            <a:pPr marL="800100" lvl="2" indent="0">
              <a:buNone/>
            </a:pPr>
            <a:r>
              <a:rPr lang="en-US" dirty="0"/>
              <a:t>        public string Name { get; set; }</a:t>
            </a:r>
          </a:p>
          <a:p>
            <a:pPr marL="800100" lvl="2" indent="0">
              <a:buNone/>
            </a:pPr>
            <a:r>
              <a:rPr lang="en-GB" dirty="0"/>
              <a:t>        [Required]</a:t>
            </a:r>
          </a:p>
          <a:p>
            <a:pPr marL="800100" lvl="2" indent="0">
              <a:buNone/>
            </a:pPr>
            <a:r>
              <a:rPr lang="en-GB" dirty="0"/>
              <a:t>        [</a:t>
            </a:r>
            <a:r>
              <a:rPr lang="en-GB" dirty="0" err="1"/>
              <a:t>MaxLength</a:t>
            </a:r>
            <a:r>
              <a:rPr lang="en-GB" dirty="0"/>
              <a:t>(200)]</a:t>
            </a:r>
          </a:p>
          <a:p>
            <a:pPr marL="800100" lvl="2" indent="0">
              <a:buNone/>
            </a:pPr>
            <a:r>
              <a:rPr lang="en-US" dirty="0"/>
              <a:t>        public string Description { get; set; }</a:t>
            </a:r>
          </a:p>
          <a:p>
            <a:pPr marL="800100" lvl="2" indent="0">
              <a:buNone/>
            </a:pPr>
            <a:r>
              <a:rPr lang="en-GB" dirty="0"/>
              <a:t>   </a:t>
            </a:r>
            <a:r>
              <a:rPr lang="en-GB" dirty="0" smtClean="0"/>
              <a:t>}</a:t>
            </a: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804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</a:t>
            </a:r>
            <a:r>
              <a:rPr lang="en-US" dirty="0" smtClean="0"/>
              <a:t>API’s - </a:t>
            </a:r>
            <a:r>
              <a:rPr lang="en-GB" dirty="0"/>
              <a:t>Technical best </a:t>
            </a:r>
            <a:r>
              <a:rPr lang="en-GB" dirty="0" smtClean="0"/>
              <a:t>practices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 DTOs to move data back and forth</a:t>
            </a:r>
            <a:r>
              <a:rPr lang="en-US" dirty="0" smtClean="0"/>
              <a:t>.</a:t>
            </a:r>
          </a:p>
          <a:p>
            <a:r>
              <a:rPr lang="en-GB" dirty="0"/>
              <a:t>Validate everything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	[</a:t>
            </a:r>
            <a:r>
              <a:rPr lang="en-GB" dirty="0" err="1"/>
              <a:t>HttpPost</a:t>
            </a:r>
            <a:r>
              <a:rPr lang="en-GB" dirty="0"/>
              <a:t>("{</a:t>
            </a:r>
            <a:r>
              <a:rPr lang="en-GB" dirty="0" err="1"/>
              <a:t>cityId</a:t>
            </a:r>
            <a:r>
              <a:rPr lang="en-GB" dirty="0"/>
              <a:t>}/poi")]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IActionResult</a:t>
            </a:r>
            <a:r>
              <a:rPr lang="en-US" dirty="0"/>
              <a:t> </a:t>
            </a:r>
            <a:r>
              <a:rPr lang="en-US" dirty="0" err="1"/>
              <a:t>CreatePoi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cityId</a:t>
            </a:r>
            <a:r>
              <a:rPr lang="en-US" dirty="0"/>
              <a:t>, [</a:t>
            </a:r>
            <a:r>
              <a:rPr lang="en-US" dirty="0" err="1"/>
              <a:t>FromBody</a:t>
            </a:r>
            <a:r>
              <a:rPr lang="en-US" dirty="0"/>
              <a:t>] </a:t>
            </a:r>
            <a:r>
              <a:rPr lang="en-US" dirty="0" err="1"/>
              <a:t>PoiForCreatingDto</a:t>
            </a:r>
            <a:r>
              <a:rPr lang="en-US" dirty="0"/>
              <a:t> poi)</a:t>
            </a:r>
          </a:p>
          <a:p>
            <a:pPr marL="0" indent="0">
              <a:buNone/>
            </a:pPr>
            <a:r>
              <a:rPr lang="en-GB" dirty="0"/>
              <a:t>        {</a:t>
            </a:r>
          </a:p>
          <a:p>
            <a:pPr marL="0" indent="0">
              <a:buNone/>
            </a:pPr>
            <a:r>
              <a:rPr lang="en-GB" dirty="0"/>
              <a:t>            if (poi == null)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return </a:t>
            </a:r>
            <a:r>
              <a:rPr lang="en-GB" dirty="0" err="1"/>
              <a:t>BadRequest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            }</a:t>
            </a:r>
          </a:p>
          <a:p>
            <a:pPr marL="0" indent="0">
              <a:buNone/>
            </a:pPr>
            <a:r>
              <a:rPr lang="en-GB" dirty="0" smtClean="0"/>
              <a:t>            </a:t>
            </a:r>
            <a:r>
              <a:rPr lang="en-GB" dirty="0"/>
              <a:t>if (!</a:t>
            </a:r>
            <a:r>
              <a:rPr lang="en-GB" dirty="0" err="1"/>
              <a:t>ModelState.IsValid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return </a:t>
            </a:r>
            <a:r>
              <a:rPr lang="en-GB" dirty="0" err="1"/>
              <a:t>BadRequest</a:t>
            </a:r>
            <a:r>
              <a:rPr lang="en-GB" dirty="0"/>
              <a:t>(</a:t>
            </a:r>
            <a:r>
              <a:rPr lang="en-GB" dirty="0" err="1"/>
              <a:t>ModelState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            </a:t>
            </a:r>
            <a:r>
              <a:rPr lang="en-GB" dirty="0" smtClean="0"/>
              <a:t>} … }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475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</a:t>
            </a:r>
            <a:r>
              <a:rPr lang="en-US" dirty="0" smtClean="0"/>
              <a:t>API’s - </a:t>
            </a:r>
            <a:r>
              <a:rPr lang="en-GB" dirty="0"/>
              <a:t>Technical best </a:t>
            </a:r>
            <a:r>
              <a:rPr lang="en-GB" dirty="0" smtClean="0"/>
              <a:t>practices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DTOs to move data back and forth</a:t>
            </a:r>
            <a:r>
              <a:rPr lang="en-US" dirty="0" smtClean="0"/>
              <a:t>.</a:t>
            </a:r>
          </a:p>
          <a:p>
            <a:r>
              <a:rPr lang="en-GB" dirty="0"/>
              <a:t>Validate everything</a:t>
            </a:r>
            <a:r>
              <a:rPr lang="en-GB" dirty="0" smtClean="0"/>
              <a:t>.</a:t>
            </a:r>
          </a:p>
          <a:p>
            <a:r>
              <a:rPr lang="en-US" dirty="0"/>
              <a:t>Keep your controllers as thin as possible. Enforce separation of concerns. Separation of concerns means things are testable.</a:t>
            </a:r>
          </a:p>
          <a:p>
            <a:endParaRPr lang="en-GB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5339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</a:t>
            </a:r>
            <a:r>
              <a:rPr lang="en-US" dirty="0" smtClean="0"/>
              <a:t>Validations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1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</a:t>
            </a:r>
            <a:r>
              <a:rPr lang="en-US" dirty="0" smtClean="0"/>
              <a:t>Validations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A small validation library for .NET that uses a fluent interface and lambda expressions for building validation rules</a:t>
            </a:r>
            <a:r>
              <a:rPr lang="en-US" dirty="0" smtClean="0"/>
              <a:t>.</a:t>
            </a:r>
            <a:r>
              <a:rPr lang="en-US" dirty="0" smtClean="0"/>
              <a:t>”</a:t>
            </a:r>
          </a:p>
          <a:p>
            <a:pPr lvl="2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github.com/JeremySkinner/FluentValidation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595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</a:t>
            </a:r>
            <a:r>
              <a:rPr lang="en-US" dirty="0" smtClean="0"/>
              <a:t>Validations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A small validation library for .NET that uses a fluent interface and lambda expressions for building validation rules</a:t>
            </a:r>
            <a:r>
              <a:rPr lang="en-US" dirty="0" smtClean="0"/>
              <a:t>.</a:t>
            </a:r>
            <a:r>
              <a:rPr lang="en-US" dirty="0" smtClean="0"/>
              <a:t>”</a:t>
            </a:r>
          </a:p>
          <a:p>
            <a:pPr lvl="2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github.com/JeremySkinner/FluentValidation</a:t>
            </a:r>
            <a:endParaRPr lang="en-GB" dirty="0" smtClean="0"/>
          </a:p>
          <a:p>
            <a:r>
              <a:rPr lang="en-US" dirty="0" smtClean="0"/>
              <a:t>Using: Install-Package </a:t>
            </a:r>
            <a:r>
              <a:rPr lang="en-US" dirty="0" err="1" smtClean="0"/>
              <a:t>FluentValidation.AspNetCore</a:t>
            </a:r>
            <a:r>
              <a:rPr lang="en-US" dirty="0" smtClean="0"/>
              <a:t> or </a:t>
            </a:r>
            <a:r>
              <a:rPr lang="en-US" dirty="0" err="1" smtClean="0"/>
              <a:t>Nuget</a:t>
            </a:r>
            <a:r>
              <a:rPr lang="en-US" dirty="0" smtClean="0"/>
              <a:t> package in Visual Studio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057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</a:t>
            </a:r>
            <a:r>
              <a:rPr lang="en-US" dirty="0" smtClean="0"/>
              <a:t>Validations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A small validation library for .NET that uses a fluent interface and lambda expressions for building validation rules</a:t>
            </a:r>
            <a:r>
              <a:rPr lang="en-US" dirty="0" smtClean="0"/>
              <a:t>.</a:t>
            </a:r>
            <a:r>
              <a:rPr lang="en-US" dirty="0" smtClean="0"/>
              <a:t>”</a:t>
            </a:r>
          </a:p>
          <a:p>
            <a:pPr lvl="2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github.com/JeremySkinner/FluentValidation</a:t>
            </a:r>
            <a:endParaRPr lang="en-GB" dirty="0" smtClean="0"/>
          </a:p>
          <a:p>
            <a:r>
              <a:rPr lang="en-US" dirty="0" smtClean="0"/>
              <a:t>Using: Install-Package </a:t>
            </a:r>
            <a:r>
              <a:rPr lang="en-US" dirty="0" err="1" smtClean="0"/>
              <a:t>FluentValidation.AspNetCore</a:t>
            </a:r>
            <a:r>
              <a:rPr lang="en-US" dirty="0" smtClean="0"/>
              <a:t> or </a:t>
            </a:r>
            <a:r>
              <a:rPr lang="en-US" dirty="0" err="1" smtClean="0"/>
              <a:t>Nuget</a:t>
            </a:r>
            <a:r>
              <a:rPr lang="en-US" dirty="0" smtClean="0"/>
              <a:t> package in Visual Studio</a:t>
            </a:r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425" y="1620837"/>
            <a:ext cx="82105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Validations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– production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1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Validations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– Customer 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7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AutoMapper</a:t>
            </a:r>
            <a:r>
              <a:rPr lang="en-US" dirty="0" smtClean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3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in Web </a:t>
            </a:r>
            <a:r>
              <a:rPr lang="en-US" dirty="0" smtClean="0"/>
              <a:t>API’s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Semantic best </a:t>
            </a:r>
            <a:r>
              <a:rPr lang="en-GB" dirty="0" smtClean="0"/>
              <a:t>practices</a:t>
            </a:r>
          </a:p>
          <a:p>
            <a:r>
              <a:rPr lang="en-GB" dirty="0"/>
              <a:t>Technical best </a:t>
            </a:r>
            <a:r>
              <a:rPr lang="en-GB" dirty="0" smtClean="0"/>
              <a:t>practices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0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AutoMapper</a:t>
            </a:r>
            <a:r>
              <a:rPr lang="en-US" dirty="0" smtClean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AutoMapper</a:t>
            </a:r>
            <a:r>
              <a:rPr lang="en-US" dirty="0" smtClean="0"/>
              <a:t> </a:t>
            </a:r>
            <a:r>
              <a:rPr lang="en-US" dirty="0"/>
              <a:t>uses a fluent configuration API to define an object-object mapping strategy. </a:t>
            </a:r>
            <a:r>
              <a:rPr lang="en-US" dirty="0" err="1"/>
              <a:t>AutoMapper</a:t>
            </a:r>
            <a:r>
              <a:rPr lang="en-US" dirty="0"/>
              <a:t> uses a convention-based matching algorithm to match up source to destination values. </a:t>
            </a:r>
            <a:r>
              <a:rPr lang="en-US" dirty="0" err="1"/>
              <a:t>AutoMapper</a:t>
            </a:r>
            <a:r>
              <a:rPr lang="en-US" dirty="0"/>
              <a:t> is geared towards model projection scenarios to flatten complex object models to DTOs and other simple objects, whose design is better suited for serialization, communication, messaging, or simply an anti-corruption layer between the domain and application layer</a:t>
            </a:r>
            <a:r>
              <a:rPr lang="en-US" dirty="0" smtClean="0"/>
              <a:t>.” -&gt; </a:t>
            </a:r>
            <a:r>
              <a:rPr lang="en-GB" dirty="0">
                <a:hlinkClick r:id="rId2"/>
              </a:rPr>
              <a:t>http://docs.automapper.org/en/stable/index.html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8672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AutoMapper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https://dotnetcademy.net/Learn/2/Pages/2</a:t>
            </a:r>
          </a:p>
        </p:txBody>
      </p:sp>
    </p:spTree>
    <p:extLst>
      <p:ext uri="{BB962C8B-B14F-4D97-AF65-F5344CB8AC3E}">
        <p14:creationId xmlns:p14="http://schemas.microsoft.com/office/powerpoint/2010/main" val="4012230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</a:t>
            </a:r>
            <a:r>
              <a:rPr lang="en-US" dirty="0" err="1"/>
              <a:t>Microservices</a:t>
            </a:r>
            <a:r>
              <a:rPr lang="en-US" dirty="0"/>
              <a:t> or “SOA done right</a:t>
            </a:r>
            <a:r>
              <a:rPr lang="en-US" dirty="0" smtClean="0"/>
              <a:t>!”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3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</a:t>
            </a:r>
            <a:r>
              <a:rPr lang="en-US" dirty="0" err="1"/>
              <a:t>Microservices</a:t>
            </a:r>
            <a:r>
              <a:rPr lang="en-US" dirty="0"/>
              <a:t> or “SOA done right</a:t>
            </a:r>
            <a:r>
              <a:rPr lang="en-US" dirty="0" smtClean="0"/>
              <a:t>!”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Copyright : Mauro </a:t>
            </a:r>
            <a:r>
              <a:rPr lang="en-US" dirty="0" err="1" smtClean="0"/>
              <a:t>Servienti</a:t>
            </a:r>
            <a:r>
              <a:rPr lang="en-US" dirty="0" smtClean="0"/>
              <a:t> =&gt; “SOA dine right!”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9910"/>
          <a:stretch/>
        </p:blipFill>
        <p:spPr>
          <a:xfrm>
            <a:off x="1128213" y="2021982"/>
            <a:ext cx="8695639" cy="3322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35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</a:t>
            </a:r>
            <a:r>
              <a:rPr lang="en-US" dirty="0" err="1"/>
              <a:t>Microservices</a:t>
            </a:r>
            <a:r>
              <a:rPr lang="en-US" dirty="0"/>
              <a:t> or “SOA done right</a:t>
            </a:r>
            <a:r>
              <a:rPr lang="en-US" dirty="0" smtClean="0"/>
              <a:t>!”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in charge of changing, for example, the price?</a:t>
            </a:r>
          </a:p>
          <a:p>
            <a:endParaRPr lang="en-US" dirty="0"/>
          </a:p>
          <a:p>
            <a:r>
              <a:rPr lang="en-US" dirty="0"/>
              <a:t>Who is responsible for business rules affecting shipping costs?</a:t>
            </a:r>
          </a:p>
          <a:p>
            <a:endParaRPr lang="en-US" dirty="0"/>
          </a:p>
          <a:p>
            <a:r>
              <a:rPr lang="en-US" dirty="0"/>
              <a:t>Where do we store stars and customers’ reviews?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6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</a:t>
            </a:r>
            <a:r>
              <a:rPr lang="en-US" dirty="0" err="1"/>
              <a:t>Microservices</a:t>
            </a:r>
            <a:r>
              <a:rPr lang="en-US" dirty="0"/>
              <a:t> or “SOA done right</a:t>
            </a:r>
            <a:r>
              <a:rPr lang="en-US" dirty="0" smtClean="0"/>
              <a:t>!”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321224" cy="442051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Mauro </a:t>
            </a:r>
            <a:r>
              <a:rPr lang="en-US" dirty="0" err="1"/>
              <a:t>S</a:t>
            </a:r>
            <a:r>
              <a:rPr lang="en-US" dirty="0" err="1" smtClean="0"/>
              <a:t>ervienti</a:t>
            </a:r>
            <a:r>
              <a:rPr lang="en-US" dirty="0" smtClean="0"/>
              <a:t> =&gt; “SOA done right!”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b="39910"/>
          <a:stretch/>
        </p:blipFill>
        <p:spPr>
          <a:xfrm>
            <a:off x="960788" y="1690688"/>
            <a:ext cx="10270423" cy="3924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5791199" y="1699636"/>
            <a:ext cx="5033493" cy="1646462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895082" y="1690688"/>
            <a:ext cx="4756159" cy="3460861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5859624" y="3506738"/>
            <a:ext cx="1330433" cy="373899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193092" y="3203183"/>
            <a:ext cx="1267358" cy="44975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vert="horz" wrap="none" lIns="68580" tIns="34290" rIns="68580" bIns="34290" rtlCol="0" anchor="ctr">
            <a:normAutofit/>
          </a:bodyPr>
          <a:lstStyle/>
          <a:p>
            <a:pPr algn="ctr"/>
            <a:r>
              <a:rPr lang="it-IT" b="1" i="1" dirty="0"/>
              <a:t>Sales</a:t>
            </a:r>
            <a:endParaRPr lang="en-US" b="1" i="1" dirty="0"/>
          </a:p>
        </p:txBody>
      </p:sp>
      <p:sp>
        <p:nvSpPr>
          <p:cNvPr id="21" name="Rectangle 20"/>
          <p:cNvSpPr/>
          <p:nvPr/>
        </p:nvSpPr>
        <p:spPr>
          <a:xfrm>
            <a:off x="5859624" y="4445062"/>
            <a:ext cx="2032024" cy="309820"/>
          </a:xfrm>
          <a:prstGeom prst="rect">
            <a:avLst/>
          </a:prstGeom>
          <a:solidFill>
            <a:srgbClr val="F3B3B3">
              <a:alpha val="49804"/>
            </a:srgbClr>
          </a:solidFill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7336078" y="4655575"/>
            <a:ext cx="1356315" cy="449754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vert="horz" wrap="none" lIns="68580" tIns="34290" rIns="68580" bIns="34290" rtlCol="0" anchor="ctr">
            <a:normAutofit/>
          </a:bodyPr>
          <a:lstStyle/>
          <a:p>
            <a:pPr algn="ctr"/>
            <a:r>
              <a:rPr lang="it-IT" b="1" i="1" dirty="0"/>
              <a:t>Warehouse</a:t>
            </a:r>
            <a:endParaRPr lang="en-US" b="1" i="1" dirty="0"/>
          </a:p>
        </p:txBody>
      </p:sp>
      <p:sp>
        <p:nvSpPr>
          <p:cNvPr id="23" name="Rectangle 22"/>
          <p:cNvSpPr/>
          <p:nvPr/>
        </p:nvSpPr>
        <p:spPr>
          <a:xfrm>
            <a:off x="7255763" y="3531482"/>
            <a:ext cx="1436630" cy="34915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8014235" y="3718302"/>
            <a:ext cx="1267358" cy="44975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vert="horz" wrap="none" lIns="68580" tIns="34290" rIns="68580" bIns="34290" rtlCol="0" anchor="ctr">
            <a:normAutofit/>
          </a:bodyPr>
          <a:lstStyle/>
          <a:p>
            <a:pPr algn="ctr"/>
            <a:r>
              <a:rPr lang="it-IT" b="1" i="1" dirty="0"/>
              <a:t>Shipping</a:t>
            </a:r>
            <a:endParaRPr lang="en-US" b="1" i="1" dirty="0"/>
          </a:p>
        </p:txBody>
      </p:sp>
      <p:sp>
        <p:nvSpPr>
          <p:cNvPr id="25" name="Rectangle 24"/>
          <p:cNvSpPr/>
          <p:nvPr/>
        </p:nvSpPr>
        <p:spPr>
          <a:xfrm>
            <a:off x="838200" y="1403269"/>
            <a:ext cx="10515600" cy="4463058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453697" y="5703992"/>
            <a:ext cx="1267358" cy="449754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vert="horz" wrap="none" lIns="68580" tIns="34290" rIns="68580" bIns="34290" rtlCol="0" anchor="ctr">
            <a:normAutofit/>
          </a:bodyPr>
          <a:lstStyle/>
          <a:p>
            <a:pPr algn="ctr"/>
            <a:r>
              <a:rPr lang="it-IT" b="1" i="1" dirty="0"/>
              <a:t>Publishing</a:t>
            </a:r>
            <a:endParaRPr lang="en-US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5157038" y="1379081"/>
            <a:ext cx="1267358" cy="44975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vert="horz" wrap="none" lIns="68580" tIns="34290" rIns="68580" bIns="34290" rtlCol="0" anchor="ctr">
            <a:normAutofit/>
          </a:bodyPr>
          <a:lstStyle/>
          <a:p>
            <a:pPr algn="ctr"/>
            <a:r>
              <a:rPr lang="it-IT" b="1" i="1" dirty="0"/>
              <a:t>Marketing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7319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</a:t>
            </a:r>
            <a:r>
              <a:rPr lang="en-US" dirty="0" err="1"/>
              <a:t>Microservices</a:t>
            </a:r>
            <a:r>
              <a:rPr lang="en-US" dirty="0"/>
              <a:t> or “SOA done right</a:t>
            </a:r>
            <a:r>
              <a:rPr lang="en-US" dirty="0" smtClean="0"/>
              <a:t>!”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6000" dirty="0"/>
              <a:t>(micro)services owning their own piece of information.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Single Responsibility Principle</a:t>
            </a:r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0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</a:t>
            </a:r>
            <a:r>
              <a:rPr lang="en-US" dirty="0" err="1"/>
              <a:t>Microservices</a:t>
            </a:r>
            <a:r>
              <a:rPr lang="en-US" dirty="0"/>
              <a:t> or “SOA done right</a:t>
            </a:r>
            <a:r>
              <a:rPr lang="en-US" dirty="0" smtClean="0"/>
              <a:t>!”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more next time  …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3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4400" b="1" i="1" dirty="0"/>
          </a:p>
        </p:txBody>
      </p:sp>
    </p:spTree>
    <p:extLst>
      <p:ext uri="{BB962C8B-B14F-4D97-AF65-F5344CB8AC3E}">
        <p14:creationId xmlns:p14="http://schemas.microsoft.com/office/powerpoint/2010/main" val="39602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i="1" dirty="0"/>
              <a:t>Rules of Optimization:</a:t>
            </a:r>
            <a:br>
              <a:rPr lang="en-US" sz="2600" i="1" dirty="0"/>
            </a:br>
            <a:r>
              <a:rPr lang="en-US" sz="2600" i="1" dirty="0"/>
              <a:t>Rule 1: Don't do it.</a:t>
            </a:r>
            <a:br>
              <a:rPr lang="en-US" sz="2600" i="1" dirty="0"/>
            </a:br>
            <a:r>
              <a:rPr lang="en-US" sz="2600" i="1" dirty="0"/>
              <a:t>Rule 2 (for experts only): Don't do it yet.</a:t>
            </a:r>
            <a:r>
              <a:rPr lang="en-US" sz="2600" dirty="0"/>
              <a:t> </a:t>
            </a:r>
            <a:endParaRPr lang="en-GB" sz="2600" b="1" i="1" dirty="0"/>
          </a:p>
        </p:txBody>
      </p:sp>
    </p:spTree>
    <p:extLst>
      <p:ext uri="{BB962C8B-B14F-4D97-AF65-F5344CB8AC3E}">
        <p14:creationId xmlns:p14="http://schemas.microsoft.com/office/powerpoint/2010/main" val="40904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</a:t>
            </a:r>
            <a:r>
              <a:rPr lang="en-US" dirty="0" smtClean="0"/>
              <a:t>API’s - </a:t>
            </a:r>
            <a:r>
              <a:rPr lang="en-GB" dirty="0"/>
              <a:t>Semantic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60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Pluralsight</a:t>
            </a:r>
            <a:endParaRPr lang="en-US" dirty="0" smtClean="0"/>
          </a:p>
          <a:p>
            <a:r>
              <a:rPr lang="en-US" dirty="0" smtClean="0"/>
              <a:t>Mauro </a:t>
            </a:r>
            <a:r>
              <a:rPr lang="en-US" dirty="0" err="1" smtClean="0"/>
              <a:t>Servienti</a:t>
            </a:r>
            <a:r>
              <a:rPr lang="en-US" dirty="0" smtClean="0"/>
              <a:t> – “SOA done right!”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9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any other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2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Thanks! </a:t>
            </a:r>
          </a:p>
          <a:p>
            <a:pPr marL="0" indent="0" algn="ctr">
              <a:buNone/>
            </a:pPr>
            <a:r>
              <a:rPr lang="en-US" sz="4800" dirty="0" smtClean="0"/>
              <a:t>See you next time! </a:t>
            </a:r>
            <a:r>
              <a:rPr lang="en-US" sz="4800" dirty="0" smtClean="0">
                <a:sym typeface="Wingdings" panose="05000000000000000000" pitchFamily="2" charset="2"/>
              </a:rPr>
              <a:t>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8350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</a:t>
            </a:r>
            <a:r>
              <a:rPr lang="en-US" dirty="0" smtClean="0"/>
              <a:t>API’s - </a:t>
            </a:r>
            <a:r>
              <a:rPr lang="en-GB" dirty="0"/>
              <a:t>Semantic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</a:t>
            </a:r>
            <a:r>
              <a:rPr lang="en-US" dirty="0"/>
              <a:t>nouns, not verbs.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078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</a:t>
            </a:r>
            <a:r>
              <a:rPr lang="en-US" dirty="0" smtClean="0"/>
              <a:t>API’s - </a:t>
            </a:r>
            <a:r>
              <a:rPr lang="en-GB" dirty="0"/>
              <a:t>Semantic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</a:t>
            </a:r>
            <a:r>
              <a:rPr lang="en-US" dirty="0"/>
              <a:t>nouns, not verbs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GET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localhost:16991/v1/cities</a:t>
            </a:r>
            <a:endParaRPr lang="en-US" dirty="0" smtClean="0"/>
          </a:p>
          <a:p>
            <a:pPr lvl="1"/>
            <a:r>
              <a:rPr lang="en-US" dirty="0"/>
              <a:t>GET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localhost:16991/v1/cities/1/poi</a:t>
            </a:r>
            <a:endParaRPr lang="en-US" dirty="0"/>
          </a:p>
          <a:p>
            <a:pPr lvl="1"/>
            <a:r>
              <a:rPr lang="en-US" dirty="0"/>
              <a:t>POST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localhost:16991/v1/cities/1/poi</a:t>
            </a:r>
            <a:endParaRPr lang="en-US" dirty="0" smtClean="0"/>
          </a:p>
          <a:p>
            <a:pPr lvl="1"/>
            <a:r>
              <a:rPr lang="en-US" dirty="0"/>
              <a:t>PUT 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localhost:16991/v1/cities/1/poi/3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1132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</a:t>
            </a:r>
            <a:r>
              <a:rPr lang="en-US" dirty="0" smtClean="0"/>
              <a:t>API’s - </a:t>
            </a:r>
            <a:r>
              <a:rPr lang="en-GB" dirty="0"/>
              <a:t>Semantic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</a:t>
            </a:r>
            <a:r>
              <a:rPr lang="en-US" dirty="0"/>
              <a:t>nouns, not verbs</a:t>
            </a:r>
            <a:r>
              <a:rPr lang="en-US" dirty="0" smtClean="0"/>
              <a:t>.</a:t>
            </a:r>
          </a:p>
          <a:p>
            <a:r>
              <a:rPr lang="en-US" dirty="0"/>
              <a:t>Be consistent. 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1625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</a:t>
            </a:r>
            <a:r>
              <a:rPr lang="en-US" dirty="0" smtClean="0"/>
              <a:t>API’s - </a:t>
            </a:r>
            <a:r>
              <a:rPr lang="en-GB" dirty="0"/>
              <a:t>Semantic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</a:t>
            </a:r>
            <a:r>
              <a:rPr lang="en-US" dirty="0"/>
              <a:t>nouns, not verbs</a:t>
            </a:r>
            <a:r>
              <a:rPr lang="en-US" dirty="0" smtClean="0"/>
              <a:t>.</a:t>
            </a:r>
          </a:p>
          <a:p>
            <a:r>
              <a:rPr lang="en-US" dirty="0"/>
              <a:t>Be consistent.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39801"/>
              </p:ext>
            </p:extLst>
          </p:nvPr>
        </p:nvGraphicFramePr>
        <p:xfrm>
          <a:off x="821383" y="2954934"/>
          <a:ext cx="957186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933"/>
                <a:gridCol w="47859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</a:t>
                      </a:r>
                      <a:r>
                        <a:rPr lang="en-US" baseline="0" dirty="0" smtClean="0"/>
                        <a:t> NOT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GETs to get data.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status codes in a way that is not expected. If returning a set of objects, don’t return 404 if the set is empty — return the empty set. That’s what people expect.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PUTs/POSTs to change/add data.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GETs to alter data or PUTs/POSTs to only get data.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 a few good status codes to use consistently and use them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consistently and correctly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throughout your API.</a:t>
                      </a:r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every status code that tangentially relates to what you’re trying to tell your consumer. Use error messages to describe invalid conditions.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the same general endpoint structure throughout.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</a:t>
            </a:r>
            <a:r>
              <a:rPr lang="en-US" dirty="0" smtClean="0"/>
              <a:t>API’s - </a:t>
            </a:r>
            <a:r>
              <a:rPr lang="en-GB" dirty="0"/>
              <a:t>Semantic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</a:t>
            </a:r>
            <a:r>
              <a:rPr lang="en-US" dirty="0"/>
              <a:t>nouns, not verbs</a:t>
            </a:r>
            <a:r>
              <a:rPr lang="en-US" dirty="0" smtClean="0"/>
              <a:t>.</a:t>
            </a:r>
          </a:p>
          <a:p>
            <a:r>
              <a:rPr lang="en-US" dirty="0"/>
              <a:t>Be consistent. </a:t>
            </a:r>
            <a:endParaRPr lang="en-US" dirty="0" smtClean="0"/>
          </a:p>
          <a:p>
            <a:r>
              <a:rPr lang="en-US" dirty="0" smtClean="0"/>
              <a:t>Versioning Web API’s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2652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1111</Words>
  <Application>Microsoft Office PowerPoint</Application>
  <PresentationFormat>Widescreen</PresentationFormat>
  <Paragraphs>357</Paragraphs>
  <Slides>42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Trebuchet MS</vt:lpstr>
      <vt:lpstr>Wingdings</vt:lpstr>
      <vt:lpstr>Wingdings 3</vt:lpstr>
      <vt:lpstr>Facet</vt:lpstr>
      <vt:lpstr>Introduction to .NET</vt:lpstr>
      <vt:lpstr>Agenda</vt:lpstr>
      <vt:lpstr>Best practices in Web API’s</vt:lpstr>
      <vt:lpstr>Best practices in Web API’s - Semantic best practices </vt:lpstr>
      <vt:lpstr>Best practices in Web API’s - Semantic best practices </vt:lpstr>
      <vt:lpstr>Best practices in Web API’s - Semantic best practices </vt:lpstr>
      <vt:lpstr>Best practices in Web API’s - Semantic best practices </vt:lpstr>
      <vt:lpstr>Best practices in Web API’s - Semantic best practices </vt:lpstr>
      <vt:lpstr>Best practices in Web API’s - Semantic best practices </vt:lpstr>
      <vt:lpstr>Best practices in Web API’s - Semantic best practices </vt:lpstr>
      <vt:lpstr>Best practices in Web API’s - Semantic best practices </vt:lpstr>
      <vt:lpstr>Best practices in Web API’s - Semantic best practices </vt:lpstr>
      <vt:lpstr>Best practices in Web API’s - Semantic best practices </vt:lpstr>
      <vt:lpstr>Best practices in Web API’s - Semantic best practices </vt:lpstr>
      <vt:lpstr>Best practices in Web API’s - Technical best practices </vt:lpstr>
      <vt:lpstr>Best practices in Web API’s - Technical best practices </vt:lpstr>
      <vt:lpstr>Best practices in Web API’s - Technical best practices </vt:lpstr>
      <vt:lpstr>Best practices in Web API’s - Technical best practices </vt:lpstr>
      <vt:lpstr>Best practices in Web API’s - Technical best practices </vt:lpstr>
      <vt:lpstr>Best practices in Web API’s - Technical best practices </vt:lpstr>
      <vt:lpstr>Best practices in Web API’s - Technical best practices </vt:lpstr>
      <vt:lpstr>Best practices in Web API’s - Technical best practices </vt:lpstr>
      <vt:lpstr>Fluent Validations</vt:lpstr>
      <vt:lpstr>Fluent Validations</vt:lpstr>
      <vt:lpstr>Fluent Validations</vt:lpstr>
      <vt:lpstr>Fluent Validations</vt:lpstr>
      <vt:lpstr>Fluent Validations</vt:lpstr>
      <vt:lpstr>Fluent Validations</vt:lpstr>
      <vt:lpstr>AutoMapper </vt:lpstr>
      <vt:lpstr>AutoMapper </vt:lpstr>
      <vt:lpstr>AutoMapper</vt:lpstr>
      <vt:lpstr>Starting Microservices or “SOA done right!”</vt:lpstr>
      <vt:lpstr>Starting Microservices or “SOA done right!”</vt:lpstr>
      <vt:lpstr>Starting Microservices or “SOA done right!”</vt:lpstr>
      <vt:lpstr>Starting Microservices or “SOA done right!”</vt:lpstr>
      <vt:lpstr>Starting Microservices or “SOA done right!”</vt:lpstr>
      <vt:lpstr>Starting Microservices or “SOA done right!”</vt:lpstr>
      <vt:lpstr>One more thing…</vt:lpstr>
      <vt:lpstr>One more thing…</vt:lpstr>
      <vt:lpstr>Bibliography</vt:lpstr>
      <vt:lpstr>Questions</vt:lpstr>
      <vt:lpstr>PowerPoint Presentation</vt:lpstr>
    </vt:vector>
  </TitlesOfParts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Core 1.0</dc:title>
  <dc:creator>Olariu, Florin</dc:creator>
  <cp:lastModifiedBy>Olariu, Florin</cp:lastModifiedBy>
  <cp:revision>1603</cp:revision>
  <dcterms:created xsi:type="dcterms:W3CDTF">2016-09-16T14:15:46Z</dcterms:created>
  <dcterms:modified xsi:type="dcterms:W3CDTF">2017-12-04T08:17:59Z</dcterms:modified>
</cp:coreProperties>
</file>