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SITUATIA GENERALA MACROECONOMICA A INDIEI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b="1" err="1">
                <a:ea typeface="+mn-lt"/>
                <a:cs typeface="+mn-lt"/>
              </a:rPr>
              <a:t>Studenti</a:t>
            </a:r>
            <a:r>
              <a:rPr lang="en-GB" dirty="0">
                <a:ea typeface="+mn-lt"/>
                <a:cs typeface="+mn-lt"/>
              </a:rPr>
              <a:t>:                                                         </a:t>
            </a:r>
            <a:r>
              <a:rPr lang="en-GB" b="1" dirty="0">
                <a:ea typeface="+mn-lt"/>
                <a:cs typeface="+mn-lt"/>
              </a:rPr>
              <a:t>           </a:t>
            </a:r>
            <a:r>
              <a:rPr lang="en-GB" b="1" err="1">
                <a:ea typeface="+mn-lt"/>
                <a:cs typeface="+mn-lt"/>
              </a:rPr>
              <a:t>Profesor</a:t>
            </a:r>
            <a:r>
              <a:rPr lang="en-GB" b="1" dirty="0">
                <a:ea typeface="+mn-lt"/>
                <a:cs typeface="+mn-lt"/>
              </a:rPr>
              <a:t>:      </a:t>
            </a:r>
            <a:r>
              <a:rPr lang="en-GB" dirty="0">
                <a:ea typeface="+mn-lt"/>
                <a:cs typeface="+mn-lt"/>
              </a:rPr>
              <a:t>                 </a:t>
            </a:r>
            <a:r>
              <a:rPr lang="en-GB" b="1" dirty="0">
                <a:ea typeface="+mn-lt"/>
                <a:cs typeface="+mn-lt"/>
              </a:rPr>
              <a:t>     </a:t>
            </a:r>
            <a:endParaRPr lang="en-GB" dirty="0">
              <a:ea typeface="+mn-lt"/>
              <a:cs typeface="+mn-lt"/>
            </a:endParaRPr>
          </a:p>
          <a:p>
            <a:pPr algn="l"/>
            <a:r>
              <a:rPr lang="en-GB" dirty="0">
                <a:ea typeface="+mn-lt"/>
                <a:cs typeface="+mn-lt"/>
              </a:rPr>
              <a:t>Tudose Dragos Razvan Alexandru                   Prof. univ. </a:t>
            </a:r>
            <a:r>
              <a:rPr lang="en-GB" dirty="0" err="1">
                <a:ea typeface="+mn-lt"/>
                <a:cs typeface="+mn-lt"/>
              </a:rPr>
              <a:t>dr.</a:t>
            </a:r>
            <a:r>
              <a:rPr lang="en-GB" dirty="0">
                <a:ea typeface="+mn-lt"/>
                <a:cs typeface="+mn-lt"/>
              </a:rPr>
              <a:t> Manafi Ioana</a:t>
            </a:r>
          </a:p>
          <a:p>
            <a:pPr algn="l"/>
            <a:r>
              <a:rPr lang="en-GB" dirty="0">
                <a:ea typeface="+mn-lt"/>
                <a:cs typeface="+mn-lt"/>
              </a:rPr>
              <a:t>Uda </a:t>
            </a:r>
            <a:r>
              <a:rPr lang="en-GB" dirty="0" err="1">
                <a:ea typeface="+mn-lt"/>
                <a:cs typeface="+mn-lt"/>
              </a:rPr>
              <a:t>Iotis</a:t>
            </a:r>
            <a:r>
              <a:rPr lang="en-GB" dirty="0">
                <a:ea typeface="+mn-lt"/>
                <a:cs typeface="+mn-lt"/>
              </a:rPr>
              <a:t> Iulian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9B4E-F6F4-728A-3A73-8B087FCB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Stabilirea</a:t>
            </a:r>
            <a:r>
              <a:rPr lang="en-GB" b="1" dirty="0"/>
              <a:t> </a:t>
            </a:r>
            <a:r>
              <a:rPr lang="en-GB" b="1" dirty="0" err="1"/>
              <a:t>nivelului</a:t>
            </a:r>
            <a:r>
              <a:rPr lang="en-GB" b="1" dirty="0"/>
              <a:t> </a:t>
            </a:r>
            <a:r>
              <a:rPr lang="en-GB" b="1" dirty="0" err="1"/>
              <a:t>inflatiei</a:t>
            </a:r>
            <a:r>
              <a:rPr lang="en-GB" b="1" dirty="0"/>
              <a:t> </a:t>
            </a:r>
            <a:r>
              <a:rPr lang="en-GB" b="1" dirty="0" err="1"/>
              <a:t>si</a:t>
            </a:r>
            <a:r>
              <a:rPr lang="en-GB" b="1" dirty="0"/>
              <a:t> </a:t>
            </a:r>
            <a:r>
              <a:rPr lang="en-GB" b="1" dirty="0" err="1"/>
              <a:t>politica</a:t>
            </a:r>
            <a:r>
              <a:rPr lang="en-GB" b="1" dirty="0"/>
              <a:t> </a:t>
            </a:r>
            <a:r>
              <a:rPr lang="en-GB" b="1" dirty="0" err="1"/>
              <a:t>monetara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8611-31C1-9756-3625-197B4F41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1800" dirty="0">
                <a:latin typeface="Aptos Display"/>
                <a:ea typeface="Times New Roman"/>
                <a:cs typeface="Times New Roman"/>
              </a:rPr>
              <a:t>Banca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Centrală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controlează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nivelul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inflației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prin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politica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monetară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,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creșterea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ei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având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un impact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negativ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în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economie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,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creditarea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va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fi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mai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scumpă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,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încetinind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consumul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și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investițiile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.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Astfel,este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afectată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în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mod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negativ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piața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 </a:t>
            </a:r>
            <a:r>
              <a:rPr lang="en-GB" sz="1800" err="1">
                <a:latin typeface="Aptos Display"/>
                <a:ea typeface="Times New Roman"/>
                <a:cs typeface="Times New Roman"/>
              </a:rPr>
              <a:t>acțiunilor</a:t>
            </a:r>
            <a:r>
              <a:rPr lang="en-GB" sz="1800" dirty="0">
                <a:latin typeface="Aptos Display"/>
                <a:ea typeface="Times New Roman"/>
                <a:cs typeface="Times New Roman"/>
              </a:rPr>
              <a:t>.  </a:t>
            </a:r>
          </a:p>
          <a:p>
            <a:r>
              <a:rPr lang="en-GB" sz="1800" dirty="0">
                <a:latin typeface="Aptos Display"/>
                <a:ea typeface="+mn-lt"/>
                <a:cs typeface="+mn-lt"/>
              </a:rPr>
              <a:t>Un </a:t>
            </a:r>
            <a:r>
              <a:rPr lang="en-GB" sz="1800" err="1">
                <a:latin typeface="Aptos Display"/>
                <a:ea typeface="+mn-lt"/>
                <a:cs typeface="+mn-lt"/>
              </a:rPr>
              <a:t>nivel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ridicat</a:t>
            </a:r>
            <a:r>
              <a:rPr lang="en-GB" sz="1800" dirty="0">
                <a:latin typeface="Aptos Display"/>
                <a:ea typeface="+mn-lt"/>
                <a:cs typeface="+mn-lt"/>
              </a:rPr>
              <a:t> al </a:t>
            </a:r>
            <a:r>
              <a:rPr lang="en-GB" sz="1800" err="1">
                <a:latin typeface="Aptos Display"/>
                <a:ea typeface="+mn-lt"/>
                <a:cs typeface="+mn-lt"/>
              </a:rPr>
              <a:t>inflatiei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duce</a:t>
            </a:r>
            <a:r>
              <a:rPr lang="en-GB" sz="1800" dirty="0">
                <a:latin typeface="Aptos Display"/>
                <a:ea typeface="+mn-lt"/>
                <a:cs typeface="+mn-lt"/>
              </a:rPr>
              <a:t> la </a:t>
            </a:r>
            <a:r>
              <a:rPr lang="en-GB" sz="1800" err="1">
                <a:latin typeface="Aptos Display"/>
                <a:ea typeface="+mn-lt"/>
                <a:cs typeface="+mn-lt"/>
              </a:rPr>
              <a:t>cresterea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preturilor</a:t>
            </a:r>
            <a:r>
              <a:rPr lang="en-GB" sz="1800" dirty="0">
                <a:latin typeface="Aptos Display"/>
                <a:ea typeface="+mn-lt"/>
                <a:cs typeface="+mn-lt"/>
              </a:rPr>
              <a:t> in zona </a:t>
            </a:r>
            <a:r>
              <a:rPr lang="en-GB" sz="1800" err="1">
                <a:latin typeface="Aptos Display"/>
                <a:ea typeface="+mn-lt"/>
                <a:cs typeface="+mn-lt"/>
              </a:rPr>
              <a:t>respectiva</a:t>
            </a:r>
            <a:r>
              <a:rPr lang="en-GB" sz="1800" dirty="0">
                <a:latin typeface="Aptos Display"/>
                <a:ea typeface="+mn-lt"/>
                <a:cs typeface="+mn-lt"/>
              </a:rPr>
              <a:t>, care pe de </a:t>
            </a:r>
            <a:r>
              <a:rPr lang="en-GB" sz="1800" err="1">
                <a:latin typeface="Aptos Display"/>
                <a:ea typeface="+mn-lt"/>
                <a:cs typeface="+mn-lt"/>
              </a:rPr>
              <a:t>alta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parte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afecteaza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exporturile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si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competitivitatea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bunurilor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si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serviciilor</a:t>
            </a:r>
            <a:r>
              <a:rPr lang="en-GB" sz="1800" dirty="0">
                <a:latin typeface="Aptos Display"/>
                <a:ea typeface="+mn-lt"/>
                <a:cs typeface="+mn-lt"/>
              </a:rPr>
              <a:t> pe plan extern, </a:t>
            </a:r>
            <a:r>
              <a:rPr lang="en-GB" sz="1800" err="1">
                <a:latin typeface="Aptos Display"/>
                <a:ea typeface="+mn-lt"/>
                <a:cs typeface="+mn-lt"/>
              </a:rPr>
              <a:t>ce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afecteaza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negativ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moneda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nationala</a:t>
            </a:r>
            <a:r>
              <a:rPr lang="en-GB" sz="1800" dirty="0">
                <a:latin typeface="Aptos Display"/>
                <a:ea typeface="+mn-lt"/>
                <a:cs typeface="+mn-lt"/>
              </a:rPr>
              <a:t>. De </a:t>
            </a:r>
            <a:r>
              <a:rPr lang="en-GB" sz="1800" err="1">
                <a:latin typeface="Aptos Display"/>
                <a:ea typeface="+mn-lt"/>
                <a:cs typeface="+mn-lt"/>
              </a:rPr>
              <a:t>aceea</a:t>
            </a:r>
            <a:r>
              <a:rPr lang="en-GB" sz="1800" dirty="0">
                <a:latin typeface="Aptos Display"/>
                <a:ea typeface="+mn-lt"/>
                <a:cs typeface="+mn-lt"/>
              </a:rPr>
              <a:t>, </a:t>
            </a:r>
            <a:r>
              <a:rPr lang="en-GB" sz="1800" err="1">
                <a:latin typeface="Aptos Display"/>
                <a:ea typeface="+mn-lt"/>
                <a:cs typeface="+mn-lt"/>
              </a:rPr>
              <a:t>principalul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obiectiv</a:t>
            </a:r>
            <a:r>
              <a:rPr lang="en-GB" sz="1800" dirty="0">
                <a:latin typeface="Aptos Display"/>
                <a:ea typeface="+mn-lt"/>
                <a:cs typeface="+mn-lt"/>
              </a:rPr>
              <a:t> al </a:t>
            </a:r>
            <a:r>
              <a:rPr lang="en-GB" sz="1800" err="1">
                <a:latin typeface="Aptos Display"/>
                <a:ea typeface="+mn-lt"/>
                <a:cs typeface="+mn-lt"/>
              </a:rPr>
              <a:t>unei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banci</a:t>
            </a:r>
            <a:r>
              <a:rPr lang="en-GB" sz="1800" dirty="0">
                <a:latin typeface="Aptos Display"/>
                <a:ea typeface="+mn-lt"/>
                <a:cs typeface="+mn-lt"/>
              </a:rPr>
              <a:t> central </a:t>
            </a:r>
            <a:r>
              <a:rPr lang="en-GB" sz="1800" err="1">
                <a:latin typeface="Aptos Display"/>
                <a:ea typeface="+mn-lt"/>
                <a:cs typeface="+mn-lt"/>
              </a:rPr>
              <a:t>este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controlul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inflatiei</a:t>
            </a:r>
            <a:r>
              <a:rPr lang="en-GB" sz="1800" dirty="0">
                <a:latin typeface="Aptos Display"/>
                <a:ea typeface="+mn-lt"/>
                <a:cs typeface="+mn-lt"/>
              </a:rPr>
              <a:t>, </a:t>
            </a:r>
            <a:r>
              <a:rPr lang="en-GB" sz="1800" err="1">
                <a:latin typeface="Aptos Display"/>
                <a:ea typeface="+mn-lt"/>
                <a:cs typeface="+mn-lt"/>
              </a:rPr>
              <a:t>fara</a:t>
            </a:r>
            <a:r>
              <a:rPr lang="en-GB" sz="1800" dirty="0">
                <a:latin typeface="Aptos Display"/>
                <a:ea typeface="+mn-lt"/>
                <a:cs typeface="+mn-lt"/>
              </a:rPr>
              <a:t> a </a:t>
            </a:r>
            <a:r>
              <a:rPr lang="en-GB" sz="1800" err="1">
                <a:latin typeface="Aptos Display"/>
                <a:ea typeface="+mn-lt"/>
                <a:cs typeface="+mn-lt"/>
              </a:rPr>
              <a:t>afecta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cresterea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economica</a:t>
            </a:r>
            <a:r>
              <a:rPr lang="en-GB" sz="1800" dirty="0">
                <a:latin typeface="Aptos Display"/>
                <a:ea typeface="+mn-lt"/>
                <a:cs typeface="+mn-lt"/>
              </a:rPr>
              <a:t>, </a:t>
            </a:r>
            <a:r>
              <a:rPr lang="en-GB" sz="1800" err="1">
                <a:latin typeface="Aptos Display"/>
                <a:ea typeface="+mn-lt"/>
                <a:cs typeface="+mn-lt"/>
              </a:rPr>
              <a:t>mai</a:t>
            </a:r>
            <a:r>
              <a:rPr lang="en-GB" sz="1800" dirty="0">
                <a:latin typeface="Aptos Display"/>
                <a:ea typeface="+mn-lt"/>
                <a:cs typeface="+mn-lt"/>
              </a:rPr>
              <a:t> exact </a:t>
            </a:r>
            <a:r>
              <a:rPr lang="en-GB" sz="1800" err="1">
                <a:latin typeface="Aptos Display"/>
                <a:ea typeface="+mn-lt"/>
                <a:cs typeface="+mn-lt"/>
              </a:rPr>
              <a:t>determinarea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unui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nivel</a:t>
            </a:r>
            <a:r>
              <a:rPr lang="en-GB" sz="1800" dirty="0">
                <a:latin typeface="Aptos Display"/>
                <a:ea typeface="+mn-lt"/>
                <a:cs typeface="+mn-lt"/>
              </a:rPr>
              <a:t> de </a:t>
            </a:r>
            <a:r>
              <a:rPr lang="en-GB" sz="1800" err="1">
                <a:latin typeface="Aptos Display"/>
                <a:ea typeface="+mn-lt"/>
                <a:cs typeface="+mn-lt"/>
              </a:rPr>
              <a:t>echilibru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intre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cele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doua</a:t>
            </a:r>
            <a:r>
              <a:rPr lang="en-GB" sz="1800" dirty="0">
                <a:latin typeface="Aptos Display"/>
                <a:ea typeface="+mn-lt"/>
                <a:cs typeface="+mn-lt"/>
              </a:rPr>
              <a:t> </a:t>
            </a:r>
            <a:r>
              <a:rPr lang="en-GB" sz="1800" err="1">
                <a:latin typeface="Aptos Display"/>
                <a:ea typeface="+mn-lt"/>
                <a:cs typeface="+mn-lt"/>
              </a:rPr>
              <a:t>fenomene</a:t>
            </a:r>
            <a:r>
              <a:rPr lang="en-GB" sz="1800" dirty="0">
                <a:latin typeface="Aptos Display"/>
                <a:ea typeface="+mn-lt"/>
                <a:cs typeface="+mn-lt"/>
              </a:rPr>
              <a:t>.</a:t>
            </a:r>
          </a:p>
          <a:p>
            <a:pPr algn="just"/>
            <a:r>
              <a:rPr lang="en-US" sz="1800" dirty="0" err="1">
                <a:ea typeface="+mn-lt"/>
                <a:cs typeface="+mn-lt"/>
              </a:rPr>
              <a:t>Politica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monetară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Indiei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gestionată</a:t>
            </a:r>
            <a:r>
              <a:rPr lang="en-US" sz="1800" dirty="0">
                <a:ea typeface="+mn-lt"/>
                <a:cs typeface="+mn-lt"/>
              </a:rPr>
              <a:t> de Banca </a:t>
            </a:r>
            <a:r>
              <a:rPr lang="en-US" sz="1800" dirty="0" err="1">
                <a:ea typeface="+mn-lt"/>
                <a:cs typeface="+mn-lt"/>
              </a:rPr>
              <a:t>Rezervelor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Indiene</a:t>
            </a:r>
            <a:r>
              <a:rPr lang="en-US" sz="1800" dirty="0">
                <a:ea typeface="+mn-lt"/>
                <a:cs typeface="+mn-lt"/>
              </a:rPr>
              <a:t> (RBI) </a:t>
            </a:r>
            <a:r>
              <a:rPr lang="en-US" sz="1800" dirty="0" err="1">
                <a:ea typeface="+mn-lt"/>
                <a:cs typeface="+mn-lt"/>
              </a:rPr>
              <a:t>și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joacă</a:t>
            </a:r>
            <a:r>
              <a:rPr lang="en-US" sz="1800" dirty="0">
                <a:ea typeface="+mn-lt"/>
                <a:cs typeface="+mn-lt"/>
              </a:rPr>
              <a:t> un </a:t>
            </a:r>
            <a:r>
              <a:rPr lang="en-US" sz="1800" dirty="0" err="1">
                <a:ea typeface="+mn-lt"/>
                <a:cs typeface="+mn-lt"/>
              </a:rPr>
              <a:t>rol</a:t>
            </a:r>
            <a:r>
              <a:rPr lang="en-US" sz="1800" dirty="0">
                <a:ea typeface="+mn-lt"/>
                <a:cs typeface="+mn-lt"/>
              </a:rPr>
              <a:t> crucial </a:t>
            </a:r>
            <a:r>
              <a:rPr lang="en-US" sz="1800" dirty="0" err="1">
                <a:ea typeface="+mn-lt"/>
                <a:cs typeface="+mn-lt"/>
              </a:rPr>
              <a:t>în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stabilirea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stabilității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economice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și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inflației</a:t>
            </a:r>
            <a:r>
              <a:rPr lang="en-US" sz="1800" dirty="0">
                <a:ea typeface="+mn-lt"/>
                <a:cs typeface="+mn-lt"/>
              </a:rPr>
              <a:t>. RBI </a:t>
            </a:r>
            <a:r>
              <a:rPr lang="en-US" sz="1800" dirty="0" err="1">
                <a:ea typeface="+mn-lt"/>
                <a:cs typeface="+mn-lt"/>
              </a:rPr>
              <a:t>folosește</a:t>
            </a:r>
            <a:r>
              <a:rPr lang="en-US" sz="1800" dirty="0">
                <a:ea typeface="+mn-lt"/>
                <a:cs typeface="+mn-lt"/>
              </a:rPr>
              <a:t> o </a:t>
            </a:r>
            <a:r>
              <a:rPr lang="en-US" sz="1800" dirty="0" err="1">
                <a:ea typeface="+mn-lt"/>
                <a:cs typeface="+mn-lt"/>
              </a:rPr>
              <a:t>gamă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instrumente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pentru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influența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oferta</a:t>
            </a:r>
            <a:r>
              <a:rPr lang="en-US" sz="1800" dirty="0">
                <a:ea typeface="+mn-lt"/>
                <a:cs typeface="+mn-lt"/>
              </a:rPr>
              <a:t> de bani </a:t>
            </a:r>
            <a:r>
              <a:rPr lang="en-US" sz="1800" dirty="0" err="1">
                <a:ea typeface="+mn-lt"/>
                <a:cs typeface="+mn-lt"/>
              </a:rPr>
              <a:t>și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costurile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creditului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având</a:t>
            </a:r>
            <a:r>
              <a:rPr lang="en-US" sz="1800" dirty="0">
                <a:ea typeface="+mn-lt"/>
                <a:cs typeface="+mn-lt"/>
              </a:rPr>
              <a:t> ca </a:t>
            </a:r>
            <a:r>
              <a:rPr lang="en-US" sz="1800" dirty="0" err="1">
                <a:ea typeface="+mn-lt"/>
                <a:cs typeface="+mn-lt"/>
              </a:rPr>
              <a:t>obiectiv</a:t>
            </a:r>
            <a:r>
              <a:rPr lang="en-US" sz="1800" dirty="0">
                <a:ea typeface="+mn-lt"/>
                <a:cs typeface="+mn-lt"/>
              </a:rPr>
              <a:t> principal </a:t>
            </a:r>
            <a:r>
              <a:rPr lang="en-US" sz="1800" dirty="0" err="1">
                <a:ea typeface="+mn-lt"/>
                <a:cs typeface="+mn-lt"/>
              </a:rPr>
              <a:t>menținerea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inflației</a:t>
            </a:r>
            <a:r>
              <a:rPr lang="en-US" sz="1800" dirty="0">
                <a:ea typeface="+mn-lt"/>
                <a:cs typeface="+mn-lt"/>
              </a:rPr>
              <a:t> la </a:t>
            </a:r>
            <a:r>
              <a:rPr lang="en-US" sz="1800" dirty="0" err="1">
                <a:ea typeface="+mn-lt"/>
                <a:cs typeface="+mn-lt"/>
              </a:rPr>
              <a:t>niveluri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controlate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în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timp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susține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creșterea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economică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GB" sz="1800" b="1" dirty="0">
              <a:ea typeface="+mn-lt"/>
              <a:cs typeface="+mn-lt"/>
            </a:endParaRPr>
          </a:p>
          <a:p>
            <a:pPr algn="just"/>
            <a:r>
              <a:rPr lang="en-US" sz="1800" dirty="0">
                <a:ea typeface="+mn-lt"/>
                <a:cs typeface="+mn-lt"/>
              </a:rPr>
              <a:t>Un element central al </a:t>
            </a:r>
            <a:r>
              <a:rPr lang="en-US" sz="1800" dirty="0" err="1">
                <a:ea typeface="+mn-lt"/>
                <a:cs typeface="+mn-lt"/>
              </a:rPr>
              <a:t>politicii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monetare</a:t>
            </a:r>
            <a:r>
              <a:rPr lang="en-US" sz="1800" dirty="0">
                <a:ea typeface="+mn-lt"/>
                <a:cs typeface="+mn-lt"/>
              </a:rPr>
              <a:t> a RBI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ratele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dobânzii</a:t>
            </a:r>
            <a:r>
              <a:rPr lang="en-US" sz="1800" dirty="0">
                <a:ea typeface="+mn-lt"/>
                <a:cs typeface="+mn-lt"/>
              </a:rPr>
              <a:t>. Prin </a:t>
            </a:r>
            <a:r>
              <a:rPr lang="en-US" sz="1800" dirty="0" err="1">
                <a:ea typeface="+mn-lt"/>
                <a:cs typeface="+mn-lt"/>
              </a:rPr>
              <a:t>ajustarea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ratei</a:t>
            </a:r>
            <a:r>
              <a:rPr lang="en-US" sz="1800" dirty="0">
                <a:ea typeface="+mn-lt"/>
                <a:cs typeface="+mn-lt"/>
              </a:rPr>
              <a:t> repo </a:t>
            </a:r>
            <a:r>
              <a:rPr lang="en-US" sz="1800" dirty="0" err="1">
                <a:ea typeface="+mn-lt"/>
                <a:cs typeface="+mn-lt"/>
              </a:rPr>
              <a:t>și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ratei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dobândă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inversă</a:t>
            </a:r>
            <a:r>
              <a:rPr lang="en-US" sz="1800" dirty="0">
                <a:ea typeface="+mn-lt"/>
                <a:cs typeface="+mn-lt"/>
              </a:rPr>
              <a:t> repo, RBI </a:t>
            </a:r>
            <a:r>
              <a:rPr lang="en-US" sz="1800" dirty="0" err="1">
                <a:ea typeface="+mn-lt"/>
                <a:cs typeface="+mn-lt"/>
              </a:rPr>
              <a:t>își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reglează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costurile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creditului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și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oferă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stimulente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pentru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investiții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și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consum</a:t>
            </a:r>
            <a:r>
              <a:rPr lang="en-US" sz="1800" dirty="0">
                <a:ea typeface="+mn-lt"/>
                <a:cs typeface="+mn-lt"/>
              </a:rPr>
              <a:t>. De </a:t>
            </a:r>
            <a:r>
              <a:rPr lang="en-US" sz="1800" dirty="0" err="1">
                <a:ea typeface="+mn-lt"/>
                <a:cs typeface="+mn-lt"/>
              </a:rPr>
              <a:t>exemplu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în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perioade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inflație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ridicată</a:t>
            </a:r>
            <a:r>
              <a:rPr lang="en-US" sz="1800" dirty="0">
                <a:ea typeface="+mn-lt"/>
                <a:cs typeface="+mn-lt"/>
              </a:rPr>
              <a:t>, RBI </a:t>
            </a:r>
            <a:r>
              <a:rPr lang="en-US" sz="1800" dirty="0" err="1">
                <a:ea typeface="+mn-lt"/>
                <a:cs typeface="+mn-lt"/>
              </a:rPr>
              <a:t>poate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crește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ratele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dobânzii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pentru</a:t>
            </a:r>
            <a:r>
              <a:rPr lang="en-US" sz="1800" dirty="0">
                <a:ea typeface="+mn-lt"/>
                <a:cs typeface="+mn-lt"/>
              </a:rPr>
              <a:t> a reduce </a:t>
            </a:r>
            <a:r>
              <a:rPr lang="en-US" sz="1800" dirty="0" err="1">
                <a:ea typeface="+mn-lt"/>
                <a:cs typeface="+mn-lt"/>
              </a:rPr>
              <a:t>presiunea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inflaționistă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în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timp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în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perioade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creștere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economică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lentă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poate</a:t>
            </a:r>
            <a:r>
              <a:rPr lang="en-US" sz="1800" dirty="0">
                <a:ea typeface="+mn-lt"/>
                <a:cs typeface="+mn-lt"/>
              </a:rPr>
              <a:t> reduce </a:t>
            </a:r>
            <a:r>
              <a:rPr lang="en-US" sz="1800" dirty="0" err="1">
                <a:ea typeface="+mn-lt"/>
                <a:cs typeface="+mn-lt"/>
              </a:rPr>
              <a:t>ratele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pentru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stimula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activitatea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economică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GB" sz="1800" dirty="0">
              <a:ea typeface="+mn-lt"/>
              <a:cs typeface="+mn-lt"/>
            </a:endParaRPr>
          </a:p>
          <a:p>
            <a:endParaRPr lang="en-GB" sz="1400" b="1" dirty="0">
              <a:latin typeface="Aptos Display"/>
              <a:cs typeface="Times New Roman"/>
            </a:endParaRPr>
          </a:p>
          <a:p>
            <a:endParaRPr lang="en-GB" sz="1400" b="1" dirty="0">
              <a:latin typeface="Aptos Display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41A9-CD9A-CFA6-2CC6-FDDFA97A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FINANTELOR</a:t>
            </a:r>
          </a:p>
        </p:txBody>
      </p:sp>
    </p:spTree>
    <p:extLst>
      <p:ext uri="{BB962C8B-B14F-4D97-AF65-F5344CB8AC3E}">
        <p14:creationId xmlns:p14="http://schemas.microsoft.com/office/powerpoint/2010/main" val="332338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D479-1692-654F-F0C5-A9293452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Rata de </a:t>
            </a:r>
            <a:r>
              <a:rPr lang="en-GB" dirty="0" err="1"/>
              <a:t>schimb</a:t>
            </a:r>
            <a:r>
              <a:rPr lang="en-GB" dirty="0"/>
              <a:t> </a:t>
            </a:r>
            <a:r>
              <a:rPr lang="en-GB" dirty="0" err="1"/>
              <a:t>valutar</a:t>
            </a:r>
            <a:r>
              <a:rPr lang="en-GB" dirty="0"/>
              <a:t> </a:t>
            </a:r>
            <a:r>
              <a:rPr lang="en-GB" dirty="0" err="1"/>
              <a:t>si</a:t>
            </a:r>
            <a:r>
              <a:rPr lang="en-GB" dirty="0"/>
              <a:t> </a:t>
            </a:r>
            <a:r>
              <a:rPr lang="en-GB" dirty="0" err="1"/>
              <a:t>obligatiunile</a:t>
            </a:r>
            <a:r>
              <a:rPr lang="en-GB" dirty="0"/>
              <a:t> la </a:t>
            </a:r>
            <a:r>
              <a:rPr lang="en-GB" dirty="0" err="1"/>
              <a:t>trezorerie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FC9D-90E3-BB03-84B9-046AEA10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err="1"/>
              <a:t>În</a:t>
            </a:r>
            <a:r>
              <a:rPr lang="en-GB" sz="1800" dirty="0"/>
              <a:t> India, </a:t>
            </a:r>
            <a:r>
              <a:rPr lang="en-GB" sz="1800" err="1"/>
              <a:t>sectorul</a:t>
            </a:r>
            <a:r>
              <a:rPr lang="en-GB" sz="1800" dirty="0"/>
              <a:t> </a:t>
            </a:r>
            <a:r>
              <a:rPr lang="en-GB" sz="1800" err="1"/>
              <a:t>financiar</a:t>
            </a:r>
            <a:r>
              <a:rPr lang="en-GB" sz="1800" dirty="0"/>
              <a:t> </a:t>
            </a:r>
            <a:r>
              <a:rPr lang="en-GB" sz="1800" err="1"/>
              <a:t>joacă</a:t>
            </a:r>
            <a:r>
              <a:rPr lang="en-GB" sz="1800" dirty="0"/>
              <a:t> un </a:t>
            </a:r>
            <a:r>
              <a:rPr lang="en-GB" sz="1800" err="1"/>
              <a:t>rol</a:t>
            </a:r>
            <a:r>
              <a:rPr lang="en-GB" sz="1800" dirty="0"/>
              <a:t> crucial </a:t>
            </a:r>
            <a:r>
              <a:rPr lang="en-GB" sz="1800" err="1"/>
              <a:t>în</a:t>
            </a:r>
            <a:r>
              <a:rPr lang="en-GB" sz="1800" dirty="0"/>
              <a:t> </a:t>
            </a:r>
            <a:r>
              <a:rPr lang="en-GB" sz="1800" err="1"/>
              <a:t>susținerea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facilitarea</a:t>
            </a:r>
            <a:r>
              <a:rPr lang="en-GB" sz="1800" dirty="0"/>
              <a:t> </a:t>
            </a:r>
            <a:r>
              <a:rPr lang="en-GB" sz="1800" err="1"/>
              <a:t>creșterii</a:t>
            </a:r>
            <a:r>
              <a:rPr lang="en-GB" sz="1800" dirty="0"/>
              <a:t> </a:t>
            </a:r>
            <a:r>
              <a:rPr lang="en-GB" sz="1800" err="1"/>
              <a:t>economice</a:t>
            </a:r>
            <a:r>
              <a:rPr lang="en-GB" sz="1800" dirty="0"/>
              <a:t> </a:t>
            </a:r>
            <a:r>
              <a:rPr lang="en-GB" sz="1800" err="1"/>
              <a:t>durabile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incluzive</a:t>
            </a:r>
            <a:r>
              <a:rPr lang="en-GB" sz="1800" dirty="0"/>
              <a:t>. </a:t>
            </a:r>
            <a:r>
              <a:rPr lang="en-GB" sz="1800" err="1"/>
              <a:t>Acesta</a:t>
            </a:r>
            <a:r>
              <a:rPr lang="en-GB" sz="1800" dirty="0"/>
              <a:t> </a:t>
            </a:r>
            <a:r>
              <a:rPr lang="en-GB" sz="1800" err="1"/>
              <a:t>cuprinde</a:t>
            </a:r>
            <a:r>
              <a:rPr lang="en-GB" sz="1800" dirty="0"/>
              <a:t> o </a:t>
            </a:r>
            <a:r>
              <a:rPr lang="en-GB" sz="1800" err="1"/>
              <a:t>gamă</a:t>
            </a:r>
            <a:r>
              <a:rPr lang="en-GB" sz="1800" dirty="0"/>
              <a:t> </a:t>
            </a:r>
            <a:r>
              <a:rPr lang="en-GB" sz="1800" err="1"/>
              <a:t>largă</a:t>
            </a:r>
            <a:r>
              <a:rPr lang="en-GB" sz="1800" dirty="0"/>
              <a:t> de </a:t>
            </a:r>
            <a:r>
              <a:rPr lang="en-GB" sz="1800" err="1"/>
              <a:t>instituții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activități</a:t>
            </a:r>
            <a:r>
              <a:rPr lang="en-GB" sz="1800" dirty="0"/>
              <a:t>, de la </a:t>
            </a:r>
            <a:r>
              <a:rPr lang="en-GB" sz="1800" err="1"/>
              <a:t>bănci</a:t>
            </a:r>
            <a:r>
              <a:rPr lang="en-GB" sz="1800" dirty="0"/>
              <a:t> </a:t>
            </a:r>
            <a:r>
              <a:rPr lang="en-GB" sz="1800" err="1"/>
              <a:t>comerciale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piețe</a:t>
            </a:r>
            <a:r>
              <a:rPr lang="en-GB" sz="1800" dirty="0"/>
              <a:t> de capital </a:t>
            </a:r>
            <a:r>
              <a:rPr lang="en-GB" sz="1800" err="1"/>
              <a:t>până</a:t>
            </a:r>
            <a:r>
              <a:rPr lang="en-GB" sz="1800" dirty="0"/>
              <a:t> la </a:t>
            </a:r>
            <a:r>
              <a:rPr lang="en-GB" sz="1800" err="1"/>
              <a:t>servicii</a:t>
            </a:r>
            <a:r>
              <a:rPr lang="en-GB" sz="1800" dirty="0"/>
              <a:t> de </a:t>
            </a:r>
            <a:r>
              <a:rPr lang="en-GB" sz="1800" err="1"/>
              <a:t>asigurări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microfinanțare</a:t>
            </a:r>
            <a:r>
              <a:rPr lang="en-GB" sz="1800" dirty="0"/>
              <a:t>. </a:t>
            </a:r>
            <a:r>
              <a:rPr lang="en-GB" sz="1800" err="1"/>
              <a:t>În</a:t>
            </a:r>
            <a:r>
              <a:rPr lang="en-GB" sz="1800" dirty="0"/>
              <a:t> </a:t>
            </a:r>
            <a:r>
              <a:rPr lang="en-GB" sz="1800" err="1"/>
              <a:t>ultimele</a:t>
            </a:r>
            <a:r>
              <a:rPr lang="en-GB" sz="1800" dirty="0"/>
              <a:t> </a:t>
            </a:r>
            <a:r>
              <a:rPr lang="en-GB" sz="1800" err="1"/>
              <a:t>decenii</a:t>
            </a:r>
            <a:r>
              <a:rPr lang="en-GB" sz="1800" dirty="0"/>
              <a:t>, </a:t>
            </a:r>
            <a:r>
              <a:rPr lang="en-GB" sz="1800" err="1"/>
              <a:t>sectorul</a:t>
            </a:r>
            <a:r>
              <a:rPr lang="en-GB" sz="1800" dirty="0"/>
              <a:t> </a:t>
            </a:r>
            <a:r>
              <a:rPr lang="en-GB" sz="1800" err="1"/>
              <a:t>financiar</a:t>
            </a:r>
            <a:r>
              <a:rPr lang="en-GB" sz="1800" dirty="0"/>
              <a:t> al </a:t>
            </a:r>
            <a:r>
              <a:rPr lang="en-GB" sz="1800" err="1"/>
              <a:t>Indiei</a:t>
            </a:r>
            <a:r>
              <a:rPr lang="en-GB" sz="1800" dirty="0"/>
              <a:t> a </a:t>
            </a:r>
            <a:r>
              <a:rPr lang="en-GB" sz="1800" err="1"/>
              <a:t>cunoscut</a:t>
            </a:r>
            <a:r>
              <a:rPr lang="en-GB" sz="1800" dirty="0"/>
              <a:t> o </a:t>
            </a:r>
            <a:r>
              <a:rPr lang="en-GB" sz="1800" err="1"/>
              <a:t>transformare</a:t>
            </a:r>
            <a:r>
              <a:rPr lang="en-GB" sz="1800" dirty="0"/>
              <a:t> </a:t>
            </a:r>
            <a:r>
              <a:rPr lang="en-GB" sz="1800" err="1"/>
              <a:t>semnificativă</a:t>
            </a:r>
            <a:r>
              <a:rPr lang="en-GB" sz="1800" dirty="0"/>
              <a:t>, </a:t>
            </a:r>
            <a:r>
              <a:rPr lang="en-GB" sz="1800" err="1"/>
              <a:t>stimulată</a:t>
            </a:r>
            <a:r>
              <a:rPr lang="en-GB" sz="1800" dirty="0"/>
              <a:t> de </a:t>
            </a:r>
            <a:r>
              <a:rPr lang="en-GB" sz="1800" err="1"/>
              <a:t>reformele</a:t>
            </a:r>
            <a:r>
              <a:rPr lang="en-GB" sz="1800" dirty="0"/>
              <a:t> </a:t>
            </a:r>
            <a:r>
              <a:rPr lang="en-GB" sz="1800" err="1"/>
              <a:t>economice</a:t>
            </a:r>
            <a:r>
              <a:rPr lang="en-GB" sz="1800" dirty="0"/>
              <a:t>, </a:t>
            </a:r>
            <a:r>
              <a:rPr lang="en-GB" sz="1800" err="1"/>
              <a:t>liberalizarea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tehnologiile</a:t>
            </a:r>
            <a:r>
              <a:rPr lang="en-GB" sz="1800" dirty="0"/>
              <a:t> </a:t>
            </a:r>
            <a:r>
              <a:rPr lang="en-GB" sz="1800" err="1"/>
              <a:t>emergente</a:t>
            </a:r>
            <a:r>
              <a:rPr lang="en-GB" sz="1800" dirty="0"/>
              <a:t>.</a:t>
            </a:r>
          </a:p>
          <a:p>
            <a:r>
              <a:rPr lang="en-GB" sz="1800" dirty="0"/>
              <a:t>Rata de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valutar</a:t>
            </a:r>
            <a:r>
              <a:rPr lang="en-GB" sz="1800" dirty="0"/>
              <a:t> </a:t>
            </a:r>
            <a:r>
              <a:rPr lang="en-GB" sz="1800" dirty="0" err="1"/>
              <a:t>oficială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India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determinată</a:t>
            </a:r>
            <a:r>
              <a:rPr lang="en-GB" sz="1800" dirty="0"/>
              <a:t> de Banca </a:t>
            </a:r>
            <a:r>
              <a:rPr lang="en-GB" sz="1800" dirty="0" err="1"/>
              <a:t>Centrală</a:t>
            </a:r>
            <a:r>
              <a:rPr lang="en-GB" sz="1800" dirty="0"/>
              <a:t> a </a:t>
            </a:r>
            <a:r>
              <a:rPr lang="en-GB" sz="1800" dirty="0" err="1"/>
              <a:t>Indiei</a:t>
            </a:r>
            <a:r>
              <a:rPr lang="en-GB" sz="1800" dirty="0"/>
              <a:t> (RBI)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influențată</a:t>
            </a:r>
            <a:r>
              <a:rPr lang="en-GB" sz="1800" dirty="0"/>
              <a:t> de o </a:t>
            </a:r>
            <a:r>
              <a:rPr lang="en-GB" sz="1800" dirty="0" err="1"/>
              <a:t>varietate</a:t>
            </a:r>
            <a:r>
              <a:rPr lang="en-GB" sz="1800" dirty="0"/>
              <a:t> de </a:t>
            </a:r>
            <a:r>
              <a:rPr lang="en-GB" sz="1800" dirty="0" err="1"/>
              <a:t>factori</a:t>
            </a:r>
            <a:r>
              <a:rPr lang="en-GB" sz="1800" dirty="0"/>
              <a:t>, </a:t>
            </a:r>
            <a:r>
              <a:rPr lang="en-GB" sz="1800" dirty="0" err="1"/>
              <a:t>inclusiv</a:t>
            </a:r>
            <a:r>
              <a:rPr lang="en-GB" sz="1800" dirty="0"/>
              <a:t> </a:t>
            </a:r>
            <a:r>
              <a:rPr lang="en-GB" sz="1800" dirty="0" err="1"/>
              <a:t>cererea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oferta</a:t>
            </a:r>
            <a:r>
              <a:rPr lang="en-GB" sz="1800" dirty="0"/>
              <a:t> de </a:t>
            </a:r>
            <a:r>
              <a:rPr lang="en-GB" sz="1800" dirty="0" err="1"/>
              <a:t>valută</a:t>
            </a:r>
            <a:r>
              <a:rPr lang="en-GB" sz="1800" dirty="0"/>
              <a:t> </a:t>
            </a:r>
            <a:r>
              <a:rPr lang="en-GB" sz="1800" dirty="0" err="1"/>
              <a:t>străină</a:t>
            </a:r>
            <a:r>
              <a:rPr lang="en-GB" sz="1800" dirty="0"/>
              <a:t>, </a:t>
            </a:r>
            <a:r>
              <a:rPr lang="en-GB" sz="1800" dirty="0" err="1"/>
              <a:t>politica</a:t>
            </a:r>
            <a:r>
              <a:rPr lang="en-GB" sz="1800" dirty="0"/>
              <a:t> </a:t>
            </a:r>
            <a:r>
              <a:rPr lang="en-GB" sz="1800" dirty="0" err="1"/>
              <a:t>monetară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economică</a:t>
            </a:r>
            <a:r>
              <a:rPr lang="en-GB" sz="1800" dirty="0"/>
              <a:t>, precum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evenimente</a:t>
            </a:r>
            <a:r>
              <a:rPr lang="en-GB" sz="1800" dirty="0"/>
              <a:t> </a:t>
            </a:r>
            <a:r>
              <a:rPr lang="en-GB" sz="1800" dirty="0" err="1"/>
              <a:t>geopolitice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economice</a:t>
            </a:r>
            <a:r>
              <a:rPr lang="en-GB" sz="1800" dirty="0"/>
              <a:t> </a:t>
            </a:r>
            <a:r>
              <a:rPr lang="en-GB" sz="1800" dirty="0" err="1"/>
              <a:t>globale</a:t>
            </a:r>
            <a:r>
              <a:rPr lang="en-GB" sz="1800" dirty="0"/>
              <a:t>.</a:t>
            </a:r>
          </a:p>
          <a:p>
            <a:r>
              <a:rPr lang="en-GB" sz="1800" dirty="0"/>
              <a:t>RBI </a:t>
            </a:r>
            <a:r>
              <a:rPr lang="en-GB" sz="1800" dirty="0" err="1"/>
              <a:t>monitorizează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gestionează</a:t>
            </a:r>
            <a:r>
              <a:rPr lang="en-GB" sz="1800" dirty="0"/>
              <a:t> rata de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valutar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a </a:t>
            </a:r>
            <a:r>
              <a:rPr lang="en-GB" sz="1800" dirty="0" err="1"/>
              <a:t>asigura</a:t>
            </a:r>
            <a:r>
              <a:rPr lang="en-GB" sz="1800" dirty="0"/>
              <a:t> </a:t>
            </a:r>
            <a:r>
              <a:rPr lang="en-GB" sz="1800" dirty="0" err="1"/>
              <a:t>stabilitatea</a:t>
            </a:r>
            <a:r>
              <a:rPr lang="en-GB" sz="1800" dirty="0"/>
              <a:t> </a:t>
            </a:r>
            <a:r>
              <a:rPr lang="en-GB" sz="1800" dirty="0" err="1"/>
              <a:t>monetară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financiară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țară</a:t>
            </a:r>
            <a:r>
              <a:rPr lang="en-GB" sz="1800" dirty="0"/>
              <a:t>. </a:t>
            </a:r>
            <a:r>
              <a:rPr lang="en-GB" sz="1800" dirty="0" err="1"/>
              <a:t>În</a:t>
            </a:r>
            <a:r>
              <a:rPr lang="en-GB" sz="1800" dirty="0"/>
              <a:t> mod similar cu </a:t>
            </a:r>
            <a:r>
              <a:rPr lang="en-GB" sz="1800" dirty="0" err="1"/>
              <a:t>alte</a:t>
            </a:r>
            <a:r>
              <a:rPr lang="en-GB" sz="1800" dirty="0"/>
              <a:t> </a:t>
            </a:r>
            <a:r>
              <a:rPr lang="en-GB" sz="1800" dirty="0" err="1"/>
              <a:t>țări</a:t>
            </a:r>
            <a:r>
              <a:rPr lang="en-GB" sz="1800" dirty="0"/>
              <a:t>, India </a:t>
            </a:r>
            <a:r>
              <a:rPr lang="en-GB" sz="1800" dirty="0" err="1"/>
              <a:t>utilizează</a:t>
            </a:r>
            <a:r>
              <a:rPr lang="en-GB" sz="1800" dirty="0"/>
              <a:t> un </a:t>
            </a:r>
            <a:r>
              <a:rPr lang="en-GB" sz="1800" dirty="0" err="1"/>
              <a:t>sistem</a:t>
            </a:r>
            <a:r>
              <a:rPr lang="en-GB" sz="1800" dirty="0"/>
              <a:t> de </a:t>
            </a:r>
            <a:r>
              <a:rPr lang="en-GB" sz="1800" dirty="0" err="1"/>
              <a:t>tranzacționare</a:t>
            </a:r>
            <a:r>
              <a:rPr lang="en-GB" sz="1800" dirty="0"/>
              <a:t> </a:t>
            </a:r>
            <a:r>
              <a:rPr lang="en-GB" sz="1800" dirty="0" err="1"/>
              <a:t>electronică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determinarea</a:t>
            </a:r>
            <a:r>
              <a:rPr lang="en-GB" sz="1800" dirty="0"/>
              <a:t> </a:t>
            </a:r>
            <a:r>
              <a:rPr lang="en-GB" sz="1800" dirty="0" err="1"/>
              <a:t>cursului</a:t>
            </a:r>
            <a:r>
              <a:rPr lang="en-GB" sz="1800" dirty="0"/>
              <a:t> de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oficial</a:t>
            </a:r>
            <a:r>
              <a:rPr lang="en-GB" sz="1800" dirty="0"/>
              <a:t>.</a:t>
            </a:r>
            <a:endParaRPr lang="en-GB" dirty="0"/>
          </a:p>
          <a:p>
            <a:r>
              <a:rPr lang="en-GB" sz="1800" dirty="0" err="1"/>
              <a:t>Obligațiunile</a:t>
            </a:r>
            <a:r>
              <a:rPr lang="en-GB" sz="1800" dirty="0"/>
              <a:t> de </a:t>
            </a:r>
            <a:r>
              <a:rPr lang="en-GB" sz="1800" dirty="0" err="1"/>
              <a:t>trezorerie</a:t>
            </a:r>
            <a:r>
              <a:rPr lang="en-GB" sz="1800" dirty="0"/>
              <a:t> reprezintă instrumente financiare emise de guvernul central al Indiei pentru a se finanța și pentru a gestiona datoria publică a țării. Aceste obligațiuni sunt considerate una dintre cele mai sigure investiții, deoarece sunt garantate de guvernul central și oferă un grad ridicat de siguranță pentru investitori.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25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6A81-3D01-01A0-C2A4-118A9408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EXTERN</a:t>
            </a:r>
          </a:p>
        </p:txBody>
      </p:sp>
    </p:spTree>
    <p:extLst>
      <p:ext uri="{BB962C8B-B14F-4D97-AF65-F5344CB8AC3E}">
        <p14:creationId xmlns:p14="http://schemas.microsoft.com/office/powerpoint/2010/main" val="11607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AE3-D0C9-60F1-5E5A-F33A91C9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err="1"/>
              <a:t>Exporturile</a:t>
            </a:r>
            <a:r>
              <a:rPr lang="en-GB" b="1" dirty="0"/>
              <a:t> </a:t>
            </a:r>
            <a:r>
              <a:rPr lang="en-GB" b="1" err="1"/>
              <a:t>Indiei</a:t>
            </a:r>
            <a:endParaRPr lang="en-GB" b="1"/>
          </a:p>
        </p:txBody>
      </p:sp>
      <p:pic>
        <p:nvPicPr>
          <p:cNvPr id="7" name="Content Placeholder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31AB265D-05AD-3AC8-B57D-A2AB204F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28227"/>
            <a:ext cx="6172200" cy="19920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3DD3-C738-9A64-0E0A-637C8170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 </a:t>
            </a:r>
            <a:r>
              <a:rPr lang="en-GB" b="1" dirty="0" err="1"/>
              <a:t>Graficul</a:t>
            </a:r>
            <a:r>
              <a:rPr lang="en-GB" b="1" dirty="0"/>
              <a:t> </a:t>
            </a:r>
            <a:r>
              <a:rPr lang="en-GB" b="1" dirty="0" err="1"/>
              <a:t>prezintă</a:t>
            </a:r>
            <a:r>
              <a:rPr lang="en-GB" b="1" dirty="0"/>
              <a:t> </a:t>
            </a:r>
            <a:r>
              <a:rPr lang="en-GB" b="1" dirty="0" err="1"/>
              <a:t>evoluția</a:t>
            </a:r>
            <a:r>
              <a:rPr lang="en-GB" b="1" dirty="0"/>
              <a:t> </a:t>
            </a:r>
            <a:r>
              <a:rPr lang="en-GB" b="1" dirty="0" err="1"/>
              <a:t>exporturilor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miliarde</a:t>
            </a:r>
            <a:r>
              <a:rPr lang="en-GB" b="1" dirty="0"/>
              <a:t> de </a:t>
            </a:r>
            <a:r>
              <a:rPr lang="en-GB" b="1" dirty="0" err="1"/>
              <a:t>dolari</a:t>
            </a:r>
            <a:r>
              <a:rPr lang="en-GB" b="1" dirty="0"/>
              <a:t> SUA, din </a:t>
            </a:r>
            <a:r>
              <a:rPr lang="en-GB" b="1" dirty="0" err="1"/>
              <a:t>anul</a:t>
            </a:r>
            <a:r>
              <a:rPr lang="en-GB" b="1" dirty="0"/>
              <a:t> 1990 </a:t>
            </a:r>
            <a:r>
              <a:rPr lang="en-GB" b="1" dirty="0" err="1"/>
              <a:t>până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2024. </a:t>
            </a:r>
            <a:endParaRPr lang="en-US" b="1"/>
          </a:p>
          <a:p>
            <a:r>
              <a:rPr lang="en-GB" b="1" dirty="0"/>
              <a:t> </a:t>
            </a:r>
            <a:r>
              <a:rPr lang="en-GB" b="1" dirty="0" err="1"/>
              <a:t>Exporturile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au </a:t>
            </a:r>
            <a:r>
              <a:rPr lang="en-GB" b="1" dirty="0" err="1"/>
              <a:t>cunoscut</a:t>
            </a:r>
            <a:r>
              <a:rPr lang="en-GB" b="1" dirty="0"/>
              <a:t> o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remarcabilă</a:t>
            </a:r>
            <a:r>
              <a:rPr lang="en-GB" b="1" dirty="0"/>
              <a:t>, </a:t>
            </a:r>
            <a:r>
              <a:rPr lang="en-GB" b="1" dirty="0" err="1"/>
              <a:t>trecând</a:t>
            </a:r>
            <a:r>
              <a:rPr lang="en-GB" b="1" dirty="0"/>
              <a:t> de la 22,64 </a:t>
            </a:r>
            <a:r>
              <a:rPr lang="en-GB" b="1" dirty="0" err="1"/>
              <a:t>miliarde</a:t>
            </a:r>
            <a:r>
              <a:rPr lang="en-GB" b="1" dirty="0"/>
              <a:t> USD </a:t>
            </a:r>
            <a:r>
              <a:rPr lang="en-GB" b="1" dirty="0" err="1"/>
              <a:t>în</a:t>
            </a:r>
            <a:r>
              <a:rPr lang="en-GB" b="1" dirty="0"/>
              <a:t> 1990 la 778,55 </a:t>
            </a:r>
            <a:r>
              <a:rPr lang="en-GB" b="1" dirty="0" err="1"/>
              <a:t>miliarde</a:t>
            </a:r>
            <a:r>
              <a:rPr lang="en-GB" b="1" dirty="0"/>
              <a:t> USD </a:t>
            </a:r>
            <a:r>
              <a:rPr lang="en-GB" b="1" dirty="0" err="1"/>
              <a:t>în</a:t>
            </a:r>
            <a:r>
              <a:rPr lang="en-GB" b="1" dirty="0"/>
              <a:t> 2022. </a:t>
            </a:r>
          </a:p>
          <a:p>
            <a:r>
              <a:rPr lang="en-GB" b="1" dirty="0"/>
              <a:t> </a:t>
            </a:r>
            <a:r>
              <a:rPr lang="en-GB" b="1" dirty="0" err="1"/>
              <a:t>Această</a:t>
            </a:r>
            <a:r>
              <a:rPr lang="en-GB" b="1" dirty="0"/>
              <a:t> </a:t>
            </a:r>
            <a:r>
              <a:rPr lang="en-GB" b="1" dirty="0" err="1"/>
              <a:t>evoluție</a:t>
            </a:r>
            <a:r>
              <a:rPr lang="en-GB" b="1" dirty="0"/>
              <a:t> </a:t>
            </a:r>
            <a:r>
              <a:rPr lang="en-GB" b="1" dirty="0" err="1"/>
              <a:t>pozitivă</a:t>
            </a:r>
            <a:r>
              <a:rPr lang="en-GB" b="1" dirty="0"/>
              <a:t> a </a:t>
            </a:r>
            <a:r>
              <a:rPr lang="en-GB" b="1" dirty="0" err="1"/>
              <a:t>fost</a:t>
            </a:r>
            <a:r>
              <a:rPr lang="en-GB" b="1" dirty="0"/>
              <a:t> </a:t>
            </a:r>
            <a:r>
              <a:rPr lang="en-GB" b="1" dirty="0" err="1"/>
              <a:t>susținută</a:t>
            </a:r>
            <a:r>
              <a:rPr lang="en-GB" b="1" dirty="0"/>
              <a:t> de </a:t>
            </a:r>
            <a:r>
              <a:rPr lang="en-GB" b="1" dirty="0" err="1"/>
              <a:t>liberalizarea</a:t>
            </a:r>
            <a:r>
              <a:rPr lang="en-GB" b="1" dirty="0"/>
              <a:t> </a:t>
            </a:r>
            <a:r>
              <a:rPr lang="en-GB" b="1" dirty="0" err="1"/>
              <a:t>economică</a:t>
            </a:r>
            <a:r>
              <a:rPr lang="en-GB" b="1" dirty="0"/>
              <a:t>, </a:t>
            </a:r>
            <a:r>
              <a:rPr lang="en-GB" b="1" dirty="0" err="1"/>
              <a:t>creșterea</a:t>
            </a:r>
            <a:r>
              <a:rPr lang="en-GB" b="1" dirty="0"/>
              <a:t> </a:t>
            </a:r>
            <a:r>
              <a:rPr lang="en-GB" b="1" dirty="0" err="1"/>
              <a:t>economică</a:t>
            </a:r>
            <a:r>
              <a:rPr lang="en-GB" b="1" dirty="0"/>
              <a:t> </a:t>
            </a:r>
            <a:r>
              <a:rPr lang="en-GB" b="1" dirty="0" err="1"/>
              <a:t>internă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</a:t>
            </a:r>
            <a:r>
              <a:rPr lang="en-GB" b="1" dirty="0" err="1"/>
              <a:t>integrarea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economia</a:t>
            </a:r>
            <a:r>
              <a:rPr lang="en-GB" b="1" dirty="0"/>
              <a:t> </a:t>
            </a:r>
            <a:r>
              <a:rPr lang="en-GB" b="1" dirty="0" err="1"/>
              <a:t>globală</a:t>
            </a:r>
            <a:r>
              <a:rPr lang="en-GB" b="1" dirty="0"/>
              <a:t>. </a:t>
            </a:r>
            <a:endParaRPr lang="en-GB" dirty="0"/>
          </a:p>
          <a:p>
            <a:r>
              <a:rPr lang="en-GB" b="1" dirty="0"/>
              <a:t> De </a:t>
            </a:r>
            <a:r>
              <a:rPr lang="en-GB" b="1" dirty="0" err="1"/>
              <a:t>asemenea</a:t>
            </a:r>
            <a:r>
              <a:rPr lang="en-GB" b="1" dirty="0"/>
              <a:t>, </a:t>
            </a:r>
            <a:r>
              <a:rPr lang="en-GB" b="1" dirty="0" err="1"/>
              <a:t>dezvoltarea</a:t>
            </a:r>
            <a:r>
              <a:rPr lang="en-GB" b="1" dirty="0"/>
              <a:t> </a:t>
            </a:r>
            <a:r>
              <a:rPr lang="en-GB" b="1" dirty="0" err="1"/>
              <a:t>sectorului</a:t>
            </a:r>
            <a:r>
              <a:rPr lang="en-GB" b="1" dirty="0"/>
              <a:t> </a:t>
            </a:r>
            <a:r>
              <a:rPr lang="en-GB" b="1" dirty="0" err="1"/>
              <a:t>privat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</a:t>
            </a:r>
            <a:r>
              <a:rPr lang="en-GB" b="1" dirty="0" err="1"/>
              <a:t>politici</a:t>
            </a:r>
            <a:r>
              <a:rPr lang="en-GB" b="1" dirty="0"/>
              <a:t> </a:t>
            </a:r>
            <a:r>
              <a:rPr lang="en-GB" b="1" dirty="0" err="1"/>
              <a:t>guvernamentale</a:t>
            </a:r>
            <a:r>
              <a:rPr lang="en-GB" b="1" dirty="0"/>
              <a:t> </a:t>
            </a:r>
            <a:r>
              <a:rPr lang="en-GB" b="1" dirty="0" err="1"/>
              <a:t>favorabile</a:t>
            </a:r>
            <a:r>
              <a:rPr lang="en-GB" b="1" dirty="0"/>
              <a:t> au </a:t>
            </a:r>
            <a:r>
              <a:rPr lang="en-GB" b="1" dirty="0" err="1"/>
              <a:t>contribuit</a:t>
            </a:r>
            <a:r>
              <a:rPr lang="en-GB" b="1" dirty="0"/>
              <a:t> </a:t>
            </a:r>
            <a:r>
              <a:rPr lang="en-GB" b="1" dirty="0" err="1"/>
              <a:t>semnificativ</a:t>
            </a:r>
            <a:r>
              <a:rPr lang="en-GB" b="1" dirty="0"/>
              <a:t> la </a:t>
            </a:r>
            <a:r>
              <a:rPr lang="en-GB" b="1" dirty="0" err="1"/>
              <a:t>această</a:t>
            </a:r>
            <a:r>
              <a:rPr lang="en-GB" b="1" dirty="0"/>
              <a:t>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spectaculoasă</a:t>
            </a:r>
            <a:r>
              <a:rPr lang="en-GB" b="1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3D1-83FC-6444-963B-DCBD7D47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err="1"/>
              <a:t>Importurile</a:t>
            </a:r>
            <a:r>
              <a:rPr lang="en-GB" b="1" dirty="0"/>
              <a:t> </a:t>
            </a:r>
            <a:r>
              <a:rPr lang="en-GB" b="1" err="1"/>
              <a:t>Indiei</a:t>
            </a:r>
            <a:endParaRPr lang="en-GB" b="1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FEEEECA8-5226-BD63-D46B-558963AB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70613"/>
            <a:ext cx="6172200" cy="21072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39E3-5DCB-9CFD-8F3F-E4402AE9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 </a:t>
            </a:r>
            <a:r>
              <a:rPr lang="en-GB" b="1" dirty="0" err="1"/>
              <a:t>Graficul</a:t>
            </a:r>
            <a:r>
              <a:rPr lang="en-GB" b="1" dirty="0"/>
              <a:t> </a:t>
            </a:r>
            <a:r>
              <a:rPr lang="en-GB" b="1" dirty="0" err="1"/>
              <a:t>prezintă</a:t>
            </a:r>
            <a:r>
              <a:rPr lang="en-GB" b="1" dirty="0"/>
              <a:t> </a:t>
            </a:r>
            <a:r>
              <a:rPr lang="en-GB" b="1" dirty="0" err="1"/>
              <a:t>evoluția</a:t>
            </a:r>
            <a:r>
              <a:rPr lang="en-GB" b="1" dirty="0"/>
              <a:t> </a:t>
            </a:r>
            <a:r>
              <a:rPr lang="en-GB" b="1" dirty="0" err="1"/>
              <a:t>importurilor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miliarde</a:t>
            </a:r>
            <a:r>
              <a:rPr lang="en-GB" b="1" dirty="0"/>
              <a:t> de </a:t>
            </a:r>
            <a:r>
              <a:rPr lang="en-GB" b="1" dirty="0" err="1"/>
              <a:t>dolari</a:t>
            </a:r>
            <a:r>
              <a:rPr lang="en-GB" b="1" dirty="0"/>
              <a:t> SUA, din </a:t>
            </a:r>
            <a:r>
              <a:rPr lang="en-GB" b="1" dirty="0" err="1"/>
              <a:t>anul</a:t>
            </a:r>
            <a:r>
              <a:rPr lang="en-GB" b="1" dirty="0"/>
              <a:t> 1990 </a:t>
            </a:r>
            <a:r>
              <a:rPr lang="en-GB" b="1" dirty="0" err="1"/>
              <a:t>până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2024. </a:t>
            </a:r>
          </a:p>
          <a:p>
            <a:r>
              <a:rPr lang="en-GB" b="1" dirty="0"/>
              <a:t> </a:t>
            </a:r>
            <a:r>
              <a:rPr lang="en-GB" b="1" dirty="0" err="1"/>
              <a:t>Evoluția</a:t>
            </a:r>
            <a:r>
              <a:rPr lang="en-GB" b="1" dirty="0"/>
              <a:t> </a:t>
            </a:r>
            <a:r>
              <a:rPr lang="en-GB" b="1" dirty="0" err="1"/>
              <a:t>importurilor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perioada</a:t>
            </a:r>
            <a:r>
              <a:rPr lang="en-GB" b="1" dirty="0"/>
              <a:t> 1990-2022 a </a:t>
            </a:r>
            <a:r>
              <a:rPr lang="en-GB" b="1" dirty="0" err="1"/>
              <a:t>fost</a:t>
            </a:r>
            <a:r>
              <a:rPr lang="en-GB" b="1" dirty="0"/>
              <a:t> </a:t>
            </a:r>
            <a:r>
              <a:rPr lang="en-GB" b="1" dirty="0" err="1"/>
              <a:t>semnificativă</a:t>
            </a:r>
            <a:r>
              <a:rPr lang="en-GB" b="1" dirty="0"/>
              <a:t>, </a:t>
            </a:r>
            <a:r>
              <a:rPr lang="en-GB" b="1" dirty="0" err="1"/>
              <a:t>reflectând</a:t>
            </a:r>
            <a:r>
              <a:rPr lang="en-GB" b="1" dirty="0"/>
              <a:t> </a:t>
            </a:r>
            <a:r>
              <a:rPr lang="en-GB" b="1" dirty="0" err="1"/>
              <a:t>transformările</a:t>
            </a:r>
            <a:r>
              <a:rPr lang="en-GB" b="1" dirty="0"/>
              <a:t> </a:t>
            </a:r>
            <a:r>
              <a:rPr lang="en-GB" b="1" dirty="0" err="1"/>
              <a:t>economice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</a:t>
            </a:r>
            <a:r>
              <a:rPr lang="en-GB" b="1" dirty="0" err="1"/>
              <a:t>schimbările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cererea</a:t>
            </a:r>
            <a:r>
              <a:rPr lang="en-GB" b="1" dirty="0"/>
              <a:t> </a:t>
            </a:r>
            <a:r>
              <a:rPr lang="en-GB" b="1" dirty="0" err="1"/>
              <a:t>internă</a:t>
            </a:r>
            <a:r>
              <a:rPr lang="en-GB" b="1" dirty="0"/>
              <a:t>.</a:t>
            </a:r>
          </a:p>
          <a:p>
            <a:r>
              <a:rPr lang="en-US" b="1" dirty="0">
                <a:latin typeface="Aptos"/>
                <a:ea typeface="+mn-lt"/>
                <a:cs typeface="+mn-lt"/>
              </a:rPr>
              <a:t> </a:t>
            </a:r>
            <a:r>
              <a:rPr lang="en-US" b="1" dirty="0" err="1">
                <a:latin typeface="Aptos"/>
                <a:ea typeface="+mn-lt"/>
                <a:cs typeface="+mn-lt"/>
              </a:rPr>
              <a:t>În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ansamblu</a:t>
            </a:r>
            <a:r>
              <a:rPr lang="en-US" b="1" dirty="0">
                <a:latin typeface="Aptos"/>
                <a:ea typeface="+mn-lt"/>
                <a:cs typeface="+mn-lt"/>
              </a:rPr>
              <a:t>, </a:t>
            </a:r>
            <a:r>
              <a:rPr lang="en-US" b="1" dirty="0" err="1">
                <a:latin typeface="Aptos"/>
                <a:ea typeface="+mn-lt"/>
                <a:cs typeface="+mn-lt"/>
              </a:rPr>
              <a:t>evoluția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importurilor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în</a:t>
            </a:r>
            <a:r>
              <a:rPr lang="en-US" b="1" dirty="0">
                <a:latin typeface="Aptos"/>
                <a:ea typeface="+mn-lt"/>
                <a:cs typeface="+mn-lt"/>
              </a:rPr>
              <a:t> India </a:t>
            </a:r>
            <a:r>
              <a:rPr lang="en-US" b="1" dirty="0" err="1">
                <a:latin typeface="Aptos"/>
                <a:ea typeface="+mn-lt"/>
                <a:cs typeface="+mn-lt"/>
              </a:rPr>
              <a:t>reflectă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procesele</a:t>
            </a:r>
            <a:r>
              <a:rPr lang="en-US" b="1" dirty="0">
                <a:latin typeface="Aptos"/>
                <a:ea typeface="+mn-lt"/>
                <a:cs typeface="+mn-lt"/>
              </a:rPr>
              <a:t> de </a:t>
            </a:r>
            <a:r>
              <a:rPr lang="en-US" b="1" dirty="0" err="1">
                <a:latin typeface="Aptos"/>
                <a:ea typeface="+mn-lt"/>
                <a:cs typeface="+mn-lt"/>
              </a:rPr>
              <a:t>transformare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și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creștere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economică</a:t>
            </a:r>
            <a:r>
              <a:rPr lang="en-US" b="1" dirty="0">
                <a:latin typeface="Aptos"/>
                <a:ea typeface="+mn-lt"/>
                <a:cs typeface="+mn-lt"/>
              </a:rPr>
              <a:t> ale </a:t>
            </a:r>
            <a:r>
              <a:rPr lang="en-US" b="1" dirty="0" err="1">
                <a:latin typeface="Aptos"/>
                <a:ea typeface="+mn-lt"/>
                <a:cs typeface="+mn-lt"/>
              </a:rPr>
              <a:t>țării</a:t>
            </a:r>
            <a:r>
              <a:rPr lang="en-US" b="1" dirty="0">
                <a:latin typeface="Aptos"/>
                <a:ea typeface="+mn-lt"/>
                <a:cs typeface="+mn-lt"/>
              </a:rPr>
              <a:t>, </a:t>
            </a:r>
            <a:r>
              <a:rPr lang="en-US" b="1" dirty="0" err="1">
                <a:latin typeface="Aptos"/>
                <a:ea typeface="+mn-lt"/>
                <a:cs typeface="+mn-lt"/>
              </a:rPr>
              <a:t>evidențiind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rolul</a:t>
            </a:r>
            <a:r>
              <a:rPr lang="en-US" b="1" dirty="0">
                <a:latin typeface="Aptos"/>
                <a:ea typeface="+mn-lt"/>
                <a:cs typeface="+mn-lt"/>
              </a:rPr>
              <a:t> crucial al </a:t>
            </a:r>
            <a:r>
              <a:rPr lang="en-US" b="1" dirty="0" err="1">
                <a:latin typeface="Aptos"/>
                <a:ea typeface="+mn-lt"/>
                <a:cs typeface="+mn-lt"/>
              </a:rPr>
              <a:t>comerțului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internațional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în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dezvoltarea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și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prosperitatea</a:t>
            </a:r>
            <a:r>
              <a:rPr lang="en-US" b="1" dirty="0">
                <a:latin typeface="Aptos"/>
                <a:ea typeface="+mn-lt"/>
                <a:cs typeface="+mn-lt"/>
              </a:rPr>
              <a:t> </a:t>
            </a:r>
            <a:r>
              <a:rPr lang="en-US" b="1" dirty="0" err="1">
                <a:latin typeface="Aptos"/>
                <a:ea typeface="+mn-lt"/>
                <a:cs typeface="+mn-lt"/>
              </a:rPr>
              <a:t>sa</a:t>
            </a:r>
            <a:r>
              <a:rPr lang="en-US" b="1" dirty="0">
                <a:latin typeface="Aptos"/>
                <a:ea typeface="+mn-lt"/>
                <a:cs typeface="+mn-lt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53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D287-DE62-D9D1-BF22-2885AD8D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/>
              <a:t>Investitiile</a:t>
            </a:r>
            <a:r>
              <a:rPr lang="en-GB" b="1" dirty="0"/>
              <a:t> </a:t>
            </a:r>
            <a:r>
              <a:rPr lang="en-GB" b="1" err="1"/>
              <a:t>straine</a:t>
            </a:r>
            <a:r>
              <a:rPr lang="en-GB" b="1" dirty="0"/>
              <a:t> </a:t>
            </a:r>
            <a:r>
              <a:rPr lang="en-GB" b="1" err="1"/>
              <a:t>directe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8F20-48D9-422B-36D3-E6EDCAF9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1800" err="1"/>
              <a:t>Principalele</a:t>
            </a:r>
            <a:r>
              <a:rPr lang="en-GB" sz="1800" dirty="0"/>
              <a:t> </a:t>
            </a:r>
            <a:r>
              <a:rPr lang="en-GB" sz="1800" err="1"/>
              <a:t>politici</a:t>
            </a:r>
            <a:r>
              <a:rPr lang="en-GB" sz="1800" dirty="0"/>
              <a:t> de </a:t>
            </a:r>
            <a:r>
              <a:rPr lang="en-GB" sz="1800" err="1"/>
              <a:t>investiții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</a:t>
            </a:r>
            <a:r>
              <a:rPr lang="en-GB" sz="1800" err="1"/>
              <a:t>adoptate</a:t>
            </a:r>
            <a:r>
              <a:rPr lang="en-GB" sz="1800" dirty="0"/>
              <a:t> de </a:t>
            </a:r>
            <a:r>
              <a:rPr lang="en-GB" sz="1800" err="1"/>
              <a:t>guvernul</a:t>
            </a:r>
            <a:r>
              <a:rPr lang="en-GB" sz="1800" dirty="0"/>
              <a:t> </a:t>
            </a:r>
            <a:r>
              <a:rPr lang="en-GB" sz="1800" err="1"/>
              <a:t>indian</a:t>
            </a:r>
            <a:r>
              <a:rPr lang="en-GB" sz="1800" dirty="0"/>
              <a:t> au </a:t>
            </a:r>
            <a:r>
              <a:rPr lang="en-GB" sz="1800" err="1"/>
              <a:t>vizat</a:t>
            </a:r>
            <a:r>
              <a:rPr lang="en-GB" sz="1800" dirty="0"/>
              <a:t> </a:t>
            </a:r>
            <a:r>
              <a:rPr lang="en-GB" sz="1800" err="1"/>
              <a:t>eliminarea</a:t>
            </a:r>
            <a:r>
              <a:rPr lang="en-GB" sz="1800" dirty="0"/>
              <a:t> </a:t>
            </a:r>
            <a:r>
              <a:rPr lang="en-GB" sz="1800" err="1"/>
              <a:t>restricțiilor</a:t>
            </a:r>
            <a:r>
              <a:rPr lang="en-GB" sz="1800" dirty="0"/>
              <a:t> </a:t>
            </a:r>
            <a:r>
              <a:rPr lang="en-GB" sz="1800" err="1"/>
              <a:t>privind</a:t>
            </a:r>
            <a:r>
              <a:rPr lang="en-GB" sz="1800" dirty="0"/>
              <a:t> </a:t>
            </a:r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</a:t>
            </a:r>
            <a:r>
              <a:rPr lang="en-GB" sz="1800" err="1"/>
              <a:t>numeroase</a:t>
            </a:r>
            <a:r>
              <a:rPr lang="en-GB" sz="1800" dirty="0"/>
              <a:t> </a:t>
            </a:r>
            <a:r>
              <a:rPr lang="en-GB" sz="1800" err="1"/>
              <a:t>sectoare</a:t>
            </a:r>
            <a:r>
              <a:rPr lang="en-GB" sz="1800" dirty="0"/>
              <a:t> </a:t>
            </a:r>
            <a:r>
              <a:rPr lang="en-GB" sz="1800" err="1"/>
              <a:t>cheie</a:t>
            </a:r>
            <a:r>
              <a:rPr lang="en-GB" sz="1800" dirty="0"/>
              <a:t>, </a:t>
            </a:r>
            <a:r>
              <a:rPr lang="en-GB" sz="1800" err="1"/>
              <a:t>liberalizarea</a:t>
            </a:r>
            <a:r>
              <a:rPr lang="en-GB" sz="1800" dirty="0"/>
              <a:t> </a:t>
            </a:r>
            <a:r>
              <a:rPr lang="en-GB" sz="1800" err="1"/>
              <a:t>reglementărilor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simplificarea</a:t>
            </a:r>
            <a:r>
              <a:rPr lang="en-GB" sz="1800" dirty="0"/>
              <a:t> </a:t>
            </a:r>
            <a:r>
              <a:rPr lang="en-GB" sz="1800" err="1"/>
              <a:t>procedurilor</a:t>
            </a:r>
            <a:r>
              <a:rPr lang="en-GB" sz="1800" dirty="0"/>
              <a:t> administrative </a:t>
            </a:r>
            <a:r>
              <a:rPr lang="en-GB" sz="1800" err="1"/>
              <a:t>pentru</a:t>
            </a:r>
            <a:r>
              <a:rPr lang="en-GB" sz="1800" dirty="0"/>
              <a:t> </a:t>
            </a:r>
            <a:r>
              <a:rPr lang="en-GB" sz="1800" err="1"/>
              <a:t>investitori</a:t>
            </a:r>
            <a:r>
              <a:rPr lang="en-GB" sz="1800" dirty="0"/>
              <a:t> </a:t>
            </a:r>
            <a:r>
              <a:rPr lang="en-GB" sz="1800" err="1"/>
              <a:t>străini</a:t>
            </a:r>
            <a:r>
              <a:rPr lang="en-GB" sz="1800" dirty="0"/>
              <a:t>. </a:t>
            </a:r>
            <a:r>
              <a:rPr lang="en-GB" sz="1800" err="1"/>
              <a:t>Aceste</a:t>
            </a:r>
            <a:r>
              <a:rPr lang="en-GB" sz="1800" dirty="0"/>
              <a:t> </a:t>
            </a:r>
            <a:r>
              <a:rPr lang="en-GB" sz="1800" err="1"/>
              <a:t>măsuri</a:t>
            </a:r>
            <a:r>
              <a:rPr lang="en-GB" sz="1800" dirty="0"/>
              <a:t> au </a:t>
            </a:r>
            <a:r>
              <a:rPr lang="en-GB" sz="1800" err="1"/>
              <a:t>creat</a:t>
            </a:r>
            <a:r>
              <a:rPr lang="en-GB" sz="1800" dirty="0"/>
              <a:t> un </a:t>
            </a:r>
            <a:r>
              <a:rPr lang="en-GB" sz="1800" err="1"/>
              <a:t>mediu</a:t>
            </a:r>
            <a:r>
              <a:rPr lang="en-GB" sz="1800" dirty="0"/>
              <a:t> </a:t>
            </a:r>
            <a:r>
              <a:rPr lang="en-GB" sz="1800" err="1"/>
              <a:t>propice</a:t>
            </a:r>
            <a:r>
              <a:rPr lang="en-GB" sz="1800" dirty="0"/>
              <a:t> </a:t>
            </a:r>
            <a:r>
              <a:rPr lang="en-GB" sz="1800" err="1"/>
              <a:t>pentru</a:t>
            </a:r>
            <a:r>
              <a:rPr lang="en-GB" sz="1800" dirty="0"/>
              <a:t> </a:t>
            </a:r>
            <a:r>
              <a:rPr lang="en-GB" sz="1800" err="1"/>
              <a:t>investiții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au </a:t>
            </a:r>
            <a:r>
              <a:rPr lang="en-GB" sz="1800" err="1"/>
              <a:t>stimulat</a:t>
            </a:r>
            <a:r>
              <a:rPr lang="en-GB" sz="1800" dirty="0"/>
              <a:t> </a:t>
            </a:r>
            <a:r>
              <a:rPr lang="en-GB" sz="1800" err="1"/>
              <a:t>fluxurile</a:t>
            </a:r>
            <a:r>
              <a:rPr lang="en-GB" sz="1800" dirty="0"/>
              <a:t> de capital </a:t>
            </a:r>
            <a:r>
              <a:rPr lang="en-GB" sz="1800" err="1"/>
              <a:t>străin</a:t>
            </a:r>
            <a:r>
              <a:rPr lang="en-GB" sz="1800" dirty="0"/>
              <a:t> </a:t>
            </a:r>
            <a:r>
              <a:rPr lang="en-GB" sz="1800" err="1"/>
              <a:t>către</a:t>
            </a:r>
            <a:r>
              <a:rPr lang="en-GB" sz="1800" dirty="0"/>
              <a:t> India.</a:t>
            </a:r>
          </a:p>
          <a:p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au </a:t>
            </a:r>
            <a:r>
              <a:rPr lang="en-GB" sz="1800" err="1"/>
              <a:t>fost</a:t>
            </a:r>
            <a:r>
              <a:rPr lang="en-GB" sz="1800" dirty="0"/>
              <a:t> </a:t>
            </a:r>
            <a:r>
              <a:rPr lang="en-GB" sz="1800" err="1"/>
              <a:t>direcționate</a:t>
            </a:r>
            <a:r>
              <a:rPr lang="en-GB" sz="1800" dirty="0"/>
              <a:t> </a:t>
            </a:r>
            <a:r>
              <a:rPr lang="en-GB" sz="1800" err="1"/>
              <a:t>într</a:t>
            </a:r>
            <a:r>
              <a:rPr lang="en-GB" sz="1800" dirty="0"/>
              <a:t>-o </a:t>
            </a:r>
            <a:r>
              <a:rPr lang="en-GB" sz="1800" err="1"/>
              <a:t>varietate</a:t>
            </a:r>
            <a:r>
              <a:rPr lang="en-GB" sz="1800" dirty="0"/>
              <a:t> de </a:t>
            </a:r>
            <a:r>
              <a:rPr lang="en-GB" sz="1800" err="1"/>
              <a:t>sectoare</a:t>
            </a:r>
            <a:r>
              <a:rPr lang="en-GB" sz="1800" dirty="0"/>
              <a:t> ale </a:t>
            </a:r>
            <a:r>
              <a:rPr lang="en-GB" sz="1800" err="1"/>
              <a:t>economiei</a:t>
            </a:r>
            <a:r>
              <a:rPr lang="en-GB" sz="1800" dirty="0"/>
              <a:t> </a:t>
            </a:r>
            <a:r>
              <a:rPr lang="en-GB" sz="1800" err="1"/>
              <a:t>indiene</a:t>
            </a:r>
            <a:r>
              <a:rPr lang="en-GB" sz="1800" dirty="0"/>
              <a:t>, </a:t>
            </a:r>
            <a:r>
              <a:rPr lang="en-GB" sz="1800" err="1"/>
              <a:t>inclusiv</a:t>
            </a:r>
            <a:r>
              <a:rPr lang="en-GB" sz="1800" dirty="0"/>
              <a:t> </a:t>
            </a:r>
            <a:r>
              <a:rPr lang="en-GB" sz="1800" err="1"/>
              <a:t>tehnologie</a:t>
            </a:r>
            <a:r>
              <a:rPr lang="en-GB" sz="1800" dirty="0"/>
              <a:t>, </a:t>
            </a:r>
            <a:r>
              <a:rPr lang="en-GB" sz="1800" err="1"/>
              <a:t>servicii</a:t>
            </a:r>
            <a:r>
              <a:rPr lang="en-GB" sz="1800" dirty="0"/>
              <a:t>, </a:t>
            </a:r>
            <a:r>
              <a:rPr lang="en-GB" sz="1800" err="1"/>
              <a:t>energie</a:t>
            </a:r>
            <a:r>
              <a:rPr lang="en-GB" sz="1800" dirty="0"/>
              <a:t>, </a:t>
            </a:r>
            <a:r>
              <a:rPr lang="en-GB" sz="1800" err="1"/>
              <a:t>farmaceutice</a:t>
            </a:r>
            <a:r>
              <a:rPr lang="en-GB" sz="1800" dirty="0"/>
              <a:t>, </a:t>
            </a:r>
            <a:r>
              <a:rPr lang="en-GB" sz="1800" err="1"/>
              <a:t>manufactură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infrastructură</a:t>
            </a:r>
            <a:r>
              <a:rPr lang="en-GB" sz="1800" dirty="0"/>
              <a:t>. </a:t>
            </a:r>
            <a:r>
              <a:rPr lang="en-GB" sz="1800" err="1"/>
              <a:t>Sectorul</a:t>
            </a:r>
            <a:r>
              <a:rPr lang="en-GB" sz="1800" dirty="0"/>
              <a:t> IT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cel</a:t>
            </a:r>
            <a:r>
              <a:rPr lang="en-GB" sz="1800" dirty="0"/>
              <a:t> de </a:t>
            </a:r>
            <a:r>
              <a:rPr lang="en-GB" sz="1800" err="1"/>
              <a:t>servicii</a:t>
            </a:r>
            <a:r>
              <a:rPr lang="en-GB" sz="1800" dirty="0"/>
              <a:t> au </a:t>
            </a:r>
            <a:r>
              <a:rPr lang="en-GB" sz="1800" err="1"/>
              <a:t>fost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mod special </a:t>
            </a:r>
            <a:r>
              <a:rPr lang="en-GB" sz="1800" err="1"/>
              <a:t>atracții</a:t>
            </a:r>
            <a:r>
              <a:rPr lang="en-GB" sz="1800" dirty="0"/>
              <a:t> </a:t>
            </a:r>
            <a:r>
              <a:rPr lang="en-GB" sz="1800" err="1"/>
              <a:t>majore</a:t>
            </a:r>
            <a:r>
              <a:rPr lang="en-GB" sz="1800" dirty="0"/>
              <a:t> </a:t>
            </a:r>
            <a:r>
              <a:rPr lang="en-GB" sz="1800" err="1"/>
              <a:t>pentru</a:t>
            </a:r>
            <a:r>
              <a:rPr lang="en-GB" sz="1800" dirty="0"/>
              <a:t> </a:t>
            </a:r>
            <a:r>
              <a:rPr lang="en-GB" sz="1800" err="1"/>
              <a:t>investitori</a:t>
            </a:r>
            <a:r>
              <a:rPr lang="en-GB" sz="1800" dirty="0"/>
              <a:t> </a:t>
            </a:r>
            <a:r>
              <a:rPr lang="en-GB" sz="1800" err="1"/>
              <a:t>străini</a:t>
            </a:r>
            <a:r>
              <a:rPr lang="en-GB" sz="1800" dirty="0"/>
              <a:t>, </a:t>
            </a:r>
            <a:r>
              <a:rPr lang="en-GB" sz="1800" err="1"/>
              <a:t>datorită</a:t>
            </a:r>
            <a:r>
              <a:rPr lang="en-GB" sz="1800" dirty="0"/>
              <a:t> </a:t>
            </a:r>
            <a:r>
              <a:rPr lang="en-GB" sz="1800" err="1"/>
              <a:t>capacității</a:t>
            </a:r>
            <a:r>
              <a:rPr lang="en-GB" sz="1800" dirty="0"/>
              <a:t> lor de </a:t>
            </a:r>
            <a:r>
              <a:rPr lang="en-GB" sz="1800" err="1"/>
              <a:t>inovare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creștere</a:t>
            </a:r>
            <a:r>
              <a:rPr lang="en-GB" sz="1800" dirty="0"/>
              <a:t> </a:t>
            </a:r>
            <a:r>
              <a:rPr lang="en-GB" sz="1800" err="1"/>
              <a:t>rapidă</a:t>
            </a:r>
            <a:r>
              <a:rPr lang="en-GB" sz="1800" dirty="0"/>
              <a:t>.</a:t>
            </a:r>
          </a:p>
          <a:p>
            <a:r>
              <a:rPr lang="en-GB" sz="1800" err="1"/>
              <a:t>În</a:t>
            </a:r>
            <a:r>
              <a:rPr lang="en-GB" sz="1800" dirty="0"/>
              <a:t> plus, </a:t>
            </a:r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au </a:t>
            </a:r>
            <a:r>
              <a:rPr lang="en-GB" sz="1800" err="1"/>
              <a:t>stimulat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sectorul</a:t>
            </a:r>
            <a:r>
              <a:rPr lang="en-GB" sz="1800" dirty="0"/>
              <a:t> de </a:t>
            </a:r>
            <a:r>
              <a:rPr lang="en-GB" sz="1800" err="1"/>
              <a:t>cercetare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dezvoltare</a:t>
            </a:r>
            <a:r>
              <a:rPr lang="en-GB" sz="1800" dirty="0"/>
              <a:t> (R&amp;D) </a:t>
            </a:r>
            <a:r>
              <a:rPr lang="en-GB" sz="1800" err="1"/>
              <a:t>în</a:t>
            </a:r>
            <a:r>
              <a:rPr lang="en-GB" sz="1800" dirty="0"/>
              <a:t> India. Multe </a:t>
            </a:r>
            <a:r>
              <a:rPr lang="en-GB" sz="1800" err="1"/>
              <a:t>companii</a:t>
            </a:r>
            <a:r>
              <a:rPr lang="en-GB" sz="1800" dirty="0"/>
              <a:t> </a:t>
            </a:r>
            <a:r>
              <a:rPr lang="en-GB" sz="1800" err="1"/>
              <a:t>multinaționale</a:t>
            </a:r>
            <a:r>
              <a:rPr lang="en-GB" sz="1800" dirty="0"/>
              <a:t> au </a:t>
            </a:r>
            <a:r>
              <a:rPr lang="en-GB" sz="1800" err="1"/>
              <a:t>înființat</a:t>
            </a:r>
            <a:r>
              <a:rPr lang="en-GB" sz="1800" dirty="0"/>
              <a:t> centre de </a:t>
            </a:r>
            <a:r>
              <a:rPr lang="en-GB" sz="1800" err="1"/>
              <a:t>cercetare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dezvoltare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India </a:t>
            </a:r>
            <a:r>
              <a:rPr lang="en-GB" sz="1800" err="1"/>
              <a:t>pentru</a:t>
            </a:r>
            <a:r>
              <a:rPr lang="en-GB" sz="1800" dirty="0"/>
              <a:t> a </a:t>
            </a:r>
            <a:r>
              <a:rPr lang="en-GB" sz="1800" err="1"/>
              <a:t>profita</a:t>
            </a:r>
            <a:r>
              <a:rPr lang="en-GB" sz="1800" dirty="0"/>
              <a:t> de </a:t>
            </a:r>
            <a:r>
              <a:rPr lang="en-GB" sz="1800" err="1"/>
              <a:t>forța</a:t>
            </a:r>
            <a:r>
              <a:rPr lang="en-GB" sz="1800" dirty="0"/>
              <a:t> </a:t>
            </a:r>
            <a:r>
              <a:rPr lang="en-GB" sz="1800" err="1"/>
              <a:t>sa</a:t>
            </a:r>
            <a:r>
              <a:rPr lang="en-GB" sz="1800" dirty="0"/>
              <a:t> de </a:t>
            </a:r>
            <a:r>
              <a:rPr lang="en-GB" sz="1800" err="1"/>
              <a:t>muncă</a:t>
            </a:r>
            <a:r>
              <a:rPr lang="en-GB" sz="1800" dirty="0"/>
              <a:t> bine </a:t>
            </a:r>
            <a:r>
              <a:rPr lang="en-GB" sz="1800" err="1"/>
              <a:t>instruită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de </a:t>
            </a:r>
            <a:r>
              <a:rPr lang="en-GB" sz="1800" err="1"/>
              <a:t>resursele</a:t>
            </a:r>
            <a:r>
              <a:rPr lang="en-GB" sz="1800" dirty="0"/>
              <a:t> sale </a:t>
            </a:r>
            <a:r>
              <a:rPr lang="en-GB" sz="1800" err="1"/>
              <a:t>tehnologice</a:t>
            </a:r>
            <a:r>
              <a:rPr lang="en-GB" sz="1800" dirty="0"/>
              <a:t>. </a:t>
            </a:r>
            <a:r>
              <a:rPr lang="en-GB" sz="1800" err="1"/>
              <a:t>Acest</a:t>
            </a:r>
            <a:r>
              <a:rPr lang="en-GB" sz="1800" dirty="0"/>
              <a:t> </a:t>
            </a:r>
            <a:r>
              <a:rPr lang="en-GB" sz="1800" err="1"/>
              <a:t>lucru</a:t>
            </a:r>
            <a:r>
              <a:rPr lang="en-GB" sz="1800" dirty="0"/>
              <a:t> a </a:t>
            </a:r>
            <a:r>
              <a:rPr lang="en-GB" sz="1800" err="1"/>
              <a:t>contribuit</a:t>
            </a:r>
            <a:r>
              <a:rPr lang="en-GB" sz="1800" dirty="0"/>
              <a:t> la </a:t>
            </a:r>
            <a:r>
              <a:rPr lang="en-GB" sz="1800" err="1"/>
              <a:t>creșterea</a:t>
            </a:r>
            <a:r>
              <a:rPr lang="en-GB" sz="1800" dirty="0"/>
              <a:t> </a:t>
            </a:r>
            <a:r>
              <a:rPr lang="en-GB" sz="1800" err="1"/>
              <a:t>capacității</a:t>
            </a:r>
            <a:r>
              <a:rPr lang="en-GB" sz="1800" dirty="0"/>
              <a:t> de </a:t>
            </a:r>
            <a:r>
              <a:rPr lang="en-GB" sz="1800" err="1"/>
              <a:t>inovare</a:t>
            </a:r>
            <a:r>
              <a:rPr lang="en-GB" sz="1800" dirty="0"/>
              <a:t> a </a:t>
            </a:r>
            <a:r>
              <a:rPr lang="en-GB" sz="1800" err="1"/>
              <a:t>țării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la </a:t>
            </a:r>
            <a:r>
              <a:rPr lang="en-GB" sz="1800" err="1"/>
              <a:t>dezvoltarea</a:t>
            </a:r>
            <a:r>
              <a:rPr lang="en-GB" sz="1800" dirty="0"/>
              <a:t> </a:t>
            </a:r>
            <a:r>
              <a:rPr lang="en-GB" sz="1800" err="1"/>
              <a:t>unor</a:t>
            </a:r>
            <a:r>
              <a:rPr lang="en-GB" sz="1800" dirty="0"/>
              <a:t> </a:t>
            </a:r>
            <a:r>
              <a:rPr lang="en-GB" sz="1800" err="1"/>
              <a:t>sectoare</a:t>
            </a:r>
            <a:r>
              <a:rPr lang="en-GB" sz="1800" dirty="0"/>
              <a:t> </a:t>
            </a:r>
            <a:r>
              <a:rPr lang="en-GB" sz="1800" err="1"/>
              <a:t>cheie</a:t>
            </a:r>
            <a:r>
              <a:rPr lang="en-GB" sz="1800" dirty="0"/>
              <a:t> precum IT, </a:t>
            </a:r>
            <a:r>
              <a:rPr lang="en-GB" sz="1800" err="1"/>
              <a:t>farmaceutice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inginerie</a:t>
            </a:r>
            <a:r>
              <a:rPr lang="en-GB" sz="1800" dirty="0"/>
              <a:t>.</a:t>
            </a:r>
          </a:p>
          <a:p>
            <a:r>
              <a:rPr lang="en-GB" sz="1800" err="1"/>
              <a:t>Impactul</a:t>
            </a:r>
            <a:r>
              <a:rPr lang="en-GB" sz="1800" dirty="0"/>
              <a:t> </a:t>
            </a:r>
            <a:r>
              <a:rPr lang="en-GB" sz="1800" err="1"/>
              <a:t>investițiilor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</a:t>
            </a:r>
            <a:r>
              <a:rPr lang="en-GB" sz="1800" err="1"/>
              <a:t>asupra</a:t>
            </a:r>
            <a:r>
              <a:rPr lang="en-GB" sz="1800" dirty="0"/>
              <a:t> </a:t>
            </a:r>
            <a:r>
              <a:rPr lang="en-GB" sz="1800" err="1"/>
              <a:t>economiei</a:t>
            </a:r>
            <a:r>
              <a:rPr lang="en-GB" sz="1800" dirty="0"/>
              <a:t> </a:t>
            </a:r>
            <a:r>
              <a:rPr lang="en-GB" sz="1800" err="1"/>
              <a:t>indiene</a:t>
            </a:r>
            <a:r>
              <a:rPr lang="en-GB" sz="1800" dirty="0"/>
              <a:t> a </a:t>
            </a:r>
            <a:r>
              <a:rPr lang="en-GB" sz="1800" err="1"/>
              <a:t>fost</a:t>
            </a:r>
            <a:r>
              <a:rPr lang="en-GB" sz="1800" dirty="0"/>
              <a:t> </a:t>
            </a:r>
            <a:r>
              <a:rPr lang="en-GB" sz="1800" err="1"/>
              <a:t>semnificativ</a:t>
            </a:r>
            <a:r>
              <a:rPr lang="en-GB" sz="1800" dirty="0"/>
              <a:t>. </a:t>
            </a:r>
            <a:r>
              <a:rPr lang="en-GB" sz="1800" err="1"/>
              <a:t>Acestea</a:t>
            </a:r>
            <a:r>
              <a:rPr lang="en-GB" sz="1800" dirty="0"/>
              <a:t> au </a:t>
            </a:r>
            <a:r>
              <a:rPr lang="en-GB" sz="1800" err="1"/>
              <a:t>contribuit</a:t>
            </a:r>
            <a:r>
              <a:rPr lang="en-GB" sz="1800" dirty="0"/>
              <a:t> la </a:t>
            </a:r>
            <a:r>
              <a:rPr lang="en-GB" sz="1800" err="1"/>
              <a:t>crearea</a:t>
            </a:r>
            <a:r>
              <a:rPr lang="en-GB" sz="1800" dirty="0"/>
              <a:t> de </a:t>
            </a:r>
            <a:r>
              <a:rPr lang="en-GB" sz="1800" err="1"/>
              <a:t>locuri</a:t>
            </a:r>
            <a:r>
              <a:rPr lang="en-GB" sz="1800" dirty="0"/>
              <a:t> de </a:t>
            </a:r>
            <a:r>
              <a:rPr lang="en-GB" sz="1800" err="1"/>
              <a:t>muncă</a:t>
            </a:r>
            <a:r>
              <a:rPr lang="en-GB" sz="1800" dirty="0"/>
              <a:t>, </a:t>
            </a:r>
            <a:r>
              <a:rPr lang="en-GB" sz="1800" err="1"/>
              <a:t>transferul</a:t>
            </a:r>
            <a:r>
              <a:rPr lang="en-GB" sz="1800" dirty="0"/>
              <a:t> de </a:t>
            </a:r>
            <a:r>
              <a:rPr lang="en-GB" sz="1800" err="1"/>
              <a:t>tehnologie</a:t>
            </a:r>
            <a:r>
              <a:rPr lang="en-GB" sz="1800" dirty="0"/>
              <a:t>, </a:t>
            </a:r>
            <a:r>
              <a:rPr lang="en-GB" sz="1800" err="1"/>
              <a:t>creșterea</a:t>
            </a:r>
            <a:r>
              <a:rPr lang="en-GB" sz="1800" dirty="0"/>
              <a:t> </a:t>
            </a:r>
            <a:r>
              <a:rPr lang="en-GB" sz="1800" err="1"/>
              <a:t>exporturilor</a:t>
            </a:r>
            <a:r>
              <a:rPr lang="en-GB" sz="1800" dirty="0"/>
              <a:t>, </a:t>
            </a:r>
            <a:r>
              <a:rPr lang="en-GB" sz="1800" err="1"/>
              <a:t>dezvoltarea</a:t>
            </a:r>
            <a:r>
              <a:rPr lang="en-GB" sz="1800" dirty="0"/>
              <a:t> </a:t>
            </a:r>
            <a:r>
              <a:rPr lang="en-GB" sz="1800" err="1"/>
              <a:t>infrastructurii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creșterea</a:t>
            </a:r>
            <a:r>
              <a:rPr lang="en-GB" sz="1800" dirty="0"/>
              <a:t> </a:t>
            </a:r>
            <a:r>
              <a:rPr lang="en-GB" sz="1800" err="1"/>
              <a:t>economică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general. </a:t>
            </a:r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au, de </a:t>
            </a:r>
            <a:r>
              <a:rPr lang="en-GB" sz="1800" err="1"/>
              <a:t>asemenea</a:t>
            </a:r>
            <a:r>
              <a:rPr lang="en-GB" sz="1800" dirty="0"/>
              <a:t>, </a:t>
            </a:r>
            <a:r>
              <a:rPr lang="en-GB" sz="1800" err="1"/>
              <a:t>stimulat</a:t>
            </a:r>
            <a:r>
              <a:rPr lang="en-GB" sz="1800" dirty="0"/>
              <a:t> </a:t>
            </a:r>
            <a:r>
              <a:rPr lang="en-GB" sz="1800" err="1"/>
              <a:t>concurența</a:t>
            </a:r>
            <a:r>
              <a:rPr lang="en-GB" sz="1800" dirty="0"/>
              <a:t>, </a:t>
            </a:r>
            <a:r>
              <a:rPr lang="en-GB" sz="1800" err="1"/>
              <a:t>inovarea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eficiența</a:t>
            </a:r>
            <a:r>
              <a:rPr lang="en-GB" sz="1800" dirty="0"/>
              <a:t> </a:t>
            </a:r>
            <a:r>
              <a:rPr lang="en-GB" sz="1800" err="1"/>
              <a:t>economică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diverse </a:t>
            </a:r>
            <a:r>
              <a:rPr lang="en-GB" sz="1800" err="1"/>
              <a:t>sectoare</a:t>
            </a:r>
            <a:r>
              <a:rPr lang="en-GB" sz="18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5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3B1A-664B-3223-BB27-173BA41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INTERN</a:t>
            </a:r>
          </a:p>
        </p:txBody>
      </p:sp>
    </p:spTree>
    <p:extLst>
      <p:ext uri="{BB962C8B-B14F-4D97-AF65-F5344CB8AC3E}">
        <p14:creationId xmlns:p14="http://schemas.microsoft.com/office/powerpoint/2010/main" val="387883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4001-E023-45B6-A970-96D08261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dirty="0"/>
              <a:t>Piata </a:t>
            </a:r>
            <a:r>
              <a:rPr lang="en-GB" b="1" err="1"/>
              <a:t>muncii</a:t>
            </a:r>
            <a:endParaRPr lang="en-GB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26FFA-9DB3-27EA-5894-AD934EF2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38121"/>
            <a:ext cx="6172200" cy="237223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4EFD-50D1-9E53-C85E-29CDACB6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 </a:t>
            </a:r>
            <a:r>
              <a:rPr lang="en-GB" b="1" err="1"/>
              <a:t>Forța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 </a:t>
            </a:r>
            <a:r>
              <a:rPr lang="en-GB" b="1" err="1"/>
              <a:t>reprezintă</a:t>
            </a:r>
            <a:r>
              <a:rPr lang="en-GB" b="1" dirty="0"/>
              <a:t> </a:t>
            </a:r>
            <a:r>
              <a:rPr lang="en-GB" b="1" err="1"/>
              <a:t>totalitatea</a:t>
            </a:r>
            <a:r>
              <a:rPr lang="en-GB" b="1" dirty="0"/>
              <a:t> </a:t>
            </a:r>
            <a:r>
              <a:rPr lang="en-GB" b="1" err="1"/>
              <a:t>persoanelor</a:t>
            </a:r>
            <a:r>
              <a:rPr lang="en-GB" b="1" dirty="0"/>
              <a:t> </a:t>
            </a:r>
            <a:r>
              <a:rPr lang="en-GB" b="1" err="1"/>
              <a:t>apte</a:t>
            </a:r>
            <a:r>
              <a:rPr lang="en-GB" b="1" dirty="0"/>
              <a:t> </a:t>
            </a:r>
            <a:r>
              <a:rPr lang="en-GB" b="1" err="1"/>
              <a:t>să</a:t>
            </a:r>
            <a:r>
              <a:rPr lang="en-GB" b="1" dirty="0"/>
              <a:t> </a:t>
            </a:r>
            <a:r>
              <a:rPr lang="en-GB" b="1" err="1"/>
              <a:t>lucreze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să</a:t>
            </a:r>
            <a:r>
              <a:rPr lang="en-GB" b="1" dirty="0"/>
              <a:t> </a:t>
            </a:r>
            <a:r>
              <a:rPr lang="en-GB" b="1" err="1"/>
              <a:t>contribuie</a:t>
            </a:r>
            <a:r>
              <a:rPr lang="en-GB" b="1" dirty="0"/>
              <a:t> la </a:t>
            </a:r>
            <a:r>
              <a:rPr lang="en-GB" b="1" err="1"/>
              <a:t>producția</a:t>
            </a:r>
            <a:r>
              <a:rPr lang="en-GB" b="1" dirty="0"/>
              <a:t> de </a:t>
            </a:r>
            <a:r>
              <a:rPr lang="en-GB" b="1" err="1"/>
              <a:t>bunuri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servicii</a:t>
            </a:r>
            <a:r>
              <a:rPr lang="en-GB" b="1" dirty="0"/>
              <a:t> </a:t>
            </a:r>
            <a:r>
              <a:rPr lang="en-GB" b="1" err="1"/>
              <a:t>într</a:t>
            </a:r>
            <a:r>
              <a:rPr lang="en-GB" b="1" dirty="0"/>
              <a:t>-o </a:t>
            </a:r>
            <a:r>
              <a:rPr lang="en-GB" b="1" err="1"/>
              <a:t>economie</a:t>
            </a:r>
            <a:r>
              <a:rPr lang="en-GB" b="1" dirty="0"/>
              <a:t>.</a:t>
            </a:r>
          </a:p>
          <a:p>
            <a:r>
              <a:rPr lang="en-GB" b="1" dirty="0"/>
              <a:t> </a:t>
            </a:r>
            <a:r>
              <a:rPr lang="en-GB" b="1" err="1"/>
              <a:t>În</a:t>
            </a:r>
            <a:r>
              <a:rPr lang="en-GB" b="1" dirty="0"/>
              <a:t> India, </a:t>
            </a:r>
            <a:r>
              <a:rPr lang="en-GB" b="1" err="1"/>
              <a:t>forța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 a </a:t>
            </a:r>
            <a:r>
              <a:rPr lang="en-GB" b="1" err="1"/>
              <a:t>cunoscut</a:t>
            </a:r>
            <a:r>
              <a:rPr lang="en-GB" b="1" dirty="0"/>
              <a:t> o </a:t>
            </a:r>
            <a:r>
              <a:rPr lang="en-GB" b="1" err="1"/>
              <a:t>creștere</a:t>
            </a:r>
            <a:r>
              <a:rPr lang="en-GB" b="1" dirty="0"/>
              <a:t> </a:t>
            </a:r>
            <a:r>
              <a:rPr lang="en-GB" b="1" err="1"/>
              <a:t>semnificativă</a:t>
            </a:r>
            <a:r>
              <a:rPr lang="en-GB" b="1" dirty="0"/>
              <a:t> </a:t>
            </a:r>
            <a:r>
              <a:rPr lang="en-GB" b="1" err="1"/>
              <a:t>în</a:t>
            </a:r>
            <a:r>
              <a:rPr lang="en-GB" b="1" dirty="0"/>
              <a:t> </a:t>
            </a:r>
            <a:r>
              <a:rPr lang="en-GB" b="1" err="1"/>
              <a:t>ultimele</a:t>
            </a:r>
            <a:r>
              <a:rPr lang="en-GB" b="1" dirty="0"/>
              <a:t> </a:t>
            </a:r>
            <a:r>
              <a:rPr lang="en-GB" b="1" err="1"/>
              <a:t>trei</a:t>
            </a:r>
            <a:r>
              <a:rPr lang="en-GB" b="1" dirty="0"/>
              <a:t> </a:t>
            </a:r>
            <a:r>
              <a:rPr lang="en-GB" b="1" err="1"/>
              <a:t>decenii</a:t>
            </a:r>
            <a:r>
              <a:rPr lang="en-GB" b="1" dirty="0"/>
              <a:t>, </a:t>
            </a:r>
            <a:r>
              <a:rPr lang="en-GB" b="1" err="1"/>
              <a:t>reflectând</a:t>
            </a:r>
            <a:r>
              <a:rPr lang="en-GB" b="1" dirty="0"/>
              <a:t> </a:t>
            </a:r>
            <a:r>
              <a:rPr lang="en-GB" b="1" err="1"/>
              <a:t>evoluția</a:t>
            </a:r>
            <a:r>
              <a:rPr lang="en-GB" b="1" dirty="0"/>
              <a:t> </a:t>
            </a:r>
            <a:r>
              <a:rPr lang="en-GB" b="1" err="1"/>
              <a:t>demografică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schimbările</a:t>
            </a:r>
            <a:r>
              <a:rPr lang="en-GB" b="1" dirty="0"/>
              <a:t> </a:t>
            </a:r>
            <a:r>
              <a:rPr lang="en-GB" b="1" err="1"/>
              <a:t>structurale</a:t>
            </a:r>
            <a:r>
              <a:rPr lang="en-GB" b="1" dirty="0"/>
              <a:t> ale </a:t>
            </a:r>
            <a:r>
              <a:rPr lang="en-GB" b="1" err="1"/>
              <a:t>economiei</a:t>
            </a:r>
            <a:r>
              <a:rPr lang="en-GB" b="1" dirty="0"/>
              <a:t>. </a:t>
            </a:r>
          </a:p>
          <a:p>
            <a:r>
              <a:rPr lang="en-GB" b="1" dirty="0"/>
              <a:t> De la 381 de </a:t>
            </a:r>
            <a:r>
              <a:rPr lang="en-GB" b="1" dirty="0" err="1"/>
              <a:t>milioane</a:t>
            </a:r>
            <a:r>
              <a:rPr lang="en-GB" b="1" dirty="0"/>
              <a:t> de </a:t>
            </a:r>
            <a:r>
              <a:rPr lang="en-GB" b="1" dirty="0" err="1"/>
              <a:t>persoane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1990, </a:t>
            </a:r>
            <a:r>
              <a:rPr lang="en-GB" b="1" dirty="0" err="1"/>
              <a:t>numărul</a:t>
            </a:r>
            <a:r>
              <a:rPr lang="en-GB" b="1" dirty="0"/>
              <a:t> </a:t>
            </a:r>
            <a:r>
              <a:rPr lang="en-GB" b="1" dirty="0" err="1"/>
              <a:t>angajaților</a:t>
            </a:r>
            <a:r>
              <a:rPr lang="en-GB" b="1" dirty="0"/>
              <a:t> a </a:t>
            </a:r>
            <a:r>
              <a:rPr lang="en-GB" b="1" dirty="0" err="1"/>
              <a:t>crescut</a:t>
            </a:r>
            <a:r>
              <a:rPr lang="en-GB" b="1" dirty="0"/>
              <a:t> la 594 de </a:t>
            </a:r>
            <a:r>
              <a:rPr lang="en-GB" b="1" dirty="0" err="1"/>
              <a:t>milioane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2023, </a:t>
            </a:r>
            <a:r>
              <a:rPr lang="en-GB" b="1" dirty="0" err="1"/>
              <a:t>alimentat</a:t>
            </a:r>
            <a:r>
              <a:rPr lang="en-GB" b="1" dirty="0"/>
              <a:t> de o </a:t>
            </a:r>
            <a:r>
              <a:rPr lang="en-GB" b="1" dirty="0" err="1"/>
              <a:t>populație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de o </a:t>
            </a:r>
            <a:r>
              <a:rPr lang="en-GB" b="1" dirty="0" err="1"/>
              <a:t>mai</a:t>
            </a:r>
            <a:r>
              <a:rPr lang="en-GB" b="1" dirty="0"/>
              <a:t> mare </a:t>
            </a:r>
            <a:r>
              <a:rPr lang="en-GB" b="1" dirty="0" err="1"/>
              <a:t>participare</a:t>
            </a:r>
            <a:r>
              <a:rPr lang="en-GB" b="1" dirty="0"/>
              <a:t> la </a:t>
            </a:r>
            <a:r>
              <a:rPr lang="en-GB" b="1" dirty="0" err="1"/>
              <a:t>piața</a:t>
            </a:r>
            <a:r>
              <a:rPr lang="en-GB" b="1" dirty="0"/>
              <a:t> </a:t>
            </a:r>
            <a:r>
              <a:rPr lang="en-GB" b="1" dirty="0" err="1"/>
              <a:t>muncii</a:t>
            </a:r>
            <a:r>
              <a:rPr lang="en-GB" b="1" dirty="0"/>
              <a:t>, </a:t>
            </a:r>
            <a:r>
              <a:rPr lang="en-GB" b="1" dirty="0" err="1"/>
              <a:t>în</a:t>
            </a:r>
            <a:r>
              <a:rPr lang="en-GB" b="1" dirty="0"/>
              <a:t> special din </a:t>
            </a:r>
            <a:r>
              <a:rPr lang="en-GB" b="1" dirty="0" err="1"/>
              <a:t>partea</a:t>
            </a:r>
            <a:r>
              <a:rPr lang="en-GB" b="1" dirty="0"/>
              <a:t> </a:t>
            </a:r>
            <a:r>
              <a:rPr lang="en-GB" b="1" dirty="0" err="1"/>
              <a:t>femeilor</a:t>
            </a:r>
            <a:r>
              <a:rPr lang="en-GB" b="1" dirty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3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922A-FE98-EA77-BAD4-8F48A244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dirty="0"/>
              <a:t>Rata </a:t>
            </a:r>
            <a:r>
              <a:rPr lang="en-GB" b="1" err="1"/>
              <a:t>somajului</a:t>
            </a:r>
            <a:endParaRPr lang="en-GB" b="1"/>
          </a:p>
        </p:txBody>
      </p:sp>
      <p:pic>
        <p:nvPicPr>
          <p:cNvPr id="5" name="Content Placeholder 4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4CA3673F-4C85-5696-9A10-A763CA3A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49823"/>
            <a:ext cx="6172200" cy="23488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8242-011A-867B-A239-0EF84EE0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 </a:t>
            </a:r>
            <a:r>
              <a:rPr lang="en-GB" b="1" dirty="0"/>
              <a:t>Rata </a:t>
            </a:r>
            <a:r>
              <a:rPr lang="en-GB" b="1" dirty="0" err="1"/>
              <a:t>șomajului</a:t>
            </a:r>
            <a:r>
              <a:rPr lang="en-GB" b="1" dirty="0"/>
              <a:t> din India a </a:t>
            </a:r>
            <a:r>
              <a:rPr lang="en-GB" b="1" dirty="0" err="1"/>
              <a:t>înregistrat</a:t>
            </a:r>
            <a:r>
              <a:rPr lang="en-GB" b="1" dirty="0"/>
              <a:t> o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semnificativă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perioada</a:t>
            </a:r>
            <a:r>
              <a:rPr lang="en-GB" b="1" dirty="0"/>
              <a:t> </a:t>
            </a:r>
            <a:r>
              <a:rPr lang="en-GB" b="1" dirty="0" err="1"/>
              <a:t>analizată</a:t>
            </a:r>
            <a:r>
              <a:rPr lang="en-GB" b="1" dirty="0"/>
              <a:t>, </a:t>
            </a:r>
            <a:r>
              <a:rPr lang="en-GB" b="1" dirty="0" err="1"/>
              <a:t>crescând</a:t>
            </a:r>
            <a:r>
              <a:rPr lang="en-GB" b="1" dirty="0"/>
              <a:t> de la 6,8% </a:t>
            </a:r>
            <a:r>
              <a:rPr lang="en-GB" b="1" dirty="0" err="1"/>
              <a:t>în</a:t>
            </a:r>
            <a:r>
              <a:rPr lang="en-GB" b="1" dirty="0"/>
              <a:t> 1995 la 7,86% </a:t>
            </a:r>
            <a:r>
              <a:rPr lang="en-GB" b="1" dirty="0" err="1"/>
              <a:t>în</a:t>
            </a:r>
            <a:r>
              <a:rPr lang="en-GB" b="1" dirty="0"/>
              <a:t> 2020. </a:t>
            </a:r>
            <a:endParaRPr lang="en-US" b="1"/>
          </a:p>
          <a:p>
            <a:r>
              <a:rPr lang="en-GB" b="1" dirty="0"/>
              <a:t> </a:t>
            </a:r>
            <a:r>
              <a:rPr lang="en-GB" b="1" err="1"/>
              <a:t>Această</a:t>
            </a:r>
            <a:r>
              <a:rPr lang="en-GB" b="1" dirty="0"/>
              <a:t> </a:t>
            </a:r>
            <a:r>
              <a:rPr lang="en-GB" b="1" err="1"/>
              <a:t>tendință</a:t>
            </a:r>
            <a:r>
              <a:rPr lang="en-GB" b="1" dirty="0"/>
              <a:t> </a:t>
            </a:r>
            <a:r>
              <a:rPr lang="en-GB" b="1" err="1"/>
              <a:t>ascendentă</a:t>
            </a:r>
            <a:r>
              <a:rPr lang="en-GB" b="1" dirty="0"/>
              <a:t> a </a:t>
            </a:r>
            <a:r>
              <a:rPr lang="en-GB" b="1" err="1"/>
              <a:t>fost</a:t>
            </a:r>
            <a:r>
              <a:rPr lang="en-GB" b="1" dirty="0"/>
              <a:t> </a:t>
            </a:r>
            <a:r>
              <a:rPr lang="en-GB" b="1" err="1"/>
              <a:t>influențată</a:t>
            </a:r>
            <a:r>
              <a:rPr lang="en-GB" b="1" dirty="0"/>
              <a:t> de </a:t>
            </a:r>
            <a:r>
              <a:rPr lang="en-GB" b="1" err="1"/>
              <a:t>mai</a:t>
            </a:r>
            <a:r>
              <a:rPr lang="en-GB" b="1" dirty="0"/>
              <a:t> </a:t>
            </a:r>
            <a:r>
              <a:rPr lang="en-GB" b="1" err="1"/>
              <a:t>mulți</a:t>
            </a:r>
            <a:r>
              <a:rPr lang="en-GB" b="1" dirty="0"/>
              <a:t> </a:t>
            </a:r>
            <a:r>
              <a:rPr lang="en-GB" b="1" err="1"/>
              <a:t>factori</a:t>
            </a:r>
            <a:r>
              <a:rPr lang="en-GB" b="1" dirty="0"/>
              <a:t>, </a:t>
            </a:r>
            <a:r>
              <a:rPr lang="en-GB" b="1" err="1"/>
              <a:t>inclusiv</a:t>
            </a:r>
            <a:r>
              <a:rPr lang="en-GB" b="1" dirty="0"/>
              <a:t> </a:t>
            </a:r>
            <a:r>
              <a:rPr lang="en-GB" b="1" err="1"/>
              <a:t>creșterea</a:t>
            </a:r>
            <a:r>
              <a:rPr lang="en-GB" b="1" dirty="0"/>
              <a:t> </a:t>
            </a:r>
            <a:r>
              <a:rPr lang="en-GB" b="1" err="1"/>
              <a:t>rapidă</a:t>
            </a:r>
            <a:r>
              <a:rPr lang="en-GB" b="1" dirty="0"/>
              <a:t> a </a:t>
            </a:r>
            <a:r>
              <a:rPr lang="en-GB" b="1" err="1"/>
              <a:t>forței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, care a </a:t>
            </a:r>
            <a:r>
              <a:rPr lang="en-GB" b="1" err="1"/>
              <a:t>depășit</a:t>
            </a:r>
            <a:r>
              <a:rPr lang="en-GB" b="1" dirty="0"/>
              <a:t> </a:t>
            </a:r>
            <a:r>
              <a:rPr lang="en-GB" b="1" err="1"/>
              <a:t>ritmul</a:t>
            </a:r>
            <a:r>
              <a:rPr lang="en-GB" b="1" dirty="0"/>
              <a:t> </a:t>
            </a:r>
            <a:r>
              <a:rPr lang="en-GB" b="1" err="1"/>
              <a:t>creării</a:t>
            </a:r>
            <a:r>
              <a:rPr lang="en-GB" b="1" dirty="0"/>
              <a:t> </a:t>
            </a:r>
            <a:r>
              <a:rPr lang="en-GB" b="1" err="1"/>
              <a:t>delocuri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, </a:t>
            </a:r>
            <a:r>
              <a:rPr lang="en-GB" b="1" err="1"/>
              <a:t>și</a:t>
            </a:r>
            <a:r>
              <a:rPr lang="en-GB" b="1" dirty="0"/>
              <a:t> de </a:t>
            </a:r>
            <a:r>
              <a:rPr lang="en-GB" b="1" err="1"/>
              <a:t>impactul</a:t>
            </a:r>
            <a:r>
              <a:rPr lang="en-GB" b="1" dirty="0"/>
              <a:t> </a:t>
            </a:r>
            <a:r>
              <a:rPr lang="en-GB" b="1" err="1"/>
              <a:t>liberalizării</a:t>
            </a:r>
            <a:r>
              <a:rPr lang="en-GB" b="1" dirty="0"/>
              <a:t> </a:t>
            </a:r>
            <a:r>
              <a:rPr lang="en-GB" b="1" err="1"/>
              <a:t>economice</a:t>
            </a:r>
            <a:r>
              <a:rPr lang="en-GB" b="1" dirty="0"/>
              <a:t>, care a </a:t>
            </a:r>
            <a:r>
              <a:rPr lang="en-GB" b="1" err="1"/>
              <a:t>determinat</a:t>
            </a:r>
            <a:r>
              <a:rPr lang="en-GB" b="1" dirty="0"/>
              <a:t> </a:t>
            </a:r>
            <a:r>
              <a:rPr lang="en-GB" b="1" err="1"/>
              <a:t>restructurarea</a:t>
            </a:r>
            <a:r>
              <a:rPr lang="en-GB" b="1" dirty="0"/>
              <a:t> </a:t>
            </a:r>
            <a:r>
              <a:rPr lang="en-GB" b="1" err="1"/>
              <a:t>economiei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pierderi</a:t>
            </a:r>
            <a:r>
              <a:rPr lang="en-GB" b="1" dirty="0"/>
              <a:t> de </a:t>
            </a:r>
            <a:r>
              <a:rPr lang="en-GB" b="1" err="1"/>
              <a:t>locuri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 </a:t>
            </a:r>
            <a:r>
              <a:rPr lang="en-GB" b="1" err="1"/>
              <a:t>în</a:t>
            </a:r>
            <a:r>
              <a:rPr lang="en-GB" b="1" dirty="0"/>
              <a:t> </a:t>
            </a:r>
            <a:r>
              <a:rPr lang="en-GB" b="1" err="1"/>
              <a:t>unele</a:t>
            </a:r>
            <a:r>
              <a:rPr lang="en-GB" b="1" dirty="0"/>
              <a:t> </a:t>
            </a:r>
            <a:r>
              <a:rPr lang="en-GB" b="1" err="1"/>
              <a:t>sectoare</a:t>
            </a:r>
            <a:r>
              <a:rPr lang="en-GB" b="1" dirty="0"/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686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52A6-65AF-E366-82FF-D89FC4B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CUPRINS 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9B81-436B-3B3E-6F5F-F66D95AD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INTRODUCERE</a:t>
            </a:r>
            <a:endParaRPr lang="en-US" b="1" dirty="0"/>
          </a:p>
          <a:p>
            <a:r>
              <a:rPr lang="en-GB" b="1" dirty="0"/>
              <a:t>SECTORUL REAL</a:t>
            </a:r>
          </a:p>
          <a:p>
            <a:r>
              <a:rPr lang="en-GB" b="1" dirty="0"/>
              <a:t>SECTORUL MONETAR</a:t>
            </a:r>
          </a:p>
          <a:p>
            <a:r>
              <a:rPr lang="en-GB" b="1" dirty="0"/>
              <a:t>SECTORUL FINANTELOR</a:t>
            </a:r>
          </a:p>
          <a:p>
            <a:r>
              <a:rPr lang="en-GB" b="1" dirty="0"/>
              <a:t>SECTORUL EXTERN</a:t>
            </a:r>
          </a:p>
          <a:p>
            <a:r>
              <a:rPr lang="en-GB" b="1" dirty="0"/>
              <a:t>SECTORUL INTERN</a:t>
            </a:r>
          </a:p>
          <a:p>
            <a:r>
              <a:rPr lang="en-GB" b="1" dirty="0"/>
              <a:t>CONCLUZIE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00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86A-D29C-084A-7D90-3605BA2E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MIGRAREA SI EMIGRAREA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E322-3285-0522-14F9-E123576BE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3681" cy="5030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ptos"/>
                <a:cs typeface="Times New Roman"/>
              </a:rPr>
              <a:t> Analiza </a:t>
            </a:r>
            <a:r>
              <a:rPr lang="en-US" sz="1600" b="1" err="1">
                <a:latin typeface="Aptos"/>
                <a:cs typeface="Times New Roman"/>
              </a:rPr>
              <a:t>migrației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în</a:t>
            </a:r>
            <a:r>
              <a:rPr lang="en-US" sz="1600" b="1" dirty="0">
                <a:latin typeface="Aptos"/>
                <a:cs typeface="Times New Roman"/>
              </a:rPr>
              <a:t> India </a:t>
            </a:r>
            <a:r>
              <a:rPr lang="en-US" sz="1600" b="1" err="1">
                <a:latin typeface="Aptos"/>
                <a:cs typeface="Times New Roman"/>
              </a:rPr>
              <a:t>este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crucială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pentru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înțelegerea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dinamicilor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economice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și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sociale</a:t>
            </a:r>
            <a:r>
              <a:rPr lang="en-US" sz="1600" b="1" dirty="0">
                <a:latin typeface="Aptos"/>
                <a:cs typeface="Times New Roman"/>
              </a:rPr>
              <a:t> ale </a:t>
            </a:r>
            <a:r>
              <a:rPr lang="en-US" sz="1600" b="1" err="1">
                <a:latin typeface="Aptos"/>
                <a:cs typeface="Times New Roman"/>
              </a:rPr>
              <a:t>țării</a:t>
            </a:r>
            <a:r>
              <a:rPr lang="en-US" sz="1600" b="1" dirty="0">
                <a:latin typeface="Aptos"/>
                <a:cs typeface="Times New Roman"/>
              </a:rPr>
              <a:t>. </a:t>
            </a:r>
            <a:endParaRPr lang="en-US" b="1"/>
          </a:p>
          <a:p>
            <a:pPr marL="0" indent="0">
              <a:buNone/>
            </a:pPr>
            <a:r>
              <a:rPr lang="en-US" sz="1600" b="1" dirty="0">
                <a:latin typeface="Aptos"/>
                <a:cs typeface="Times New Roman"/>
              </a:rPr>
              <a:t> India are </a:t>
            </a:r>
            <a:r>
              <a:rPr lang="en-US" sz="1600" b="1" err="1">
                <a:latin typeface="Aptos"/>
                <a:cs typeface="Times New Roman"/>
              </a:rPr>
              <a:t>una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dintre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cele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mai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mari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migrații</a:t>
            </a:r>
            <a:r>
              <a:rPr lang="en-US" sz="1600" b="1" dirty="0">
                <a:latin typeface="Aptos"/>
                <a:cs typeface="Times New Roman"/>
              </a:rPr>
              <a:t> interne din </a:t>
            </a:r>
            <a:r>
              <a:rPr lang="en-US" sz="1600" b="1" err="1">
                <a:latin typeface="Aptos"/>
                <a:cs typeface="Times New Roman"/>
              </a:rPr>
              <a:t>lume</a:t>
            </a:r>
            <a:r>
              <a:rPr lang="en-US" sz="1600" b="1" dirty="0">
                <a:latin typeface="Aptos"/>
                <a:cs typeface="Times New Roman"/>
              </a:rPr>
              <a:t>, cu </a:t>
            </a:r>
            <a:r>
              <a:rPr lang="en-US" sz="1600" b="1" err="1">
                <a:latin typeface="Aptos"/>
                <a:cs typeface="Times New Roman"/>
              </a:rPr>
              <a:t>milioane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oameni</a:t>
            </a:r>
            <a:r>
              <a:rPr lang="en-US" sz="1600" b="1" dirty="0">
                <a:latin typeface="Aptos"/>
                <a:cs typeface="Times New Roman"/>
              </a:rPr>
              <a:t> care se </a:t>
            </a:r>
            <a:r>
              <a:rPr lang="en-US" sz="1600" b="1" err="1">
                <a:latin typeface="Aptos"/>
                <a:cs typeface="Times New Roman"/>
              </a:rPr>
              <a:t>deplasează</a:t>
            </a:r>
            <a:r>
              <a:rPr lang="en-US" sz="1600" b="1" dirty="0">
                <a:latin typeface="Aptos"/>
                <a:cs typeface="Times New Roman"/>
              </a:rPr>
              <a:t> din </a:t>
            </a:r>
            <a:r>
              <a:rPr lang="en-US" sz="1600" b="1" err="1">
                <a:latin typeface="Aptos"/>
                <a:cs typeface="Times New Roman"/>
              </a:rPr>
              <a:t>zonele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rurale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spre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orașe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în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căutare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oportunități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economice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și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îmbunătățiri</a:t>
            </a:r>
            <a:r>
              <a:rPr lang="en-US" sz="1600" b="1" dirty="0">
                <a:latin typeface="Aptos"/>
                <a:cs typeface="Times New Roman"/>
              </a:rPr>
              <a:t> ale </a:t>
            </a:r>
            <a:r>
              <a:rPr lang="en-US" sz="1600" b="1" err="1">
                <a:latin typeface="Aptos"/>
                <a:cs typeface="Times New Roman"/>
              </a:rPr>
              <a:t>nivelului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trai</a:t>
            </a:r>
            <a:r>
              <a:rPr lang="en-US" sz="1600" b="1" dirty="0">
                <a:latin typeface="Aptos"/>
                <a:cs typeface="Times New Roman"/>
              </a:rPr>
              <a:t>. </a:t>
            </a:r>
            <a:endParaRPr lang="en-US" b="1"/>
          </a:p>
          <a:p>
            <a:pPr marL="0" indent="0">
              <a:buNone/>
            </a:pPr>
            <a:r>
              <a:rPr lang="en-US" sz="1600" b="1" dirty="0">
                <a:latin typeface="Aptos"/>
                <a:cs typeface="Times New Roman"/>
              </a:rPr>
              <a:t> </a:t>
            </a:r>
            <a:r>
              <a:rPr lang="en-US" sz="1600" b="1" err="1">
                <a:latin typeface="Aptos"/>
                <a:cs typeface="Times New Roman"/>
              </a:rPr>
              <a:t>Această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migrație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internă</a:t>
            </a:r>
            <a:r>
              <a:rPr lang="en-US" sz="1600" b="1" dirty="0">
                <a:latin typeface="Aptos"/>
                <a:cs typeface="Times New Roman"/>
              </a:rPr>
              <a:t> are un impact </a:t>
            </a:r>
            <a:r>
              <a:rPr lang="en-US" sz="1600" b="1" err="1">
                <a:latin typeface="Aptos"/>
                <a:cs typeface="Times New Roman"/>
              </a:rPr>
              <a:t>semnificativ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asupra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economiei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indiene</a:t>
            </a:r>
            <a:r>
              <a:rPr lang="en-US" sz="1600" b="1" dirty="0">
                <a:latin typeface="Aptos"/>
                <a:cs typeface="Times New Roman"/>
              </a:rPr>
              <a:t>, </a:t>
            </a:r>
            <a:r>
              <a:rPr lang="en-US" sz="1600" b="1" err="1">
                <a:latin typeface="Aptos"/>
                <a:cs typeface="Times New Roman"/>
              </a:rPr>
              <a:t>structurii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forței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muncă</a:t>
            </a:r>
            <a:r>
              <a:rPr lang="en-US" sz="1600" b="1" dirty="0">
                <a:latin typeface="Aptos"/>
                <a:cs typeface="Times New Roman"/>
              </a:rPr>
              <a:t>, </a:t>
            </a:r>
            <a:r>
              <a:rPr lang="en-US" sz="1600" b="1" err="1">
                <a:latin typeface="Aptos"/>
                <a:cs typeface="Times New Roman"/>
              </a:rPr>
              <a:t>urbanizării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și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dezvoltării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regionale</a:t>
            </a:r>
            <a:r>
              <a:rPr lang="en-US" sz="1600" b="1" dirty="0">
                <a:latin typeface="Aptos"/>
                <a:cs typeface="Times New Roman"/>
              </a:rPr>
              <a:t>.</a:t>
            </a:r>
            <a:endParaRPr lang="en-US" sz="1600" b="1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cs typeface="Times New Roman"/>
              </a:rPr>
              <a:t> </a:t>
            </a:r>
            <a:r>
              <a:rPr lang="en-US" sz="1600" b="1" dirty="0" err="1">
                <a:cs typeface="Times New Roman"/>
              </a:rPr>
              <a:t>Migrația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dirty="0" err="1">
                <a:cs typeface="Times New Roman"/>
              </a:rPr>
              <a:t>în</a:t>
            </a:r>
            <a:r>
              <a:rPr lang="en-US" sz="1600" b="1" dirty="0">
                <a:cs typeface="Times New Roman"/>
              </a:rPr>
              <a:t> India </a:t>
            </a:r>
            <a:r>
              <a:rPr lang="en-US" sz="1600" b="1" dirty="0" err="1">
                <a:cs typeface="Times New Roman"/>
              </a:rPr>
              <a:t>este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dirty="0" err="1">
                <a:cs typeface="Times New Roman"/>
              </a:rPr>
              <a:t>determinată</a:t>
            </a:r>
            <a:r>
              <a:rPr lang="en-US" sz="1600" b="1" dirty="0">
                <a:cs typeface="Times New Roman"/>
              </a:rPr>
              <a:t> de o </a:t>
            </a:r>
            <a:r>
              <a:rPr lang="en-US" sz="1600" b="1" dirty="0" err="1">
                <a:cs typeface="Times New Roman"/>
              </a:rPr>
              <a:t>serie</a:t>
            </a:r>
            <a:r>
              <a:rPr lang="en-US" sz="1600" b="1" dirty="0">
                <a:cs typeface="Times New Roman"/>
              </a:rPr>
              <a:t> de </a:t>
            </a:r>
            <a:r>
              <a:rPr lang="en-US" sz="1600" b="1" dirty="0" err="1">
                <a:cs typeface="Times New Roman"/>
              </a:rPr>
              <a:t>factori</a:t>
            </a:r>
            <a:r>
              <a:rPr lang="en-US" sz="1600" b="1" dirty="0">
                <a:cs typeface="Times New Roman"/>
              </a:rPr>
              <a:t>, printer care: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err="1">
                <a:cs typeface="Times New Roman"/>
              </a:rPr>
              <a:t>Oportunitatile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economice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err="1">
                <a:cs typeface="Times New Roman"/>
              </a:rPr>
              <a:t>Factori</a:t>
            </a:r>
            <a:r>
              <a:rPr lang="en-US" sz="1600" b="1" dirty="0">
                <a:cs typeface="Times New Roman"/>
              </a:rPr>
              <a:t> de </a:t>
            </a:r>
            <a:r>
              <a:rPr lang="en-US" sz="1600" b="1" err="1">
                <a:cs typeface="Times New Roman"/>
              </a:rPr>
              <a:t>mediu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si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climatici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err="1">
                <a:cs typeface="Times New Roman"/>
              </a:rPr>
              <a:t>Accesul</a:t>
            </a:r>
            <a:r>
              <a:rPr lang="en-US" sz="1600" b="1" dirty="0">
                <a:cs typeface="Times New Roman"/>
              </a:rPr>
              <a:t> la </a:t>
            </a:r>
            <a:r>
              <a:rPr lang="en-US" sz="1600" b="1" err="1">
                <a:cs typeface="Times New Roman"/>
              </a:rPr>
              <a:t>servicii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si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infrastructura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dirty="0">
                <a:cs typeface="Times New Roman"/>
              </a:rPr>
              <a:t>Forta de </a:t>
            </a:r>
            <a:r>
              <a:rPr lang="en-US" sz="1600" b="1" err="1">
                <a:cs typeface="Times New Roman"/>
              </a:rPr>
              <a:t>munca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disponibila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dirty="0" err="1">
                <a:cs typeface="Times New Roman"/>
              </a:rPr>
              <a:t>Securitatea</a:t>
            </a:r>
            <a:r>
              <a:rPr lang="en-US" sz="1600" b="1" dirty="0">
                <a:cs typeface="Times New Roman"/>
              </a:rPr>
              <a:t> </a:t>
            </a:r>
            <a:r>
              <a:rPr lang="en-US" sz="1600" b="1" dirty="0" err="1">
                <a:cs typeface="Times New Roman"/>
              </a:rPr>
              <a:t>locurilor</a:t>
            </a:r>
            <a:r>
              <a:rPr lang="en-US" sz="1600" b="1" dirty="0">
                <a:cs typeface="Times New Roman"/>
              </a:rPr>
              <a:t> de </a:t>
            </a:r>
            <a:r>
              <a:rPr lang="en-US" sz="1600" b="1" dirty="0" err="1">
                <a:cs typeface="Times New Roman"/>
              </a:rPr>
              <a:t>munca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D1E32-785A-4A22-9400-04B4ED204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Aptos"/>
                <a:cs typeface="Times New Roman"/>
              </a:rPr>
              <a:t> </a:t>
            </a:r>
            <a:r>
              <a:rPr lang="en-GB" sz="1600" b="1" dirty="0" err="1">
                <a:latin typeface="Aptos"/>
                <a:cs typeface="Times New Roman"/>
              </a:rPr>
              <a:t>Emigrarea</a:t>
            </a:r>
            <a:r>
              <a:rPr lang="en-GB" sz="1600" b="1" dirty="0">
                <a:latin typeface="Aptos"/>
                <a:cs typeface="Times New Roman"/>
              </a:rPr>
              <a:t> din India </a:t>
            </a:r>
            <a:r>
              <a:rPr lang="en-GB" sz="1600" b="1" dirty="0" err="1">
                <a:latin typeface="Aptos"/>
                <a:cs typeface="Times New Roman"/>
              </a:rPr>
              <a:t>către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alte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țări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reprezintă</a:t>
            </a:r>
            <a:r>
              <a:rPr lang="en-GB" sz="1600" b="1" dirty="0">
                <a:latin typeface="Aptos"/>
                <a:cs typeface="Times New Roman"/>
              </a:rPr>
              <a:t> un </a:t>
            </a:r>
            <a:r>
              <a:rPr lang="en-GB" sz="1600" b="1" dirty="0" err="1">
                <a:latin typeface="Aptos"/>
                <a:cs typeface="Times New Roman"/>
              </a:rPr>
              <a:t>fenomen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semnificativ</a:t>
            </a:r>
            <a:r>
              <a:rPr lang="en-GB" sz="1600" b="1" dirty="0">
                <a:latin typeface="Aptos"/>
                <a:cs typeface="Times New Roman"/>
              </a:rPr>
              <a:t> care </a:t>
            </a:r>
            <a:r>
              <a:rPr lang="en-GB" sz="1600" b="1" dirty="0" err="1">
                <a:latin typeface="Aptos"/>
                <a:cs typeface="Times New Roman"/>
              </a:rPr>
              <a:t>influențează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atât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economia</a:t>
            </a:r>
            <a:r>
              <a:rPr lang="en-GB" sz="1600" b="1" dirty="0">
                <a:latin typeface="Aptos"/>
                <a:cs typeface="Times New Roman"/>
              </a:rPr>
              <a:t>, </a:t>
            </a:r>
            <a:r>
              <a:rPr lang="en-GB" sz="1600" b="1" dirty="0" err="1">
                <a:latin typeface="Aptos"/>
                <a:cs typeface="Times New Roman"/>
              </a:rPr>
              <a:t>cât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și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societatea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indiana</a:t>
            </a:r>
            <a:r>
              <a:rPr lang="en-GB" sz="1600" b="1" dirty="0">
                <a:latin typeface="Aptos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GB" sz="1600" b="1" dirty="0">
                <a:latin typeface="Aptos"/>
                <a:cs typeface="Times New Roman"/>
              </a:rPr>
              <a:t> </a:t>
            </a:r>
            <a:r>
              <a:rPr lang="en-GB" sz="1600" b="1" dirty="0" err="1">
                <a:latin typeface="Aptos"/>
                <a:cs typeface="Times New Roman"/>
              </a:rPr>
              <a:t>Emigrarea</a:t>
            </a:r>
            <a:r>
              <a:rPr lang="en-GB" sz="1600" b="1" dirty="0">
                <a:latin typeface="Aptos"/>
                <a:cs typeface="Times New Roman"/>
              </a:rPr>
              <a:t> din India </a:t>
            </a:r>
            <a:r>
              <a:rPr lang="en-GB" sz="1600" b="1" dirty="0" err="1">
                <a:latin typeface="Aptos"/>
                <a:cs typeface="Times New Roman"/>
              </a:rPr>
              <a:t>către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alte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țări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este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determinată</a:t>
            </a:r>
            <a:r>
              <a:rPr lang="en-GB" sz="1600" b="1" dirty="0">
                <a:latin typeface="Aptos"/>
                <a:cs typeface="Times New Roman"/>
              </a:rPr>
              <a:t> de diverse motive, </a:t>
            </a:r>
            <a:r>
              <a:rPr lang="en-GB" sz="1600" b="1" dirty="0" err="1">
                <a:latin typeface="Aptos"/>
                <a:cs typeface="Times New Roman"/>
              </a:rPr>
              <a:t>printre</a:t>
            </a:r>
            <a:r>
              <a:rPr lang="en-GB" sz="1600" b="1" dirty="0">
                <a:latin typeface="Aptos"/>
                <a:cs typeface="Times New Roman"/>
              </a:rPr>
              <a:t> care:</a:t>
            </a:r>
            <a:endParaRPr lang="en-GB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 err="1">
                <a:latin typeface="Aptos"/>
                <a:cs typeface="Times New Roman"/>
              </a:rPr>
              <a:t>Oportunitati</a:t>
            </a:r>
            <a:r>
              <a:rPr lang="en-GB" sz="1600" b="1" dirty="0">
                <a:latin typeface="Aptos"/>
                <a:cs typeface="Times New Roman"/>
              </a:rPr>
              <a:t> de </a:t>
            </a:r>
            <a:r>
              <a:rPr lang="en-GB" sz="1600" b="1" dirty="0" err="1">
                <a:latin typeface="Aptos"/>
                <a:cs typeface="Times New Roman"/>
              </a:rPr>
              <a:t>munca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err="1">
                <a:latin typeface="Aptos"/>
                <a:cs typeface="Times New Roman"/>
              </a:rPr>
              <a:t>Educatie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si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formare</a:t>
            </a:r>
            <a:endParaRPr lang="en-GB" sz="1600" b="1" dirty="0" err="1">
              <a:latin typeface="Aptos"/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err="1">
                <a:latin typeface="Aptos"/>
                <a:cs typeface="Times New Roman"/>
              </a:rPr>
              <a:t>Stabilitate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politica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si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sociala</a:t>
            </a:r>
            <a:endParaRPr lang="en-GB" sz="1600" b="1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GB" sz="1600" b="1" dirty="0">
                <a:latin typeface="Aptos"/>
                <a:cs typeface="Times New Roman"/>
              </a:rPr>
              <a:t> </a:t>
            </a:r>
            <a:r>
              <a:rPr lang="en-GB" sz="1600" b="1" dirty="0" err="1">
                <a:latin typeface="Aptos"/>
                <a:cs typeface="Times New Roman"/>
              </a:rPr>
              <a:t>Destinatiile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preferate</a:t>
            </a:r>
            <a:r>
              <a:rPr lang="en-GB" sz="1600" b="1" dirty="0">
                <a:latin typeface="Aptos"/>
                <a:cs typeface="Times New Roman"/>
              </a:rPr>
              <a:t> sunt 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err="1">
                <a:latin typeface="Aptos"/>
                <a:cs typeface="Times New Roman"/>
              </a:rPr>
              <a:t>Statele</a:t>
            </a:r>
            <a:r>
              <a:rPr lang="en-GB" sz="1600" b="1" dirty="0">
                <a:latin typeface="Aptos"/>
                <a:cs typeface="Times New Roman"/>
              </a:rPr>
              <a:t> Unite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 err="1">
                <a:latin typeface="Aptos"/>
                <a:cs typeface="Times New Roman"/>
              </a:rPr>
              <a:t>Golful</a:t>
            </a:r>
            <a:r>
              <a:rPr lang="en-GB" sz="1600" b="1" dirty="0">
                <a:latin typeface="Aptos"/>
                <a:cs typeface="Times New Roman"/>
              </a:rPr>
              <a:t> Arab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 err="1">
                <a:latin typeface="Aptos"/>
                <a:cs typeface="Times New Roman"/>
              </a:rPr>
              <a:t>Regatul</a:t>
            </a:r>
            <a:r>
              <a:rPr lang="en-GB" sz="1600" b="1" dirty="0">
                <a:latin typeface="Aptos"/>
                <a:cs typeface="Times New Roman"/>
              </a:rPr>
              <a:t> Unit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>
                <a:latin typeface="Aptos"/>
                <a:cs typeface="Times New Roman"/>
              </a:rPr>
              <a:t>Australia</a:t>
            </a:r>
          </a:p>
          <a:p>
            <a:pPr marL="0" indent="0">
              <a:buNone/>
            </a:pPr>
            <a:endParaRPr lang="en-GB" sz="1600" b="1" dirty="0">
              <a:latin typeface="Aptos"/>
              <a:cs typeface="Times New Roman"/>
            </a:endParaRPr>
          </a:p>
          <a:p>
            <a:pPr marL="0" indent="0">
              <a:buNone/>
            </a:pPr>
            <a:endParaRPr lang="en-GB" sz="1600" b="1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441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A823-37E1-5DB8-0206-A8795DA0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401A-2A7F-5E28-40BB-E71CA2EF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030"/>
            <a:ext cx="10515600" cy="3990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 </a:t>
            </a:r>
            <a:r>
              <a:rPr lang="en-GB" err="1"/>
              <a:t>Situația</a:t>
            </a:r>
            <a:r>
              <a:rPr lang="en-GB" dirty="0"/>
              <a:t> </a:t>
            </a:r>
            <a:r>
              <a:rPr lang="en-GB" err="1"/>
              <a:t>generală</a:t>
            </a:r>
            <a:r>
              <a:rPr lang="en-GB" dirty="0"/>
              <a:t> </a:t>
            </a:r>
            <a:r>
              <a:rPr lang="en-GB" err="1"/>
              <a:t>macroeconomică</a:t>
            </a:r>
            <a:r>
              <a:rPr lang="en-GB" dirty="0"/>
              <a:t> a </a:t>
            </a:r>
            <a:r>
              <a:rPr lang="en-GB" err="1"/>
              <a:t>Indiei</a:t>
            </a:r>
            <a:r>
              <a:rPr lang="en-GB" dirty="0"/>
              <a:t> </a:t>
            </a:r>
            <a:r>
              <a:rPr lang="en-GB" err="1"/>
              <a:t>reflectă</a:t>
            </a:r>
            <a:r>
              <a:rPr lang="en-GB" dirty="0"/>
              <a:t> o </a:t>
            </a:r>
            <a:r>
              <a:rPr lang="en-GB" err="1"/>
              <a:t>combinație</a:t>
            </a:r>
            <a:r>
              <a:rPr lang="en-GB" dirty="0"/>
              <a:t> </a:t>
            </a:r>
            <a:r>
              <a:rPr lang="en-GB" err="1"/>
              <a:t>complexă</a:t>
            </a:r>
            <a:r>
              <a:rPr lang="en-GB" dirty="0"/>
              <a:t> de </a:t>
            </a:r>
            <a:r>
              <a:rPr lang="en-GB" err="1"/>
              <a:t>dinamici</a:t>
            </a:r>
            <a:r>
              <a:rPr lang="en-GB" dirty="0"/>
              <a:t> </a:t>
            </a:r>
            <a:r>
              <a:rPr lang="en-GB" err="1"/>
              <a:t>economice</a:t>
            </a:r>
            <a:r>
              <a:rPr lang="en-GB" dirty="0"/>
              <a:t>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sociale</a:t>
            </a:r>
            <a:r>
              <a:rPr lang="en-GB" dirty="0"/>
              <a:t>, care </a:t>
            </a:r>
            <a:r>
              <a:rPr lang="en-GB" err="1"/>
              <a:t>influențează</a:t>
            </a:r>
            <a:r>
              <a:rPr lang="en-GB" dirty="0"/>
              <a:t> </a:t>
            </a:r>
            <a:r>
              <a:rPr lang="en-GB" err="1"/>
              <a:t>dezvoltarea</a:t>
            </a:r>
            <a:r>
              <a:rPr lang="en-GB" dirty="0"/>
              <a:t>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stabilitatea</a:t>
            </a:r>
            <a:r>
              <a:rPr lang="en-GB" dirty="0"/>
              <a:t> </a:t>
            </a:r>
            <a:r>
              <a:rPr lang="en-GB" err="1"/>
              <a:t>acestei</a:t>
            </a:r>
            <a:r>
              <a:rPr lang="en-GB" dirty="0"/>
              <a:t> </a:t>
            </a:r>
            <a:r>
              <a:rPr lang="en-GB" err="1"/>
              <a:t>națiuni</a:t>
            </a:r>
            <a:r>
              <a:rPr lang="en-GB" dirty="0"/>
              <a:t> </a:t>
            </a:r>
            <a:r>
              <a:rPr lang="en-GB" err="1"/>
              <a:t>vastă</a:t>
            </a:r>
            <a:r>
              <a:rPr lang="en-GB" dirty="0"/>
              <a:t> </a:t>
            </a:r>
            <a:r>
              <a:rPr lang="en-GB" err="1"/>
              <a:t>și</a:t>
            </a:r>
            <a:r>
              <a:rPr lang="en-GB" dirty="0"/>
              <a:t> diverse. </a:t>
            </a:r>
            <a:endParaRPr lang="en-US"/>
          </a:p>
          <a:p>
            <a:pPr marL="0" indent="0">
              <a:buNone/>
            </a:pPr>
            <a:r>
              <a:rPr lang="en-GB" dirty="0"/>
              <a:t> 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ultimii</a:t>
            </a:r>
            <a:r>
              <a:rPr lang="en-GB" dirty="0"/>
              <a:t> ani, India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martorul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ritm</a:t>
            </a:r>
            <a:r>
              <a:rPr lang="en-GB" dirty="0"/>
              <a:t> </a:t>
            </a:r>
            <a:r>
              <a:rPr lang="en-GB" dirty="0" err="1"/>
              <a:t>susținut</a:t>
            </a:r>
            <a:r>
              <a:rPr lang="en-GB" dirty="0"/>
              <a:t> de </a:t>
            </a:r>
            <a:r>
              <a:rPr lang="en-GB" dirty="0" err="1"/>
              <a:t>creștere</a:t>
            </a:r>
            <a:r>
              <a:rPr lang="en-GB" dirty="0"/>
              <a:t> </a:t>
            </a:r>
            <a:r>
              <a:rPr lang="en-GB" dirty="0" err="1"/>
              <a:t>economică</a:t>
            </a:r>
            <a:r>
              <a:rPr lang="en-GB" dirty="0"/>
              <a:t>, </a:t>
            </a:r>
            <a:r>
              <a:rPr lang="en-GB" dirty="0" err="1"/>
              <a:t>însoțit</a:t>
            </a:r>
            <a:r>
              <a:rPr lang="en-GB" dirty="0"/>
              <a:t> de </a:t>
            </a:r>
            <a:r>
              <a:rPr lang="en-GB" dirty="0" err="1"/>
              <a:t>provocări</a:t>
            </a:r>
            <a:r>
              <a:rPr lang="en-GB" dirty="0"/>
              <a:t> </a:t>
            </a:r>
            <a:r>
              <a:rPr lang="en-GB" dirty="0" err="1"/>
              <a:t>persistente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oportunități</a:t>
            </a:r>
            <a:r>
              <a:rPr lang="en-GB" dirty="0"/>
              <a:t> </a:t>
            </a:r>
            <a:r>
              <a:rPr lang="en-GB" dirty="0" err="1"/>
              <a:t>semnificative</a:t>
            </a:r>
            <a:r>
              <a:rPr lang="en-GB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A02D-9206-5D57-7DB4-9BE7DAF0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47" y="1091900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MULTUMIM PENTRU ATENTIE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ABD4-2F1F-CD6E-22AC-BB47A644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India: O </a:t>
            </a:r>
            <a:r>
              <a:rPr lang="en-GB" b="1" dirty="0" err="1"/>
              <a:t>economie</a:t>
            </a:r>
            <a:r>
              <a:rPr lang="en-GB" b="1" dirty="0"/>
              <a:t> </a:t>
            </a:r>
            <a:r>
              <a:rPr lang="en-GB" b="1" dirty="0" err="1"/>
              <a:t>emergentă</a:t>
            </a:r>
            <a:r>
              <a:rPr lang="en-GB" b="1" dirty="0"/>
              <a:t> cu o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rapidă</a:t>
            </a:r>
            <a:endParaRPr lang="en-US" b="1" dirty="0" err="1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31AF-606C-2A53-7C9D-35A16CF8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5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b="1" dirty="0" err="1">
                <a:ea typeface="+mn-lt"/>
                <a:cs typeface="+mn-lt"/>
              </a:rPr>
              <a:t>Diversitate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bogată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Culturală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geografică</a:t>
            </a:r>
            <a:r>
              <a:rPr lang="en-GB" dirty="0">
                <a:ea typeface="+mn-lt"/>
                <a:cs typeface="+mn-lt"/>
              </a:rPr>
              <a:t>, cu o </a:t>
            </a:r>
            <a:r>
              <a:rPr lang="en-GB" dirty="0" err="1">
                <a:ea typeface="+mn-lt"/>
                <a:cs typeface="+mn-lt"/>
              </a:rPr>
              <a:t>populație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peste</a:t>
            </a:r>
            <a:r>
              <a:rPr lang="en-GB" dirty="0">
                <a:ea typeface="+mn-lt"/>
                <a:cs typeface="+mn-lt"/>
              </a:rPr>
              <a:t> 1,3 </a:t>
            </a:r>
            <a:r>
              <a:rPr lang="en-GB" dirty="0" err="1">
                <a:ea typeface="+mn-lt"/>
                <a:cs typeface="+mn-lt"/>
              </a:rPr>
              <a:t>miliarde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locuitori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Creștere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economică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Una </a:t>
            </a:r>
            <a:r>
              <a:rPr lang="en-GB" dirty="0" err="1">
                <a:ea typeface="+mn-lt"/>
                <a:cs typeface="+mn-lt"/>
              </a:rPr>
              <a:t>dintre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rapide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dirty="0" err="1">
                <a:ea typeface="+mn-lt"/>
                <a:cs typeface="+mn-lt"/>
              </a:rPr>
              <a:t>lume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alimentată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investiții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infrastructură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inovație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sectoare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cheie</a:t>
            </a:r>
            <a:r>
              <a:rPr lang="en-GB" dirty="0">
                <a:ea typeface="+mn-lt"/>
                <a:cs typeface="+mn-lt"/>
              </a:rPr>
              <a:t> (IT, </a:t>
            </a:r>
            <a:r>
              <a:rPr lang="en-GB" dirty="0" err="1">
                <a:ea typeface="+mn-lt"/>
                <a:cs typeface="+mn-lt"/>
              </a:rPr>
              <a:t>servicii</a:t>
            </a:r>
            <a:r>
              <a:rPr lang="en-GB" dirty="0">
                <a:ea typeface="+mn-lt"/>
                <a:cs typeface="+mn-lt"/>
              </a:rPr>
              <a:t>).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Structura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economică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Amestec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agricultură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tradițională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industrie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ascensiune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sector de </a:t>
            </a:r>
            <a:r>
              <a:rPr lang="en-GB" dirty="0" err="1">
                <a:ea typeface="+mn-lt"/>
                <a:cs typeface="+mn-lt"/>
              </a:rPr>
              <a:t>servicii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expansiune</a:t>
            </a:r>
            <a:r>
              <a:rPr lang="en-GB" dirty="0">
                <a:ea typeface="+mn-lt"/>
                <a:cs typeface="+mn-lt"/>
              </a:rPr>
              <a:t> (cu centre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Mumbai, Delhi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Bangalore).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Evoluția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economică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De la socialism la </a:t>
            </a:r>
            <a:r>
              <a:rPr lang="en-GB" dirty="0" err="1">
                <a:ea typeface="+mn-lt"/>
                <a:cs typeface="+mn-lt"/>
              </a:rPr>
              <a:t>liberalizare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globalizare</a:t>
            </a:r>
            <a:r>
              <a:rPr lang="en-GB" dirty="0">
                <a:ea typeface="+mn-lt"/>
                <a:cs typeface="+mn-lt"/>
              </a:rPr>
              <a:t> (</a:t>
            </a:r>
            <a:r>
              <a:rPr lang="en-GB" dirty="0" err="1">
                <a:ea typeface="+mn-lt"/>
                <a:cs typeface="+mn-lt"/>
              </a:rPr>
              <a:t>anii</a:t>
            </a:r>
            <a:r>
              <a:rPr lang="en-GB" dirty="0">
                <a:ea typeface="+mn-lt"/>
                <a:cs typeface="+mn-lt"/>
              </a:rPr>
              <a:t> '90), cu </a:t>
            </a:r>
            <a:r>
              <a:rPr lang="en-GB" dirty="0" err="1">
                <a:ea typeface="+mn-lt"/>
                <a:cs typeface="+mn-lt"/>
              </a:rPr>
              <a:t>reforme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au </a:t>
            </a:r>
            <a:r>
              <a:rPr lang="en-GB" dirty="0" err="1">
                <a:ea typeface="+mn-lt"/>
                <a:cs typeface="+mn-lt"/>
              </a:rPr>
              <a:t>atras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investiții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străine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directe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au </a:t>
            </a:r>
            <a:r>
              <a:rPr lang="en-GB" dirty="0" err="1">
                <a:ea typeface="+mn-lt"/>
                <a:cs typeface="+mn-lt"/>
              </a:rPr>
              <a:t>stimulat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creșterea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Provocări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Sărăcie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persistentă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inegalitate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economică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infrastructură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subdezvoltată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Obiective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Reducerea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sărăciei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diminuarea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inegalității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dezvoltarea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infrastructurii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promovarea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antreprenoriatului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inovației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Potențial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India are </a:t>
            </a:r>
            <a:r>
              <a:rPr lang="en-GB" dirty="0" err="1">
                <a:ea typeface="+mn-lt"/>
                <a:cs typeface="+mn-lt"/>
              </a:rPr>
              <a:t>potențialul</a:t>
            </a:r>
            <a:r>
              <a:rPr lang="en-GB" dirty="0">
                <a:ea typeface="+mn-lt"/>
                <a:cs typeface="+mn-lt"/>
              </a:rPr>
              <a:t> de a </a:t>
            </a:r>
            <a:r>
              <a:rPr lang="en-GB" dirty="0" err="1">
                <a:ea typeface="+mn-lt"/>
                <a:cs typeface="+mn-lt"/>
              </a:rPr>
              <a:t>deveni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jucător</a:t>
            </a:r>
            <a:r>
              <a:rPr lang="en-GB" dirty="0">
                <a:ea typeface="+mn-lt"/>
                <a:cs typeface="+mn-lt"/>
              </a:rPr>
              <a:t> major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economia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globală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datorită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populației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tinere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dinamice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resurselor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naturale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bogate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apetitului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inovație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8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EB79-CA89-F812-EEE6-5AEFF0E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REAL</a:t>
            </a:r>
          </a:p>
        </p:txBody>
      </p:sp>
    </p:spTree>
    <p:extLst>
      <p:ext uri="{BB962C8B-B14F-4D97-AF65-F5344CB8AC3E}">
        <p14:creationId xmlns:p14="http://schemas.microsoft.com/office/powerpoint/2010/main" val="36396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A99-5F94-BA48-243D-3D22E240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714"/>
            <a:ext cx="3932237" cy="1600200"/>
          </a:xfrm>
        </p:spPr>
        <p:txBody>
          <a:bodyPr/>
          <a:lstStyle/>
          <a:p>
            <a:r>
              <a:rPr lang="en-GB" b="1" err="1"/>
              <a:t>Produsul</a:t>
            </a:r>
            <a:r>
              <a:rPr lang="en-GB" b="1" dirty="0"/>
              <a:t> Intern Brut</a:t>
            </a:r>
            <a:r>
              <a:rPr lang="en-GB" dirty="0"/>
              <a:t> 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C82FE4E6-B725-7FDD-39F2-36E8333CF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0" y="1633537"/>
            <a:ext cx="5972175" cy="3581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B041-2F8A-AE6F-B605-58DCFC1F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latin typeface="Aptos Display"/>
              </a:rPr>
              <a:t> </a:t>
            </a:r>
            <a:r>
              <a:rPr lang="en-US" sz="2000" b="1" err="1">
                <a:latin typeface="Aptos Display"/>
              </a:rPr>
              <a:t>Graficul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prezentat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ilustreaza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evoluția</a:t>
            </a:r>
            <a:r>
              <a:rPr lang="en-US" sz="2000" b="1" dirty="0">
                <a:latin typeface="Aptos Display"/>
              </a:rPr>
              <a:t> PIB-</a:t>
            </a:r>
            <a:r>
              <a:rPr lang="en-US" sz="2000" b="1" err="1">
                <a:latin typeface="Aptos Display"/>
              </a:rPr>
              <a:t>ului</a:t>
            </a:r>
            <a:r>
              <a:rPr lang="en-US" sz="2000" b="1" dirty="0">
                <a:latin typeface="Aptos Display"/>
              </a:rPr>
              <a:t> nominal al </a:t>
            </a:r>
            <a:r>
              <a:rPr lang="en-US" sz="2000" b="1" err="1">
                <a:latin typeface="Aptos Display"/>
              </a:rPr>
              <a:t>Indiei</a:t>
            </a:r>
            <a:r>
              <a:rPr lang="en-US" sz="2000" b="1" dirty="0">
                <a:latin typeface="Aptos Display"/>
              </a:rPr>
              <a:t>, </a:t>
            </a:r>
            <a:r>
              <a:rPr lang="en-US" sz="2000" b="1" err="1">
                <a:latin typeface="Aptos Display"/>
              </a:rPr>
              <a:t>exprimat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în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miliarde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dolari</a:t>
            </a:r>
            <a:r>
              <a:rPr lang="en-US" sz="2000" b="1" dirty="0">
                <a:latin typeface="Aptos Display"/>
              </a:rPr>
              <a:t> SUA, </a:t>
            </a:r>
            <a:r>
              <a:rPr lang="en-US" sz="2000" b="1" err="1">
                <a:latin typeface="Aptos Display"/>
              </a:rPr>
              <a:t>în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perioada</a:t>
            </a:r>
            <a:r>
              <a:rPr lang="en-US" sz="2000" b="1" dirty="0">
                <a:latin typeface="Aptos Display"/>
              </a:rPr>
              <a:t> 1987-2027. </a:t>
            </a:r>
            <a:endParaRPr lang="en-GB" sz="2000" b="1">
              <a:latin typeface="Aptos Display"/>
            </a:endParaRPr>
          </a:p>
          <a:p>
            <a:r>
              <a:rPr lang="en-US" sz="2000" b="1" dirty="0">
                <a:latin typeface="Aptos Display"/>
              </a:rPr>
              <a:t> </a:t>
            </a:r>
            <a:r>
              <a:rPr lang="en-US" sz="2000" b="1" err="1">
                <a:latin typeface="Aptos Display"/>
              </a:rPr>
              <a:t>Acesta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reprezintă</a:t>
            </a:r>
            <a:r>
              <a:rPr lang="en-US" sz="2000" b="1" dirty="0">
                <a:latin typeface="Aptos Display"/>
              </a:rPr>
              <a:t> o </a:t>
            </a:r>
            <a:r>
              <a:rPr lang="en-US" sz="2000" b="1" err="1">
                <a:latin typeface="Aptos Display"/>
              </a:rPr>
              <a:t>poveste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creștere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semnificativă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și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constantă</a:t>
            </a:r>
            <a:r>
              <a:rPr lang="en-US" sz="2000" b="1" dirty="0">
                <a:latin typeface="Aptos Display"/>
              </a:rPr>
              <a:t>, </a:t>
            </a:r>
            <a:r>
              <a:rPr lang="en-US" sz="2000" b="1" err="1">
                <a:latin typeface="Aptos Display"/>
              </a:rPr>
              <a:t>ilustrând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progresele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economice</a:t>
            </a:r>
            <a:r>
              <a:rPr lang="en-US" sz="2000" b="1" dirty="0">
                <a:latin typeface="Aptos Display"/>
              </a:rPr>
              <a:t> ale </a:t>
            </a:r>
            <a:r>
              <a:rPr lang="en-US" sz="2000" b="1" err="1">
                <a:latin typeface="Aptos Display"/>
              </a:rPr>
              <a:t>țării</a:t>
            </a:r>
            <a:r>
              <a:rPr lang="en-US" sz="2000" b="1" dirty="0">
                <a:latin typeface="Aptos Display"/>
              </a:rPr>
              <a:t> de-a </a:t>
            </a:r>
            <a:r>
              <a:rPr lang="en-US" sz="2000" b="1" err="1">
                <a:latin typeface="Aptos Display"/>
              </a:rPr>
              <a:t>lungul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timpului</a:t>
            </a:r>
            <a:r>
              <a:rPr lang="en-US" sz="2000" b="1" dirty="0">
                <a:latin typeface="Aptos Display"/>
              </a:rPr>
              <a:t>. </a:t>
            </a:r>
            <a:endParaRPr lang="en-GB" sz="2000" b="1">
              <a:latin typeface="Aptos Display"/>
            </a:endParaRPr>
          </a:p>
          <a:p>
            <a:r>
              <a:rPr lang="en-US" sz="2000" b="1" dirty="0">
                <a:latin typeface="Aptos Display"/>
              </a:rPr>
              <a:t> Cu o </a:t>
            </a:r>
            <a:r>
              <a:rPr lang="en-US" sz="2000" b="1" err="1">
                <a:latin typeface="Aptos Display"/>
              </a:rPr>
              <a:t>rată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medie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anuală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aproximativ</a:t>
            </a:r>
            <a:r>
              <a:rPr lang="en-US" sz="2000" b="1" dirty="0">
                <a:latin typeface="Aptos Display"/>
              </a:rPr>
              <a:t> 7,8%, India a </a:t>
            </a:r>
            <a:r>
              <a:rPr lang="en-US" sz="2000" b="1" err="1">
                <a:latin typeface="Aptos Display"/>
              </a:rPr>
              <a:t>demonstrat</a:t>
            </a:r>
            <a:r>
              <a:rPr lang="en-US" sz="2000" b="1" dirty="0">
                <a:latin typeface="Aptos Display"/>
              </a:rPr>
              <a:t> un </a:t>
            </a:r>
            <a:r>
              <a:rPr lang="en-US" sz="2000" b="1" err="1">
                <a:latin typeface="Aptos Display"/>
              </a:rPr>
              <a:t>potențial</a:t>
            </a:r>
            <a:r>
              <a:rPr lang="en-US" sz="2000" b="1" dirty="0">
                <a:latin typeface="Aptos Display"/>
              </a:rPr>
              <a:t> economic </a:t>
            </a:r>
            <a:r>
              <a:rPr lang="en-US" sz="2000" b="1" err="1">
                <a:latin typeface="Aptos Display"/>
              </a:rPr>
              <a:t>remarcabil</a:t>
            </a:r>
            <a:r>
              <a:rPr lang="en-US" sz="2000" b="1" dirty="0">
                <a:latin typeface="Aptos Display"/>
              </a:rPr>
              <a:t>, </a:t>
            </a:r>
            <a:r>
              <a:rPr lang="en-US" sz="2000" b="1" err="1">
                <a:latin typeface="Aptos Display"/>
              </a:rPr>
              <a:t>caracterizat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evoluții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semnificative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în</a:t>
            </a:r>
            <a:r>
              <a:rPr lang="en-US" sz="2000" b="1" dirty="0">
                <a:latin typeface="Aptos Display"/>
              </a:rPr>
              <a:t> diverse </a:t>
            </a:r>
            <a:r>
              <a:rPr lang="en-US" sz="2000" b="1" err="1">
                <a:latin typeface="Aptos Display"/>
              </a:rPr>
              <a:t>perioade</a:t>
            </a:r>
            <a:r>
              <a:rPr lang="en-US" sz="2000" b="1" dirty="0">
                <a:latin typeface="Aptos Display"/>
              </a:rPr>
              <a:t>.</a:t>
            </a:r>
            <a:endParaRPr lang="en-GB" sz="2000" b="1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595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95D5-6314-28FF-A87D-F1AD65CE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497"/>
            <a:ext cx="3932237" cy="1600200"/>
          </a:xfrm>
        </p:spPr>
        <p:txBody>
          <a:bodyPr/>
          <a:lstStyle/>
          <a:p>
            <a:r>
              <a:rPr lang="en-GB" b="1" err="1"/>
              <a:t>Produsul</a:t>
            </a:r>
            <a:r>
              <a:rPr lang="en-GB" b="1" dirty="0"/>
              <a:t> Intern Brut pe cap de </a:t>
            </a:r>
            <a:r>
              <a:rPr lang="en-GB" b="1" err="1"/>
              <a:t>locuitor</a:t>
            </a:r>
            <a:endParaRPr lang="en-GB" b="1"/>
          </a:p>
        </p:txBody>
      </p:sp>
      <p:pic>
        <p:nvPicPr>
          <p:cNvPr id="5" name="Content Placeholder 4" descr="A graph showing the growth of the company&amp;#39;s sales&#10;&#10;Description automatically generated">
            <a:extLst>
              <a:ext uri="{FF2B5EF4-FFF2-40B4-BE49-F238E27FC236}">
                <a16:creationId xmlns:a16="http://schemas.microsoft.com/office/drawing/2014/main" id="{A09281EB-423C-257B-463E-DFDD7DDA1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238" y="1695450"/>
            <a:ext cx="5372100" cy="34575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3EDE2-581C-AD68-2E51-B3B59956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7589"/>
            <a:ext cx="3932237" cy="46456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300" b="1" dirty="0">
                <a:latin typeface="Aptos Display"/>
              </a:rPr>
              <a:t> </a:t>
            </a:r>
            <a:r>
              <a:rPr lang="en-US" b="1" err="1">
                <a:latin typeface="Aptos Display"/>
              </a:rPr>
              <a:t>Graficul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prezentat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ilustrează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evoluția</a:t>
            </a:r>
            <a:r>
              <a:rPr lang="en-US" b="1" dirty="0">
                <a:latin typeface="Aptos Display"/>
              </a:rPr>
              <a:t> PIB-</a:t>
            </a:r>
            <a:r>
              <a:rPr lang="en-US" b="1" err="1">
                <a:latin typeface="Aptos Display"/>
              </a:rPr>
              <a:t>ului</a:t>
            </a:r>
            <a:r>
              <a:rPr lang="en-US" b="1" dirty="0">
                <a:latin typeface="Aptos Display"/>
              </a:rPr>
              <a:t> pe cap de </a:t>
            </a:r>
            <a:r>
              <a:rPr lang="en-US" b="1" err="1">
                <a:latin typeface="Aptos Display"/>
              </a:rPr>
              <a:t>locuitor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India, </a:t>
            </a:r>
            <a:r>
              <a:rPr lang="en-US" b="1" err="1">
                <a:latin typeface="Aptos Display"/>
              </a:rPr>
              <a:t>exprimat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dolari</a:t>
            </a:r>
            <a:r>
              <a:rPr lang="en-US" b="1" dirty="0">
                <a:latin typeface="Aptos Display"/>
              </a:rPr>
              <a:t> SUA, din </a:t>
            </a:r>
            <a:r>
              <a:rPr lang="en-US" b="1" err="1">
                <a:latin typeface="Aptos Display"/>
              </a:rPr>
              <a:t>anul</a:t>
            </a:r>
            <a:r>
              <a:rPr lang="en-US" b="1" dirty="0">
                <a:latin typeface="Aptos Display"/>
              </a:rPr>
              <a:t> 1987 </a:t>
            </a:r>
            <a:r>
              <a:rPr lang="en-US" b="1" err="1">
                <a:latin typeface="Aptos Display"/>
              </a:rPr>
              <a:t>până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2027. Se </a:t>
            </a:r>
            <a:r>
              <a:rPr lang="en-US" b="1" err="1">
                <a:latin typeface="Aptos Display"/>
              </a:rPr>
              <a:t>observă</a:t>
            </a:r>
            <a:r>
              <a:rPr lang="en-US" b="1" dirty="0">
                <a:latin typeface="Aptos Display"/>
              </a:rPr>
              <a:t> o </a:t>
            </a:r>
            <a:r>
              <a:rPr lang="en-US" b="1" err="1">
                <a:latin typeface="Aptos Display"/>
              </a:rPr>
              <a:t>tendință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generală</a:t>
            </a:r>
            <a:r>
              <a:rPr lang="en-US" b="1" dirty="0">
                <a:latin typeface="Aptos Display"/>
              </a:rPr>
              <a:t> de </a:t>
            </a:r>
            <a:r>
              <a:rPr lang="en-US" b="1" err="1">
                <a:latin typeface="Aptos Display"/>
              </a:rPr>
              <a:t>creștere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semnificativă</a:t>
            </a:r>
            <a:r>
              <a:rPr lang="en-US" b="1" dirty="0">
                <a:latin typeface="Aptos Display"/>
              </a:rPr>
              <a:t>, cu o </a:t>
            </a:r>
            <a:r>
              <a:rPr lang="en-US" b="1" err="1">
                <a:latin typeface="Aptos Display"/>
              </a:rPr>
              <a:t>rată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medie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anuală</a:t>
            </a:r>
            <a:r>
              <a:rPr lang="en-US" b="1" dirty="0">
                <a:latin typeface="Aptos Display"/>
              </a:rPr>
              <a:t> de </a:t>
            </a:r>
            <a:r>
              <a:rPr lang="en-US" b="1" err="1">
                <a:latin typeface="Aptos Display"/>
              </a:rPr>
              <a:t>aproximativ</a:t>
            </a:r>
            <a:r>
              <a:rPr lang="en-US" b="1" dirty="0">
                <a:latin typeface="Aptos Display"/>
              </a:rPr>
              <a:t> 7,5%.</a:t>
            </a:r>
          </a:p>
          <a:p>
            <a:r>
              <a:rPr lang="en-US" b="1" dirty="0">
                <a:latin typeface="Aptos Display"/>
                <a:ea typeface="+mn-lt"/>
                <a:cs typeface="+mn-lt"/>
              </a:rPr>
              <a:t> Cu </a:t>
            </a:r>
            <a:r>
              <a:rPr lang="en-US" b="1" err="1">
                <a:latin typeface="Aptos Display"/>
                <a:ea typeface="+mn-lt"/>
                <a:cs typeface="+mn-lt"/>
              </a:rPr>
              <a:t>toate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acestea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țara</a:t>
            </a:r>
            <a:r>
              <a:rPr lang="en-US" b="1" dirty="0">
                <a:latin typeface="Aptos Display"/>
                <a:ea typeface="+mn-lt"/>
                <a:cs typeface="+mn-lt"/>
              </a:rPr>
              <a:t> se </a:t>
            </a:r>
            <a:r>
              <a:rPr lang="en-US" b="1" err="1">
                <a:latin typeface="Aptos Display"/>
                <a:ea typeface="+mn-lt"/>
                <a:cs typeface="+mn-lt"/>
              </a:rPr>
              <a:t>confruntă</a:t>
            </a:r>
            <a:r>
              <a:rPr lang="en-US" b="1" dirty="0">
                <a:latin typeface="Aptos Display"/>
                <a:ea typeface="+mn-lt"/>
                <a:cs typeface="+mn-lt"/>
              </a:rPr>
              <a:t> cu </a:t>
            </a:r>
            <a:r>
              <a:rPr lang="en-US" b="1" err="1">
                <a:latin typeface="Aptos Display"/>
                <a:ea typeface="+mn-lt"/>
                <a:cs typeface="+mn-lt"/>
              </a:rPr>
              <a:t>provocări</a:t>
            </a:r>
            <a:r>
              <a:rPr lang="en-US" b="1" dirty="0">
                <a:latin typeface="Aptos Display"/>
                <a:ea typeface="+mn-lt"/>
                <a:cs typeface="+mn-lt"/>
              </a:rPr>
              <a:t> legate de </a:t>
            </a:r>
            <a:r>
              <a:rPr lang="en-US" b="1" err="1">
                <a:latin typeface="Aptos Display"/>
                <a:ea typeface="+mn-lt"/>
                <a:cs typeface="+mn-lt"/>
              </a:rPr>
              <a:t>inegalitate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infrastructură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educație</a:t>
            </a:r>
            <a:r>
              <a:rPr lang="en-US" b="1" dirty="0">
                <a:latin typeface="Aptos Display"/>
                <a:ea typeface="+mn-lt"/>
                <a:cs typeface="+mn-lt"/>
              </a:rPr>
              <a:t>, care </a:t>
            </a:r>
            <a:r>
              <a:rPr lang="en-US" b="1" err="1">
                <a:latin typeface="Aptos Display"/>
                <a:ea typeface="+mn-lt"/>
                <a:cs typeface="+mn-lt"/>
              </a:rPr>
              <a:t>trebuie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abordate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pentru</a:t>
            </a:r>
            <a:r>
              <a:rPr lang="en-US" b="1" dirty="0">
                <a:latin typeface="Aptos Display"/>
                <a:ea typeface="+mn-lt"/>
                <a:cs typeface="+mn-lt"/>
              </a:rPr>
              <a:t> a </a:t>
            </a:r>
            <a:r>
              <a:rPr lang="en-US" b="1" err="1">
                <a:latin typeface="Aptos Display"/>
                <a:ea typeface="+mn-lt"/>
                <a:cs typeface="+mn-lt"/>
              </a:rPr>
              <a:t>menține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creșterea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economică</a:t>
            </a:r>
            <a:r>
              <a:rPr lang="en-US" b="1" dirty="0">
                <a:latin typeface="Aptos Display"/>
                <a:ea typeface="+mn-lt"/>
                <a:cs typeface="+mn-lt"/>
              </a:rPr>
              <a:t> pe termen lung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pentru</a:t>
            </a:r>
            <a:r>
              <a:rPr lang="en-US" b="1" dirty="0">
                <a:latin typeface="Aptos Display"/>
                <a:ea typeface="+mn-lt"/>
                <a:cs typeface="+mn-lt"/>
              </a:rPr>
              <a:t> a </a:t>
            </a:r>
            <a:r>
              <a:rPr lang="en-US" b="1" err="1">
                <a:latin typeface="Aptos Display"/>
                <a:ea typeface="+mn-lt"/>
                <a:cs typeface="+mn-lt"/>
              </a:rPr>
              <a:t>asigura</a:t>
            </a:r>
            <a:r>
              <a:rPr lang="en-US" b="1" dirty="0">
                <a:latin typeface="Aptos Display"/>
                <a:ea typeface="+mn-lt"/>
                <a:cs typeface="+mn-lt"/>
              </a:rPr>
              <a:t> o </a:t>
            </a:r>
            <a:r>
              <a:rPr lang="en-US" b="1" err="1">
                <a:latin typeface="Aptos Display"/>
                <a:ea typeface="+mn-lt"/>
                <a:cs typeface="+mn-lt"/>
              </a:rPr>
              <a:t>distribuție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mai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echitabilă</a:t>
            </a:r>
            <a:r>
              <a:rPr lang="en-US" b="1" dirty="0">
                <a:latin typeface="Aptos Display"/>
                <a:ea typeface="+mn-lt"/>
                <a:cs typeface="+mn-lt"/>
              </a:rPr>
              <a:t> a </a:t>
            </a:r>
            <a:r>
              <a:rPr lang="en-US" b="1" err="1">
                <a:latin typeface="Aptos Display"/>
                <a:ea typeface="+mn-lt"/>
                <a:cs typeface="+mn-lt"/>
              </a:rPr>
              <a:t>beneficiilor</a:t>
            </a:r>
            <a:r>
              <a:rPr lang="en-US" b="1" dirty="0">
                <a:latin typeface="Aptos Display"/>
                <a:ea typeface="+mn-lt"/>
                <a:cs typeface="+mn-lt"/>
              </a:rPr>
              <a:t>. </a:t>
            </a:r>
          </a:p>
          <a:p>
            <a:r>
              <a:rPr lang="en-US" b="1" dirty="0">
                <a:latin typeface="Aptos Display"/>
                <a:ea typeface="+mn-lt"/>
                <a:cs typeface="+mn-lt"/>
              </a:rPr>
              <a:t> De </a:t>
            </a:r>
            <a:r>
              <a:rPr lang="en-US" b="1" err="1">
                <a:latin typeface="Aptos Display"/>
                <a:ea typeface="+mn-lt"/>
                <a:cs typeface="+mn-lt"/>
              </a:rPr>
              <a:t>asemenea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este</a:t>
            </a:r>
            <a:r>
              <a:rPr lang="en-US" b="1" dirty="0">
                <a:latin typeface="Aptos Display"/>
                <a:ea typeface="+mn-lt"/>
                <a:cs typeface="+mn-lt"/>
              </a:rPr>
              <a:t> important de </a:t>
            </a:r>
            <a:r>
              <a:rPr lang="en-US" b="1" err="1">
                <a:latin typeface="Aptos Display"/>
                <a:ea typeface="+mn-lt"/>
                <a:cs typeface="+mn-lt"/>
              </a:rPr>
              <a:t>reținut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că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creșterea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populației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diversitatea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regională</a:t>
            </a:r>
            <a:r>
              <a:rPr lang="en-US" b="1" dirty="0">
                <a:latin typeface="Aptos Display"/>
                <a:ea typeface="+mn-lt"/>
                <a:cs typeface="+mn-lt"/>
              </a:rPr>
              <a:t> sunt </a:t>
            </a:r>
            <a:r>
              <a:rPr lang="en-US" b="1" err="1">
                <a:latin typeface="Aptos Display"/>
                <a:ea typeface="+mn-lt"/>
                <a:cs typeface="+mn-lt"/>
              </a:rPr>
              <a:t>factori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relevanți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iar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economia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Indiei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poate</a:t>
            </a:r>
            <a:r>
              <a:rPr lang="en-US" b="1" dirty="0">
                <a:latin typeface="Aptos Display"/>
                <a:ea typeface="+mn-lt"/>
                <a:cs typeface="+mn-lt"/>
              </a:rPr>
              <a:t> fi </a:t>
            </a:r>
            <a:r>
              <a:rPr lang="en-US" b="1" err="1">
                <a:latin typeface="Aptos Display"/>
                <a:ea typeface="+mn-lt"/>
                <a:cs typeface="+mn-lt"/>
              </a:rPr>
              <a:t>influențată</a:t>
            </a:r>
            <a:r>
              <a:rPr lang="en-US" b="1" dirty="0">
                <a:latin typeface="Aptos Display"/>
                <a:ea typeface="+mn-lt"/>
                <a:cs typeface="+mn-lt"/>
              </a:rPr>
              <a:t> de </a:t>
            </a:r>
            <a:r>
              <a:rPr lang="en-US" b="1" err="1">
                <a:latin typeface="Aptos Display"/>
                <a:ea typeface="+mn-lt"/>
                <a:cs typeface="+mn-lt"/>
              </a:rPr>
              <a:t>factori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externi</a:t>
            </a:r>
            <a:r>
              <a:rPr lang="en-US" b="1" dirty="0">
                <a:latin typeface="Aptos Display"/>
                <a:ea typeface="+mn-lt"/>
                <a:cs typeface="+mn-lt"/>
              </a:rPr>
              <a:t>, precum </a:t>
            </a:r>
            <a:r>
              <a:rPr lang="en-US" b="1" err="1">
                <a:latin typeface="Aptos Display"/>
                <a:ea typeface="+mn-lt"/>
                <a:cs typeface="+mn-lt"/>
              </a:rPr>
              <a:t>volatilitatea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prețurilor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materiilor</a:t>
            </a:r>
            <a:r>
              <a:rPr lang="en-US" b="1" dirty="0">
                <a:latin typeface="Aptos Display"/>
                <a:ea typeface="+mn-lt"/>
                <a:cs typeface="+mn-lt"/>
              </a:rPr>
              <a:t> prime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condițiile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economice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globale</a:t>
            </a:r>
            <a:r>
              <a:rPr lang="en-US" b="1" dirty="0">
                <a:latin typeface="Aptos Display"/>
                <a:ea typeface="+mn-lt"/>
                <a:cs typeface="+mn-lt"/>
              </a:rPr>
              <a:t>.</a:t>
            </a:r>
            <a:endParaRPr lang="en-US" b="1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7828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6D5D-1FDE-DD0C-DDB8-7EA76BB6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Structura</a:t>
            </a:r>
            <a:r>
              <a:rPr lang="en-GB" b="1" dirty="0"/>
              <a:t> PIB-</a:t>
            </a:r>
            <a:r>
              <a:rPr lang="en-GB" b="1" dirty="0" err="1"/>
              <a:t>ului</a:t>
            </a:r>
            <a:r>
              <a:rPr lang="en-GB" b="1" dirty="0"/>
              <a:t> pe </a:t>
            </a:r>
            <a:r>
              <a:rPr lang="en-GB" b="1" dirty="0" err="1"/>
              <a:t>sectoare</a:t>
            </a:r>
            <a:r>
              <a:rPr lang="en-GB" b="1" dirty="0"/>
              <a:t>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BC6B6-EF15-66C5-C774-C7A5727D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20900"/>
            <a:ext cx="6172200" cy="3806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C619-A9A9-0890-1B5B-19F0D7D2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940"/>
            <a:ext cx="3932237" cy="3204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b="1" dirty="0">
                <a:latin typeface="Aptos Display"/>
                <a:ea typeface="+mn-lt"/>
                <a:cs typeface="+mn-lt"/>
              </a:rPr>
              <a:t> 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Graficul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ilustrează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contribuția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fiecărui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sector la PIB-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total al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Indiei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în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anul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fiscal 2023-2024. Se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observă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o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predominanță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a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sectorului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terțiar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(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servicii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), cu o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pondere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de 54,86%,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urmat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de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sectorul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secundar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(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industrie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) cu 27,55%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și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sectorul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primar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(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agricultură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) cu 17,59%.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1611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B51A-3692-F15B-442F-B96A177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MONETAR</a:t>
            </a:r>
          </a:p>
        </p:txBody>
      </p:sp>
    </p:spTree>
    <p:extLst>
      <p:ext uri="{BB962C8B-B14F-4D97-AF65-F5344CB8AC3E}">
        <p14:creationId xmlns:p14="http://schemas.microsoft.com/office/powerpoint/2010/main" val="253766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5655-9A79-A31E-C885-91484B7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err="1">
                <a:latin typeface="Aptos Display"/>
              </a:rPr>
              <a:t>Grafic</a:t>
            </a:r>
            <a:r>
              <a:rPr lang="en-US" sz="2800" b="1" dirty="0">
                <a:latin typeface="Aptos Display"/>
              </a:rPr>
              <a:t> </a:t>
            </a:r>
            <a:r>
              <a:rPr lang="en-US" sz="2800" b="1" err="1">
                <a:latin typeface="Aptos Display"/>
              </a:rPr>
              <a:t>privind</a:t>
            </a:r>
            <a:r>
              <a:rPr lang="en-US" sz="2800" b="1" dirty="0">
                <a:latin typeface="Aptos Display"/>
              </a:rPr>
              <a:t> </a:t>
            </a:r>
            <a:r>
              <a:rPr lang="en-US" sz="2800" b="1" err="1">
                <a:latin typeface="Aptos Display"/>
              </a:rPr>
              <a:t>evolutia</a:t>
            </a:r>
            <a:r>
              <a:rPr lang="en-US" sz="2800" b="1" dirty="0">
                <a:latin typeface="Aptos Display"/>
              </a:rPr>
              <a:t> </a:t>
            </a:r>
            <a:r>
              <a:rPr lang="en-US" sz="2800" b="1" err="1">
                <a:latin typeface="Aptos Display"/>
              </a:rPr>
              <a:t>inflatiei</a:t>
            </a:r>
            <a:r>
              <a:rPr lang="en-US" sz="2800" b="1" dirty="0">
                <a:latin typeface="Aptos Display"/>
              </a:rPr>
              <a:t> in India in </a:t>
            </a:r>
            <a:r>
              <a:rPr lang="en-US" sz="2800" b="1" err="1">
                <a:latin typeface="Aptos Display"/>
              </a:rPr>
              <a:t>perioada</a:t>
            </a:r>
            <a:r>
              <a:rPr lang="en-US" sz="2800" b="1" dirty="0">
                <a:latin typeface="Aptos Display"/>
              </a:rPr>
              <a:t> 1987-2029:</a:t>
            </a:r>
            <a:endParaRPr lang="en-GB" sz="2800" b="1">
              <a:latin typeface="Aptos Display"/>
            </a:endParaRPr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E13D01A-B1D0-85E6-6CBC-5BBA291E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49265"/>
            <a:ext cx="6172200" cy="39499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C8B33-A172-9327-47AB-3EBE25EE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67697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ptos Display"/>
              </a:rPr>
              <a:t> </a:t>
            </a:r>
            <a:r>
              <a:rPr lang="en-US" b="1" dirty="0" err="1">
                <a:latin typeface="Aptos Display"/>
              </a:rPr>
              <a:t>Evoluția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inflației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India a </a:t>
            </a:r>
            <a:r>
              <a:rPr lang="en-US" b="1" dirty="0" err="1">
                <a:latin typeface="Aptos Display"/>
              </a:rPr>
              <a:t>fost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marcată</a:t>
            </a:r>
            <a:r>
              <a:rPr lang="en-US" b="1" dirty="0">
                <a:latin typeface="Aptos Display"/>
              </a:rPr>
              <a:t> de </a:t>
            </a:r>
            <a:r>
              <a:rPr lang="en-US" b="1" dirty="0" err="1">
                <a:latin typeface="Aptos Display"/>
              </a:rPr>
              <a:t>creșterea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inițială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puternică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anii</a:t>
            </a:r>
            <a:r>
              <a:rPr lang="en-US" b="1" dirty="0">
                <a:latin typeface="Aptos Display"/>
              </a:rPr>
              <a:t> 1990, </a:t>
            </a:r>
            <a:r>
              <a:rPr lang="en-US" b="1" dirty="0" err="1">
                <a:latin typeface="Aptos Display"/>
              </a:rPr>
              <a:t>urmată</a:t>
            </a:r>
            <a:r>
              <a:rPr lang="en-US" b="1" dirty="0">
                <a:latin typeface="Aptos Display"/>
              </a:rPr>
              <a:t> de o </a:t>
            </a:r>
            <a:r>
              <a:rPr lang="en-US" b="1" dirty="0" err="1">
                <a:latin typeface="Aptos Display"/>
              </a:rPr>
              <a:t>moderare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treptată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și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perioade</a:t>
            </a:r>
            <a:r>
              <a:rPr lang="en-US" b="1" dirty="0">
                <a:latin typeface="Aptos Display"/>
              </a:rPr>
              <a:t> de </a:t>
            </a:r>
            <a:r>
              <a:rPr lang="en-US" b="1" dirty="0" err="1">
                <a:latin typeface="Aptos Display"/>
              </a:rPr>
              <a:t>volatilitate</a:t>
            </a:r>
            <a:r>
              <a:rPr lang="en-US" b="1" dirty="0">
                <a:latin typeface="Aptos Display"/>
              </a:rPr>
              <a:t>.</a:t>
            </a:r>
            <a:endParaRPr lang="en-GB" b="1" dirty="0">
              <a:latin typeface="Aptos Display"/>
            </a:endParaRPr>
          </a:p>
          <a:p>
            <a:r>
              <a:rPr lang="en-US" b="1" dirty="0">
                <a:latin typeface="Aptos Display"/>
              </a:rPr>
              <a:t> </a:t>
            </a:r>
            <a:r>
              <a:rPr lang="en-US" b="1" dirty="0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ultimii</a:t>
            </a:r>
            <a:r>
              <a:rPr lang="en-US" b="1" dirty="0">
                <a:latin typeface="Aptos Display"/>
              </a:rPr>
              <a:t> ani, </a:t>
            </a:r>
            <a:r>
              <a:rPr lang="en-US" b="1" dirty="0" err="1">
                <a:latin typeface="Aptos Display"/>
              </a:rPr>
              <a:t>inflația</a:t>
            </a:r>
            <a:r>
              <a:rPr lang="en-US" b="1" dirty="0">
                <a:latin typeface="Aptos Display"/>
              </a:rPr>
              <a:t> a </a:t>
            </a:r>
            <a:r>
              <a:rPr lang="en-US" b="1" dirty="0" err="1">
                <a:latin typeface="Aptos Display"/>
              </a:rPr>
              <a:t>revenit</a:t>
            </a:r>
            <a:r>
              <a:rPr lang="en-US" b="1" dirty="0">
                <a:latin typeface="Aptos Display"/>
              </a:rPr>
              <a:t> pe o </a:t>
            </a:r>
            <a:r>
              <a:rPr lang="en-US" b="1" dirty="0" err="1">
                <a:latin typeface="Aptos Display"/>
              </a:rPr>
              <a:t>traiectorie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descendentă</a:t>
            </a:r>
            <a:r>
              <a:rPr lang="en-US" b="1" dirty="0">
                <a:latin typeface="Aptos Display"/>
              </a:rPr>
              <a:t>, cu o </a:t>
            </a:r>
            <a:r>
              <a:rPr lang="en-US" b="1" dirty="0" err="1">
                <a:latin typeface="Aptos Display"/>
              </a:rPr>
              <a:t>ușoară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creștere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recentă</a:t>
            </a:r>
            <a:r>
              <a:rPr lang="en-US" b="1" dirty="0">
                <a:latin typeface="Aptos Display"/>
              </a:rPr>
              <a:t>. </a:t>
            </a:r>
            <a:endParaRPr lang="en-GB" b="1">
              <a:latin typeface="Aptos Display"/>
            </a:endParaRPr>
          </a:p>
          <a:p>
            <a:r>
              <a:rPr lang="en-US" b="1" dirty="0">
                <a:latin typeface="Aptos Display"/>
              </a:rPr>
              <a:t> </a:t>
            </a:r>
            <a:r>
              <a:rPr lang="en-US" b="1" dirty="0" err="1">
                <a:latin typeface="Aptos Display"/>
              </a:rPr>
              <a:t>Factorii</a:t>
            </a:r>
            <a:r>
              <a:rPr lang="en-US" b="1" dirty="0">
                <a:latin typeface="Aptos Display"/>
              </a:rPr>
              <a:t> care </a:t>
            </a:r>
            <a:r>
              <a:rPr lang="en-US" b="1" dirty="0" err="1">
                <a:latin typeface="Aptos Display"/>
              </a:rPr>
              <a:t>influențează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inflația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includ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cererea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agregată</a:t>
            </a:r>
            <a:r>
              <a:rPr lang="en-US" b="1" dirty="0">
                <a:latin typeface="Aptos Display"/>
              </a:rPr>
              <a:t>, </a:t>
            </a:r>
            <a:r>
              <a:rPr lang="en-US" b="1" dirty="0" err="1">
                <a:latin typeface="Aptos Display"/>
              </a:rPr>
              <a:t>oferta</a:t>
            </a:r>
            <a:r>
              <a:rPr lang="en-US" b="1" dirty="0">
                <a:latin typeface="Aptos Display"/>
              </a:rPr>
              <a:t>, </a:t>
            </a:r>
            <a:r>
              <a:rPr lang="en-US" b="1" dirty="0" err="1">
                <a:latin typeface="Aptos Display"/>
              </a:rPr>
              <a:t>costurile</a:t>
            </a:r>
            <a:r>
              <a:rPr lang="en-US" b="1" dirty="0">
                <a:latin typeface="Aptos Display"/>
              </a:rPr>
              <a:t>, </a:t>
            </a:r>
            <a:r>
              <a:rPr lang="en-US" b="1" dirty="0" err="1">
                <a:latin typeface="Aptos Display"/>
              </a:rPr>
              <a:t>politica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monetară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și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factorii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externi</a:t>
            </a:r>
            <a:r>
              <a:rPr lang="en-US" b="1" dirty="0">
                <a:latin typeface="Aptos Display"/>
              </a:rPr>
              <a:t>. </a:t>
            </a:r>
            <a:endParaRPr lang="en-GB" b="1">
              <a:latin typeface="Aptos Display"/>
            </a:endParaRPr>
          </a:p>
          <a:p>
            <a:r>
              <a:rPr lang="en-US" b="1" dirty="0">
                <a:latin typeface="Aptos Display"/>
              </a:rPr>
              <a:t> </a:t>
            </a:r>
            <a:r>
              <a:rPr lang="en-US" b="1" dirty="0" err="1">
                <a:latin typeface="Aptos Display"/>
              </a:rPr>
              <a:t>Controlul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inflației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rămâne</a:t>
            </a:r>
            <a:r>
              <a:rPr lang="en-US" b="1" dirty="0">
                <a:latin typeface="Aptos Display"/>
              </a:rPr>
              <a:t> o </a:t>
            </a:r>
            <a:r>
              <a:rPr lang="en-US" b="1" dirty="0" err="1">
                <a:latin typeface="Aptos Display"/>
              </a:rPr>
              <a:t>provocare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pentru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politica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economică</a:t>
            </a:r>
            <a:r>
              <a:rPr lang="en-US" b="1" dirty="0">
                <a:latin typeface="Aptos Display"/>
              </a:rPr>
              <a:t> a </a:t>
            </a:r>
            <a:r>
              <a:rPr lang="en-US" b="1" dirty="0" err="1">
                <a:latin typeface="Aptos Display"/>
              </a:rPr>
              <a:t>Indiei</a:t>
            </a:r>
            <a:r>
              <a:rPr lang="en-US" b="1" dirty="0">
                <a:latin typeface="Aptos Display"/>
              </a:rPr>
              <a:t>, </a:t>
            </a:r>
            <a:r>
              <a:rPr lang="en-US" b="1" dirty="0" err="1">
                <a:latin typeface="Aptos Display"/>
              </a:rPr>
              <a:t>iar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impactul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său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poate</a:t>
            </a:r>
            <a:r>
              <a:rPr lang="en-US" b="1" dirty="0">
                <a:latin typeface="Aptos Display"/>
              </a:rPr>
              <a:t> varia la </a:t>
            </a:r>
            <a:r>
              <a:rPr lang="en-US" b="1" dirty="0" err="1">
                <a:latin typeface="Aptos Display"/>
              </a:rPr>
              <a:t>nivel</a:t>
            </a:r>
            <a:r>
              <a:rPr lang="en-US" b="1" dirty="0">
                <a:latin typeface="Aptos Display"/>
              </a:rPr>
              <a:t> regional </a:t>
            </a:r>
            <a:r>
              <a:rPr lang="en-US" b="1" dirty="0" err="1">
                <a:latin typeface="Aptos Display"/>
              </a:rPr>
              <a:t>și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între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diferite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categorii</a:t>
            </a:r>
            <a:r>
              <a:rPr lang="en-US" b="1" dirty="0">
                <a:latin typeface="Aptos Display"/>
              </a:rPr>
              <a:t> de </a:t>
            </a:r>
            <a:r>
              <a:rPr lang="en-US" b="1" dirty="0" err="1">
                <a:latin typeface="Aptos Display"/>
              </a:rPr>
              <a:t>bunuri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și</a:t>
            </a:r>
            <a:r>
              <a:rPr lang="en-US" b="1" dirty="0">
                <a:latin typeface="Aptos Display"/>
              </a:rPr>
              <a:t> </a:t>
            </a:r>
            <a:r>
              <a:rPr lang="en-US" b="1" dirty="0" err="1">
                <a:latin typeface="Aptos Display"/>
              </a:rPr>
              <a:t>servicii</a:t>
            </a:r>
            <a:r>
              <a:rPr lang="en-US" b="1" dirty="0">
                <a:latin typeface="Aptos Display"/>
              </a:rPr>
              <a:t>.</a:t>
            </a:r>
            <a:endParaRPr lang="en-GB" b="1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415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Ecran lat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3" baseType="lpstr">
      <vt:lpstr>office theme</vt:lpstr>
      <vt:lpstr>SITUATIA GENERALA MACROECONOMICA A INDIEI</vt:lpstr>
      <vt:lpstr>CUPRINS : </vt:lpstr>
      <vt:lpstr>India: O economie emergentă cu o creștere rapidă </vt:lpstr>
      <vt:lpstr>SECTORUL REAL</vt:lpstr>
      <vt:lpstr>Produsul Intern Brut </vt:lpstr>
      <vt:lpstr>Produsul Intern Brut pe cap de locuitor</vt:lpstr>
      <vt:lpstr>Structura PIB-ului pe sectoare </vt:lpstr>
      <vt:lpstr>SECTORUL MONETAR</vt:lpstr>
      <vt:lpstr>Grafic privind evolutia inflatiei in India in perioada 1987-2029:</vt:lpstr>
      <vt:lpstr>Stabilirea nivelului inflatiei si politica monetara</vt:lpstr>
      <vt:lpstr>SECTORUL FINANTELOR</vt:lpstr>
      <vt:lpstr>Rata de schimb valutar si obligatiunile la trezorerie</vt:lpstr>
      <vt:lpstr>SECTORUL EXTERN</vt:lpstr>
      <vt:lpstr>Exporturile Indiei</vt:lpstr>
      <vt:lpstr>Importurile Indiei</vt:lpstr>
      <vt:lpstr>Investitiile straine directe</vt:lpstr>
      <vt:lpstr>SECTORUL INTERN</vt:lpstr>
      <vt:lpstr>Piata muncii</vt:lpstr>
      <vt:lpstr>Rata somajului</vt:lpstr>
      <vt:lpstr>MIGRAREA SI EMIGRAREA</vt:lpstr>
      <vt:lpstr>CONCLUZIE</vt:lpstr>
      <vt:lpstr>MULTUMIM PENTRU ATENTIE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Razvan Tudose</cp:lastModifiedBy>
  <cp:revision>366</cp:revision>
  <dcterms:created xsi:type="dcterms:W3CDTF">2024-05-22T14:04:57Z</dcterms:created>
  <dcterms:modified xsi:type="dcterms:W3CDTF">2024-05-23T09:44:40Z</dcterms:modified>
</cp:coreProperties>
</file>