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8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8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SITUATIA GENERALA MACROECONOMICA A INDIEI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GB" b="1" err="1">
                <a:ea typeface="+mn-lt"/>
                <a:cs typeface="+mn-lt"/>
              </a:rPr>
              <a:t>Studenti</a:t>
            </a:r>
            <a:r>
              <a:rPr lang="en-GB" dirty="0">
                <a:ea typeface="+mn-lt"/>
                <a:cs typeface="+mn-lt"/>
              </a:rPr>
              <a:t>:                                                         </a:t>
            </a:r>
            <a:r>
              <a:rPr lang="en-GB" b="1" dirty="0">
                <a:ea typeface="+mn-lt"/>
                <a:cs typeface="+mn-lt"/>
              </a:rPr>
              <a:t>           </a:t>
            </a:r>
            <a:r>
              <a:rPr lang="en-GB" b="1" err="1">
                <a:ea typeface="+mn-lt"/>
                <a:cs typeface="+mn-lt"/>
              </a:rPr>
              <a:t>Profesor</a:t>
            </a:r>
            <a:r>
              <a:rPr lang="en-GB" b="1" dirty="0">
                <a:ea typeface="+mn-lt"/>
                <a:cs typeface="+mn-lt"/>
              </a:rPr>
              <a:t>:      </a:t>
            </a:r>
            <a:r>
              <a:rPr lang="en-GB" dirty="0">
                <a:ea typeface="+mn-lt"/>
                <a:cs typeface="+mn-lt"/>
              </a:rPr>
              <a:t>                 </a:t>
            </a:r>
            <a:r>
              <a:rPr lang="en-GB" b="1" dirty="0">
                <a:ea typeface="+mn-lt"/>
                <a:cs typeface="+mn-lt"/>
              </a:rPr>
              <a:t>     </a:t>
            </a:r>
            <a:endParaRPr lang="en-GB" dirty="0">
              <a:ea typeface="+mn-lt"/>
              <a:cs typeface="+mn-lt"/>
            </a:endParaRPr>
          </a:p>
          <a:p>
            <a:pPr algn="l"/>
            <a:r>
              <a:rPr lang="en-GB" dirty="0">
                <a:ea typeface="+mn-lt"/>
                <a:cs typeface="+mn-lt"/>
              </a:rPr>
              <a:t>Tudose Dragos Razvan Alexandru                   Prof. univ. </a:t>
            </a:r>
            <a:r>
              <a:rPr lang="en-GB" dirty="0" err="1">
                <a:ea typeface="+mn-lt"/>
                <a:cs typeface="+mn-lt"/>
              </a:rPr>
              <a:t>dr.</a:t>
            </a:r>
            <a:r>
              <a:rPr lang="en-GB" dirty="0">
                <a:ea typeface="+mn-lt"/>
                <a:cs typeface="+mn-lt"/>
              </a:rPr>
              <a:t> Manafi Ioana</a:t>
            </a:r>
          </a:p>
          <a:p>
            <a:pPr algn="l"/>
            <a:r>
              <a:rPr lang="en-GB" dirty="0">
                <a:ea typeface="+mn-lt"/>
                <a:cs typeface="+mn-lt"/>
              </a:rPr>
              <a:t>Uda </a:t>
            </a:r>
            <a:r>
              <a:rPr lang="en-GB" dirty="0" err="1">
                <a:ea typeface="+mn-lt"/>
                <a:cs typeface="+mn-lt"/>
              </a:rPr>
              <a:t>Iotis</a:t>
            </a:r>
            <a:r>
              <a:rPr lang="en-GB" dirty="0">
                <a:ea typeface="+mn-lt"/>
                <a:cs typeface="+mn-lt"/>
              </a:rPr>
              <a:t> Iulian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9B4E-F6F4-728A-3A73-8B087FCB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Stabilirea</a:t>
            </a:r>
            <a:r>
              <a:rPr lang="en-GB" b="1" dirty="0"/>
              <a:t> </a:t>
            </a:r>
            <a:r>
              <a:rPr lang="en-GB" b="1" dirty="0" err="1"/>
              <a:t>nivelului</a:t>
            </a:r>
            <a:r>
              <a:rPr lang="en-GB" b="1" dirty="0"/>
              <a:t> </a:t>
            </a:r>
            <a:r>
              <a:rPr lang="en-GB" b="1" dirty="0" err="1"/>
              <a:t>inflatiei</a:t>
            </a:r>
            <a:r>
              <a:rPr lang="en-GB" b="1" dirty="0"/>
              <a:t> </a:t>
            </a:r>
            <a:r>
              <a:rPr lang="en-GB" b="1" dirty="0" err="1"/>
              <a:t>si</a:t>
            </a:r>
            <a:r>
              <a:rPr lang="en-GB" b="1" dirty="0"/>
              <a:t> </a:t>
            </a:r>
            <a:r>
              <a:rPr lang="en-GB" b="1" dirty="0" err="1"/>
              <a:t>politica</a:t>
            </a:r>
            <a:r>
              <a:rPr lang="en-GB" b="1" dirty="0"/>
              <a:t> </a:t>
            </a:r>
            <a:r>
              <a:rPr lang="en-GB" b="1" dirty="0" err="1"/>
              <a:t>monetara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8611-31C1-9756-3625-197B4F41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5276"/>
            <a:ext cx="9795164" cy="39627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ro-RO" sz="1800" dirty="0">
              <a:latin typeface="Aptos Display"/>
              <a:ea typeface="Times New Roman"/>
              <a:cs typeface="Times New Roman"/>
            </a:endParaRPr>
          </a:p>
          <a:p>
            <a:r>
              <a:rPr lang="ro-RO" sz="1800" b="1" dirty="0">
                <a:latin typeface="Aptos Display"/>
                <a:cs typeface="Times New Roman"/>
              </a:rPr>
              <a:t>Banca Centrală controlează inflația prin politica monetară pentru a menține echilibrul economic. </a:t>
            </a:r>
          </a:p>
          <a:p>
            <a:r>
              <a:rPr lang="ro-RO" sz="1800" b="1" dirty="0">
                <a:latin typeface="Aptos Display"/>
                <a:cs typeface="Times New Roman"/>
              </a:rPr>
              <a:t> Banca Rezervelor Indiene (RBI) ajustează ratele dobânzii pentru a gestiona costurile creditului și a stabiliza economia.</a:t>
            </a:r>
            <a:endParaRPr lang="en-GB" sz="1400" b="1" dirty="0">
              <a:latin typeface="Aptos Display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015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41A9-CD9A-CFA6-2CC6-FDDFA97A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SECTORUL FINANTELOR</a:t>
            </a:r>
          </a:p>
        </p:txBody>
      </p:sp>
    </p:spTree>
    <p:extLst>
      <p:ext uri="{BB962C8B-B14F-4D97-AF65-F5344CB8AC3E}">
        <p14:creationId xmlns:p14="http://schemas.microsoft.com/office/powerpoint/2010/main" val="332338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D479-1692-654F-F0C5-A9293452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Rata de </a:t>
            </a:r>
            <a:r>
              <a:rPr lang="en-GB" dirty="0" err="1"/>
              <a:t>schimb</a:t>
            </a:r>
            <a:r>
              <a:rPr lang="en-GB" dirty="0"/>
              <a:t> </a:t>
            </a:r>
            <a:r>
              <a:rPr lang="en-GB" dirty="0" err="1"/>
              <a:t>valutar</a:t>
            </a:r>
            <a:r>
              <a:rPr lang="en-GB" dirty="0"/>
              <a:t> </a:t>
            </a:r>
            <a:r>
              <a:rPr lang="en-GB" dirty="0" err="1"/>
              <a:t>si</a:t>
            </a:r>
            <a:r>
              <a:rPr lang="en-GB" dirty="0"/>
              <a:t> </a:t>
            </a:r>
            <a:r>
              <a:rPr lang="en-GB" dirty="0" err="1"/>
              <a:t>obligatiunile</a:t>
            </a:r>
            <a:r>
              <a:rPr lang="en-GB" dirty="0"/>
              <a:t> la </a:t>
            </a:r>
            <a:r>
              <a:rPr lang="en-GB" dirty="0" err="1"/>
              <a:t>trezorerie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3FC9D-90E3-BB03-84B9-046AEA10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err="1"/>
              <a:t>În</a:t>
            </a:r>
            <a:r>
              <a:rPr lang="en-GB" sz="1800" dirty="0"/>
              <a:t> India, </a:t>
            </a:r>
            <a:r>
              <a:rPr lang="en-GB" sz="1800" err="1"/>
              <a:t>sectorul</a:t>
            </a:r>
            <a:r>
              <a:rPr lang="en-GB" sz="1800" dirty="0"/>
              <a:t> </a:t>
            </a:r>
            <a:r>
              <a:rPr lang="en-GB" sz="1800" err="1"/>
              <a:t>financiar</a:t>
            </a:r>
            <a:r>
              <a:rPr lang="en-GB" sz="1800" dirty="0"/>
              <a:t> </a:t>
            </a:r>
            <a:r>
              <a:rPr lang="en-GB" sz="1800" err="1"/>
              <a:t>joacă</a:t>
            </a:r>
            <a:r>
              <a:rPr lang="en-GB" sz="1800" dirty="0"/>
              <a:t> un </a:t>
            </a:r>
            <a:r>
              <a:rPr lang="en-GB" sz="1800" err="1"/>
              <a:t>rol</a:t>
            </a:r>
            <a:r>
              <a:rPr lang="en-GB" sz="1800" dirty="0"/>
              <a:t> crucial </a:t>
            </a:r>
            <a:r>
              <a:rPr lang="en-GB" sz="1800" err="1"/>
              <a:t>în</a:t>
            </a:r>
            <a:r>
              <a:rPr lang="en-GB" sz="1800" dirty="0"/>
              <a:t> </a:t>
            </a:r>
            <a:r>
              <a:rPr lang="en-GB" sz="1800" err="1"/>
              <a:t>susținerea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facilitarea</a:t>
            </a:r>
            <a:r>
              <a:rPr lang="en-GB" sz="1800" dirty="0"/>
              <a:t> </a:t>
            </a:r>
            <a:r>
              <a:rPr lang="en-GB" sz="1800" err="1"/>
              <a:t>creșterii</a:t>
            </a:r>
            <a:r>
              <a:rPr lang="en-GB" sz="1800" dirty="0"/>
              <a:t> </a:t>
            </a:r>
            <a:r>
              <a:rPr lang="en-GB" sz="1800" err="1"/>
              <a:t>economice</a:t>
            </a:r>
            <a:r>
              <a:rPr lang="en-GB" sz="1800" dirty="0"/>
              <a:t> </a:t>
            </a:r>
            <a:r>
              <a:rPr lang="en-GB" sz="1800" err="1"/>
              <a:t>durabile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incluzive</a:t>
            </a:r>
            <a:r>
              <a:rPr lang="en-GB" sz="1800" dirty="0"/>
              <a:t>. </a:t>
            </a:r>
            <a:r>
              <a:rPr lang="en-GB" sz="1800" err="1"/>
              <a:t>Acesta</a:t>
            </a:r>
            <a:r>
              <a:rPr lang="en-GB" sz="1800" dirty="0"/>
              <a:t> </a:t>
            </a:r>
            <a:r>
              <a:rPr lang="en-GB" sz="1800" err="1"/>
              <a:t>cuprinde</a:t>
            </a:r>
            <a:r>
              <a:rPr lang="en-GB" sz="1800" dirty="0"/>
              <a:t> o </a:t>
            </a:r>
            <a:r>
              <a:rPr lang="en-GB" sz="1800" err="1"/>
              <a:t>gamă</a:t>
            </a:r>
            <a:r>
              <a:rPr lang="en-GB" sz="1800" dirty="0"/>
              <a:t> </a:t>
            </a:r>
            <a:r>
              <a:rPr lang="en-GB" sz="1800" err="1"/>
              <a:t>largă</a:t>
            </a:r>
            <a:r>
              <a:rPr lang="en-GB" sz="1800" dirty="0"/>
              <a:t> de </a:t>
            </a:r>
            <a:r>
              <a:rPr lang="en-GB" sz="1800" err="1"/>
              <a:t>instituții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activități</a:t>
            </a:r>
            <a:r>
              <a:rPr lang="en-GB" sz="1800" dirty="0"/>
              <a:t>, de la </a:t>
            </a:r>
            <a:r>
              <a:rPr lang="en-GB" sz="1800" err="1"/>
              <a:t>bănci</a:t>
            </a:r>
            <a:r>
              <a:rPr lang="en-GB" sz="1800" dirty="0"/>
              <a:t> </a:t>
            </a:r>
            <a:r>
              <a:rPr lang="en-GB" sz="1800" err="1"/>
              <a:t>comerciale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piețe</a:t>
            </a:r>
            <a:r>
              <a:rPr lang="en-GB" sz="1800" dirty="0"/>
              <a:t> de capital </a:t>
            </a:r>
            <a:r>
              <a:rPr lang="en-GB" sz="1800" err="1"/>
              <a:t>până</a:t>
            </a:r>
            <a:r>
              <a:rPr lang="en-GB" sz="1800" dirty="0"/>
              <a:t> la </a:t>
            </a:r>
            <a:r>
              <a:rPr lang="en-GB" sz="1800" err="1"/>
              <a:t>servicii</a:t>
            </a:r>
            <a:r>
              <a:rPr lang="en-GB" sz="1800" dirty="0"/>
              <a:t> de </a:t>
            </a:r>
            <a:r>
              <a:rPr lang="en-GB" sz="1800" err="1"/>
              <a:t>asigurări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microfinanțare</a:t>
            </a:r>
            <a:r>
              <a:rPr lang="en-GB" sz="1800" dirty="0"/>
              <a:t>. </a:t>
            </a:r>
            <a:r>
              <a:rPr lang="en-GB" sz="1800" err="1"/>
              <a:t>În</a:t>
            </a:r>
            <a:r>
              <a:rPr lang="en-GB" sz="1800" dirty="0"/>
              <a:t> </a:t>
            </a:r>
            <a:r>
              <a:rPr lang="en-GB" sz="1800" err="1"/>
              <a:t>ultimele</a:t>
            </a:r>
            <a:r>
              <a:rPr lang="en-GB" sz="1800" dirty="0"/>
              <a:t> </a:t>
            </a:r>
            <a:r>
              <a:rPr lang="en-GB" sz="1800" err="1"/>
              <a:t>decenii</a:t>
            </a:r>
            <a:r>
              <a:rPr lang="en-GB" sz="1800" dirty="0"/>
              <a:t>, </a:t>
            </a:r>
            <a:r>
              <a:rPr lang="en-GB" sz="1800" err="1"/>
              <a:t>sectorul</a:t>
            </a:r>
            <a:r>
              <a:rPr lang="en-GB" sz="1800" dirty="0"/>
              <a:t> </a:t>
            </a:r>
            <a:r>
              <a:rPr lang="en-GB" sz="1800" err="1"/>
              <a:t>financiar</a:t>
            </a:r>
            <a:r>
              <a:rPr lang="en-GB" sz="1800" dirty="0"/>
              <a:t> al </a:t>
            </a:r>
            <a:r>
              <a:rPr lang="en-GB" sz="1800" err="1"/>
              <a:t>Indiei</a:t>
            </a:r>
            <a:r>
              <a:rPr lang="en-GB" sz="1800" dirty="0"/>
              <a:t> a </a:t>
            </a:r>
            <a:r>
              <a:rPr lang="en-GB" sz="1800" err="1"/>
              <a:t>cunoscut</a:t>
            </a:r>
            <a:r>
              <a:rPr lang="en-GB" sz="1800" dirty="0"/>
              <a:t> o </a:t>
            </a:r>
            <a:r>
              <a:rPr lang="en-GB" sz="1800" err="1"/>
              <a:t>transformare</a:t>
            </a:r>
            <a:r>
              <a:rPr lang="en-GB" sz="1800" dirty="0"/>
              <a:t> </a:t>
            </a:r>
            <a:r>
              <a:rPr lang="en-GB" sz="1800" err="1"/>
              <a:t>semnificativă</a:t>
            </a:r>
            <a:r>
              <a:rPr lang="en-GB" sz="1800" dirty="0"/>
              <a:t>, </a:t>
            </a:r>
            <a:r>
              <a:rPr lang="en-GB" sz="1800" err="1"/>
              <a:t>stimulată</a:t>
            </a:r>
            <a:r>
              <a:rPr lang="en-GB" sz="1800" dirty="0"/>
              <a:t> de </a:t>
            </a:r>
            <a:r>
              <a:rPr lang="en-GB" sz="1800" err="1"/>
              <a:t>reformele</a:t>
            </a:r>
            <a:r>
              <a:rPr lang="en-GB" sz="1800" dirty="0"/>
              <a:t> </a:t>
            </a:r>
            <a:r>
              <a:rPr lang="en-GB" sz="1800" err="1"/>
              <a:t>economice</a:t>
            </a:r>
            <a:r>
              <a:rPr lang="en-GB" sz="1800" dirty="0"/>
              <a:t>, </a:t>
            </a:r>
            <a:r>
              <a:rPr lang="en-GB" sz="1800" err="1"/>
              <a:t>liberalizarea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tehnologiile</a:t>
            </a:r>
            <a:r>
              <a:rPr lang="en-GB" sz="1800" dirty="0"/>
              <a:t> </a:t>
            </a:r>
            <a:r>
              <a:rPr lang="en-GB" sz="1800" err="1"/>
              <a:t>emergente</a:t>
            </a:r>
            <a:r>
              <a:rPr lang="en-GB" sz="1800" dirty="0"/>
              <a:t>.</a:t>
            </a:r>
          </a:p>
          <a:p>
            <a:r>
              <a:rPr lang="en-GB" sz="1800" dirty="0"/>
              <a:t>Rata de </a:t>
            </a:r>
            <a:r>
              <a:rPr lang="en-GB" sz="1800" dirty="0" err="1"/>
              <a:t>schimb</a:t>
            </a:r>
            <a:r>
              <a:rPr lang="en-GB" sz="1800" dirty="0"/>
              <a:t> </a:t>
            </a:r>
            <a:r>
              <a:rPr lang="en-GB" sz="1800" dirty="0" err="1"/>
              <a:t>valutar</a:t>
            </a:r>
            <a:r>
              <a:rPr lang="en-GB" sz="1800" dirty="0"/>
              <a:t> </a:t>
            </a:r>
            <a:r>
              <a:rPr lang="en-GB" sz="1800" dirty="0" err="1"/>
              <a:t>oficială</a:t>
            </a:r>
            <a:r>
              <a:rPr lang="en-GB" sz="1800" dirty="0"/>
              <a:t> </a:t>
            </a:r>
            <a:r>
              <a:rPr lang="en-GB" sz="1800" dirty="0" err="1"/>
              <a:t>în</a:t>
            </a:r>
            <a:r>
              <a:rPr lang="en-GB" sz="1800" dirty="0"/>
              <a:t> India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determinată</a:t>
            </a:r>
            <a:r>
              <a:rPr lang="en-GB" sz="1800" dirty="0"/>
              <a:t> de Banca </a:t>
            </a:r>
            <a:r>
              <a:rPr lang="en-GB" sz="1800" dirty="0" err="1"/>
              <a:t>Centrală</a:t>
            </a:r>
            <a:r>
              <a:rPr lang="en-GB" sz="1800" dirty="0"/>
              <a:t> a </a:t>
            </a:r>
            <a:r>
              <a:rPr lang="en-GB" sz="1800" dirty="0" err="1"/>
              <a:t>Indiei</a:t>
            </a:r>
            <a:r>
              <a:rPr lang="en-GB" sz="1800" dirty="0"/>
              <a:t> (RBI)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influențată</a:t>
            </a:r>
            <a:r>
              <a:rPr lang="en-GB" sz="1800" dirty="0"/>
              <a:t> de o </a:t>
            </a:r>
            <a:r>
              <a:rPr lang="en-GB" sz="1800" dirty="0" err="1"/>
              <a:t>varietate</a:t>
            </a:r>
            <a:r>
              <a:rPr lang="en-GB" sz="1800" dirty="0"/>
              <a:t> de </a:t>
            </a:r>
            <a:r>
              <a:rPr lang="en-GB" sz="1800" dirty="0" err="1"/>
              <a:t>factori</a:t>
            </a:r>
            <a:r>
              <a:rPr lang="en-GB" sz="1800" dirty="0"/>
              <a:t>, </a:t>
            </a:r>
            <a:r>
              <a:rPr lang="en-GB" sz="1800" dirty="0" err="1"/>
              <a:t>inclusiv</a:t>
            </a:r>
            <a:r>
              <a:rPr lang="en-GB" sz="1800" dirty="0"/>
              <a:t> </a:t>
            </a:r>
            <a:r>
              <a:rPr lang="en-GB" sz="1800" dirty="0" err="1"/>
              <a:t>cererea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oferta</a:t>
            </a:r>
            <a:r>
              <a:rPr lang="en-GB" sz="1800" dirty="0"/>
              <a:t> de </a:t>
            </a:r>
            <a:r>
              <a:rPr lang="en-GB" sz="1800" dirty="0" err="1"/>
              <a:t>valută</a:t>
            </a:r>
            <a:r>
              <a:rPr lang="en-GB" sz="1800" dirty="0"/>
              <a:t> </a:t>
            </a:r>
            <a:r>
              <a:rPr lang="en-GB" sz="1800" dirty="0" err="1"/>
              <a:t>străină</a:t>
            </a:r>
            <a:r>
              <a:rPr lang="en-GB" sz="1800" dirty="0"/>
              <a:t>, </a:t>
            </a:r>
            <a:r>
              <a:rPr lang="en-GB" sz="1800" dirty="0" err="1"/>
              <a:t>politica</a:t>
            </a:r>
            <a:r>
              <a:rPr lang="en-GB" sz="1800" dirty="0"/>
              <a:t> </a:t>
            </a:r>
            <a:r>
              <a:rPr lang="en-GB" sz="1800" dirty="0" err="1"/>
              <a:t>monetară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economică</a:t>
            </a:r>
            <a:r>
              <a:rPr lang="en-GB" sz="1800" dirty="0"/>
              <a:t>, precum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evenimente</a:t>
            </a:r>
            <a:r>
              <a:rPr lang="en-GB" sz="1800" dirty="0"/>
              <a:t> </a:t>
            </a:r>
            <a:r>
              <a:rPr lang="en-GB" sz="1800" dirty="0" err="1"/>
              <a:t>geopolitice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economice</a:t>
            </a:r>
            <a:r>
              <a:rPr lang="en-GB" sz="1800" dirty="0"/>
              <a:t> </a:t>
            </a:r>
            <a:r>
              <a:rPr lang="en-GB" sz="1800" dirty="0" err="1"/>
              <a:t>globale</a:t>
            </a:r>
            <a:r>
              <a:rPr lang="en-GB" sz="1800" dirty="0"/>
              <a:t>.</a:t>
            </a:r>
          </a:p>
          <a:p>
            <a:r>
              <a:rPr lang="en-GB" sz="1800" dirty="0"/>
              <a:t>RBI </a:t>
            </a:r>
            <a:r>
              <a:rPr lang="en-GB" sz="1800" dirty="0" err="1"/>
              <a:t>monitorizează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gestionează</a:t>
            </a:r>
            <a:r>
              <a:rPr lang="en-GB" sz="1800" dirty="0"/>
              <a:t> rata de </a:t>
            </a:r>
            <a:r>
              <a:rPr lang="en-GB" sz="1800" dirty="0" err="1"/>
              <a:t>schimb</a:t>
            </a:r>
            <a:r>
              <a:rPr lang="en-GB" sz="1800" dirty="0"/>
              <a:t> </a:t>
            </a:r>
            <a:r>
              <a:rPr lang="en-GB" sz="1800" dirty="0" err="1"/>
              <a:t>valutar</a:t>
            </a:r>
            <a:r>
              <a:rPr lang="en-GB" sz="1800" dirty="0"/>
              <a:t> </a:t>
            </a:r>
            <a:r>
              <a:rPr lang="en-GB" sz="1800" dirty="0" err="1"/>
              <a:t>pentru</a:t>
            </a:r>
            <a:r>
              <a:rPr lang="en-GB" sz="1800" dirty="0"/>
              <a:t> a </a:t>
            </a:r>
            <a:r>
              <a:rPr lang="en-GB" sz="1800" dirty="0" err="1"/>
              <a:t>asigura</a:t>
            </a:r>
            <a:r>
              <a:rPr lang="en-GB" sz="1800" dirty="0"/>
              <a:t> </a:t>
            </a:r>
            <a:r>
              <a:rPr lang="en-GB" sz="1800" dirty="0" err="1"/>
              <a:t>stabilitatea</a:t>
            </a:r>
            <a:r>
              <a:rPr lang="en-GB" sz="1800" dirty="0"/>
              <a:t> </a:t>
            </a:r>
            <a:r>
              <a:rPr lang="en-GB" sz="1800" dirty="0" err="1"/>
              <a:t>monetară</a:t>
            </a:r>
            <a:r>
              <a:rPr lang="en-GB" sz="1800" dirty="0"/>
              <a:t>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financiară</a:t>
            </a:r>
            <a:r>
              <a:rPr lang="en-GB" sz="1800" dirty="0"/>
              <a:t> </a:t>
            </a:r>
            <a:r>
              <a:rPr lang="en-GB" sz="1800" dirty="0" err="1"/>
              <a:t>în</a:t>
            </a:r>
            <a:r>
              <a:rPr lang="en-GB" sz="1800" dirty="0"/>
              <a:t> </a:t>
            </a:r>
            <a:r>
              <a:rPr lang="en-GB" sz="1800" dirty="0" err="1"/>
              <a:t>țară</a:t>
            </a:r>
            <a:r>
              <a:rPr lang="en-GB" sz="1800" dirty="0"/>
              <a:t>. </a:t>
            </a:r>
            <a:r>
              <a:rPr lang="en-GB" sz="1800" dirty="0" err="1"/>
              <a:t>În</a:t>
            </a:r>
            <a:r>
              <a:rPr lang="en-GB" sz="1800" dirty="0"/>
              <a:t> mod similar cu </a:t>
            </a:r>
            <a:r>
              <a:rPr lang="en-GB" sz="1800" dirty="0" err="1"/>
              <a:t>alte</a:t>
            </a:r>
            <a:r>
              <a:rPr lang="en-GB" sz="1800" dirty="0"/>
              <a:t> </a:t>
            </a:r>
            <a:r>
              <a:rPr lang="en-GB" sz="1800" dirty="0" err="1"/>
              <a:t>țări</a:t>
            </a:r>
            <a:r>
              <a:rPr lang="en-GB" sz="1800" dirty="0"/>
              <a:t>, India </a:t>
            </a:r>
            <a:r>
              <a:rPr lang="en-GB" sz="1800" dirty="0" err="1"/>
              <a:t>utilizează</a:t>
            </a:r>
            <a:r>
              <a:rPr lang="en-GB" sz="1800" dirty="0"/>
              <a:t> un </a:t>
            </a:r>
            <a:r>
              <a:rPr lang="en-GB" sz="1800" dirty="0" err="1"/>
              <a:t>sistem</a:t>
            </a:r>
            <a:r>
              <a:rPr lang="en-GB" sz="1800" dirty="0"/>
              <a:t> de </a:t>
            </a:r>
            <a:r>
              <a:rPr lang="en-GB" sz="1800" dirty="0" err="1"/>
              <a:t>tranzacționare</a:t>
            </a:r>
            <a:r>
              <a:rPr lang="en-GB" sz="1800" dirty="0"/>
              <a:t> </a:t>
            </a:r>
            <a:r>
              <a:rPr lang="en-GB" sz="1800" dirty="0" err="1"/>
              <a:t>electronică</a:t>
            </a:r>
            <a:r>
              <a:rPr lang="en-GB" sz="1800" dirty="0"/>
              <a:t> </a:t>
            </a:r>
            <a:r>
              <a:rPr lang="en-GB" sz="1800" dirty="0" err="1"/>
              <a:t>pentru</a:t>
            </a:r>
            <a:r>
              <a:rPr lang="en-GB" sz="1800" dirty="0"/>
              <a:t> </a:t>
            </a:r>
            <a:r>
              <a:rPr lang="en-GB" sz="1800" dirty="0" err="1"/>
              <a:t>determinarea</a:t>
            </a:r>
            <a:r>
              <a:rPr lang="en-GB" sz="1800" dirty="0"/>
              <a:t> </a:t>
            </a:r>
            <a:r>
              <a:rPr lang="en-GB" sz="1800" dirty="0" err="1"/>
              <a:t>cursului</a:t>
            </a:r>
            <a:r>
              <a:rPr lang="en-GB" sz="1800" dirty="0"/>
              <a:t> de </a:t>
            </a:r>
            <a:r>
              <a:rPr lang="en-GB" sz="1800" dirty="0" err="1"/>
              <a:t>schimb</a:t>
            </a:r>
            <a:r>
              <a:rPr lang="en-GB" sz="1800" dirty="0"/>
              <a:t> </a:t>
            </a:r>
            <a:r>
              <a:rPr lang="en-GB" sz="1800" dirty="0" err="1"/>
              <a:t>oficial</a:t>
            </a:r>
            <a:r>
              <a:rPr lang="en-GB" sz="1800" dirty="0"/>
              <a:t>.</a:t>
            </a:r>
            <a:endParaRPr lang="en-GB" dirty="0"/>
          </a:p>
          <a:p>
            <a:r>
              <a:rPr lang="en-GB" sz="1800" dirty="0" err="1"/>
              <a:t>Obligațiunile</a:t>
            </a:r>
            <a:r>
              <a:rPr lang="en-GB" sz="1800" dirty="0"/>
              <a:t> de </a:t>
            </a:r>
            <a:r>
              <a:rPr lang="en-GB" sz="1800" dirty="0" err="1"/>
              <a:t>trezorerie</a:t>
            </a:r>
            <a:r>
              <a:rPr lang="en-GB" sz="1800" dirty="0"/>
              <a:t> reprezintă instrumente financiare emise de guvernul central al Indiei pentru a se finanța și pentru a gestiona datoria publică a țării. Aceste obligațiuni sunt considerate una dintre cele mai sigure investiții, deoarece sunt garantate de guvernul central și oferă un grad ridicat de siguranță pentru investitori.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5255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6A81-3D01-01A0-C2A4-118A9408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SECTORUL EXTERN</a:t>
            </a:r>
          </a:p>
        </p:txBody>
      </p:sp>
    </p:spTree>
    <p:extLst>
      <p:ext uri="{BB962C8B-B14F-4D97-AF65-F5344CB8AC3E}">
        <p14:creationId xmlns:p14="http://schemas.microsoft.com/office/powerpoint/2010/main" val="11607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AE3-D0C9-60F1-5E5A-F33A91C9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7092"/>
            <a:ext cx="3932237" cy="1600200"/>
          </a:xfrm>
        </p:spPr>
        <p:txBody>
          <a:bodyPr/>
          <a:lstStyle/>
          <a:p>
            <a:r>
              <a:rPr lang="en-GB" b="1" err="1"/>
              <a:t>Exporturile</a:t>
            </a:r>
            <a:r>
              <a:rPr lang="en-GB" b="1" dirty="0"/>
              <a:t> </a:t>
            </a:r>
            <a:r>
              <a:rPr lang="en-GB" b="1" err="1"/>
              <a:t>Indiei</a:t>
            </a:r>
            <a:endParaRPr lang="en-GB" b="1"/>
          </a:p>
        </p:txBody>
      </p:sp>
      <p:pic>
        <p:nvPicPr>
          <p:cNvPr id="7" name="Content Placeholder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31AB265D-05AD-3AC8-B57D-A2AB204FE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428227"/>
            <a:ext cx="6172200" cy="19920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3DD3-C738-9A64-0E0A-637C81709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 </a:t>
            </a:r>
            <a:r>
              <a:rPr lang="en-GB" b="1" dirty="0" err="1"/>
              <a:t>Graficul</a:t>
            </a:r>
            <a:r>
              <a:rPr lang="en-GB" b="1" dirty="0"/>
              <a:t> </a:t>
            </a:r>
            <a:r>
              <a:rPr lang="en-GB" b="1" dirty="0" err="1"/>
              <a:t>prezintă</a:t>
            </a:r>
            <a:r>
              <a:rPr lang="en-GB" b="1" dirty="0"/>
              <a:t> </a:t>
            </a:r>
            <a:r>
              <a:rPr lang="en-GB" b="1" dirty="0" err="1"/>
              <a:t>evoluția</a:t>
            </a:r>
            <a:r>
              <a:rPr lang="en-GB" b="1" dirty="0"/>
              <a:t> </a:t>
            </a:r>
            <a:r>
              <a:rPr lang="en-GB" b="1" dirty="0" err="1"/>
              <a:t>exporturilor</a:t>
            </a:r>
            <a:r>
              <a:rPr lang="en-GB" b="1" dirty="0"/>
              <a:t> </a:t>
            </a:r>
            <a:r>
              <a:rPr lang="en-GB" b="1" dirty="0" err="1"/>
              <a:t>Indiei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miliarde</a:t>
            </a:r>
            <a:r>
              <a:rPr lang="en-GB" b="1" dirty="0"/>
              <a:t> de </a:t>
            </a:r>
            <a:r>
              <a:rPr lang="en-GB" b="1" dirty="0" err="1"/>
              <a:t>dolari</a:t>
            </a:r>
            <a:r>
              <a:rPr lang="en-GB" b="1" dirty="0"/>
              <a:t> SUA, din </a:t>
            </a:r>
            <a:r>
              <a:rPr lang="en-GB" b="1" dirty="0" err="1"/>
              <a:t>anul</a:t>
            </a:r>
            <a:r>
              <a:rPr lang="en-GB" b="1" dirty="0"/>
              <a:t> 1990 </a:t>
            </a:r>
            <a:r>
              <a:rPr lang="en-GB" b="1" dirty="0" err="1"/>
              <a:t>până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2024. </a:t>
            </a:r>
            <a:endParaRPr lang="en-US" b="1" dirty="0"/>
          </a:p>
          <a:p>
            <a:r>
              <a:rPr lang="en-GB" b="1" dirty="0"/>
              <a:t> </a:t>
            </a:r>
            <a:r>
              <a:rPr lang="en-GB" b="1" dirty="0" err="1"/>
              <a:t>Exporturile</a:t>
            </a:r>
            <a:r>
              <a:rPr lang="en-GB" b="1" dirty="0"/>
              <a:t> </a:t>
            </a:r>
            <a:r>
              <a:rPr lang="en-GB" b="1" dirty="0" err="1"/>
              <a:t>Indiei</a:t>
            </a:r>
            <a:r>
              <a:rPr lang="en-GB" b="1" dirty="0"/>
              <a:t> au </a:t>
            </a:r>
            <a:r>
              <a:rPr lang="en-GB" b="1" dirty="0" err="1"/>
              <a:t>cunoscut</a:t>
            </a:r>
            <a:r>
              <a:rPr lang="en-GB" b="1" dirty="0"/>
              <a:t> o </a:t>
            </a:r>
            <a:r>
              <a:rPr lang="en-GB" b="1" dirty="0" err="1"/>
              <a:t>creștere</a:t>
            </a:r>
            <a:r>
              <a:rPr lang="en-GB" b="1" dirty="0"/>
              <a:t> </a:t>
            </a:r>
            <a:r>
              <a:rPr lang="en-GB" b="1" dirty="0" err="1"/>
              <a:t>remarcabilă</a:t>
            </a:r>
            <a:r>
              <a:rPr lang="en-GB" b="1" dirty="0"/>
              <a:t>, </a:t>
            </a:r>
            <a:r>
              <a:rPr lang="en-GB" b="1" dirty="0" err="1"/>
              <a:t>trecând</a:t>
            </a:r>
            <a:r>
              <a:rPr lang="en-GB" b="1" dirty="0"/>
              <a:t> de la 22,64 </a:t>
            </a:r>
            <a:r>
              <a:rPr lang="en-GB" b="1" dirty="0" err="1"/>
              <a:t>miliarde</a:t>
            </a:r>
            <a:r>
              <a:rPr lang="en-GB" b="1" dirty="0"/>
              <a:t> USD </a:t>
            </a:r>
            <a:r>
              <a:rPr lang="en-GB" b="1" dirty="0" err="1"/>
              <a:t>în</a:t>
            </a:r>
            <a:r>
              <a:rPr lang="en-GB" b="1" dirty="0"/>
              <a:t> 1990 la 778,55 </a:t>
            </a:r>
            <a:r>
              <a:rPr lang="en-GB" b="1" dirty="0" err="1"/>
              <a:t>miliarde</a:t>
            </a:r>
            <a:r>
              <a:rPr lang="en-GB" b="1" dirty="0"/>
              <a:t> USD </a:t>
            </a:r>
            <a:r>
              <a:rPr lang="en-GB" b="1" dirty="0" err="1"/>
              <a:t>în</a:t>
            </a:r>
            <a:r>
              <a:rPr lang="en-GB" b="1" dirty="0"/>
              <a:t> 2022. </a:t>
            </a:r>
          </a:p>
          <a:p>
            <a:r>
              <a:rPr lang="en-GB" b="1" dirty="0"/>
              <a:t>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3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93D1-83FC-6444-963B-DCBD7D47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7092"/>
            <a:ext cx="3932237" cy="1600200"/>
          </a:xfrm>
        </p:spPr>
        <p:txBody>
          <a:bodyPr/>
          <a:lstStyle/>
          <a:p>
            <a:r>
              <a:rPr lang="en-GB" b="1" err="1"/>
              <a:t>Importurile</a:t>
            </a:r>
            <a:r>
              <a:rPr lang="en-GB" b="1" dirty="0"/>
              <a:t> </a:t>
            </a:r>
            <a:r>
              <a:rPr lang="en-GB" b="1" err="1"/>
              <a:t>Indiei</a:t>
            </a:r>
            <a:endParaRPr lang="en-GB" b="1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FEEEECA8-5226-BD63-D46B-558963AB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70613"/>
            <a:ext cx="6172200" cy="21072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39E3-5DCB-9CFD-8F3F-E4402AE9E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 </a:t>
            </a:r>
            <a:r>
              <a:rPr lang="en-GB" b="1" dirty="0" err="1"/>
              <a:t>Graficul</a:t>
            </a:r>
            <a:r>
              <a:rPr lang="en-GB" b="1" dirty="0"/>
              <a:t> </a:t>
            </a:r>
            <a:r>
              <a:rPr lang="en-GB" b="1" dirty="0" err="1"/>
              <a:t>prezintă</a:t>
            </a:r>
            <a:r>
              <a:rPr lang="en-GB" b="1" dirty="0"/>
              <a:t> </a:t>
            </a:r>
            <a:r>
              <a:rPr lang="en-GB" b="1" dirty="0" err="1"/>
              <a:t>evoluția</a:t>
            </a:r>
            <a:r>
              <a:rPr lang="en-GB" b="1" dirty="0"/>
              <a:t> </a:t>
            </a:r>
            <a:r>
              <a:rPr lang="en-GB" b="1" dirty="0" err="1"/>
              <a:t>importurilor</a:t>
            </a:r>
            <a:r>
              <a:rPr lang="en-GB" b="1" dirty="0"/>
              <a:t> </a:t>
            </a:r>
            <a:r>
              <a:rPr lang="en-GB" b="1" dirty="0" err="1"/>
              <a:t>Indiei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miliarde</a:t>
            </a:r>
            <a:r>
              <a:rPr lang="en-GB" b="1" dirty="0"/>
              <a:t> de </a:t>
            </a:r>
            <a:r>
              <a:rPr lang="en-GB" b="1" dirty="0" err="1"/>
              <a:t>dolari</a:t>
            </a:r>
            <a:r>
              <a:rPr lang="en-GB" b="1" dirty="0"/>
              <a:t> SUA, din </a:t>
            </a:r>
            <a:r>
              <a:rPr lang="en-GB" b="1" dirty="0" err="1"/>
              <a:t>anul</a:t>
            </a:r>
            <a:r>
              <a:rPr lang="en-GB" b="1" dirty="0"/>
              <a:t> 1990 </a:t>
            </a:r>
            <a:r>
              <a:rPr lang="en-GB" b="1" dirty="0" err="1"/>
              <a:t>până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2024. </a:t>
            </a:r>
          </a:p>
          <a:p>
            <a:r>
              <a:rPr lang="en-GB" b="1" dirty="0"/>
              <a:t> </a:t>
            </a:r>
            <a:r>
              <a:rPr lang="en-GB" b="1" dirty="0" err="1"/>
              <a:t>Evoluția</a:t>
            </a:r>
            <a:r>
              <a:rPr lang="en-GB" b="1" dirty="0"/>
              <a:t> </a:t>
            </a:r>
            <a:r>
              <a:rPr lang="en-GB" b="1" dirty="0" err="1"/>
              <a:t>importurilor</a:t>
            </a:r>
            <a:r>
              <a:rPr lang="en-GB" b="1" dirty="0"/>
              <a:t> </a:t>
            </a:r>
            <a:r>
              <a:rPr lang="en-GB" b="1" dirty="0" err="1"/>
              <a:t>Indiei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perioada</a:t>
            </a:r>
            <a:r>
              <a:rPr lang="en-GB" b="1" dirty="0"/>
              <a:t> 1990-2022 a </a:t>
            </a:r>
            <a:r>
              <a:rPr lang="en-GB" b="1" dirty="0" err="1"/>
              <a:t>fost</a:t>
            </a:r>
            <a:r>
              <a:rPr lang="en-GB" b="1" dirty="0"/>
              <a:t> </a:t>
            </a:r>
            <a:r>
              <a:rPr lang="en-GB" b="1" dirty="0" err="1"/>
              <a:t>semnificativă</a:t>
            </a:r>
            <a:r>
              <a:rPr lang="en-GB" b="1" dirty="0"/>
              <a:t>, </a:t>
            </a:r>
            <a:r>
              <a:rPr lang="en-GB" b="1" dirty="0" err="1"/>
              <a:t>reflectând</a:t>
            </a:r>
            <a:r>
              <a:rPr lang="en-GB" b="1" dirty="0"/>
              <a:t> </a:t>
            </a:r>
            <a:r>
              <a:rPr lang="en-GB" b="1" dirty="0" err="1"/>
              <a:t>transformările</a:t>
            </a:r>
            <a:r>
              <a:rPr lang="en-GB" b="1" dirty="0"/>
              <a:t> </a:t>
            </a:r>
            <a:r>
              <a:rPr lang="en-GB" b="1" dirty="0" err="1"/>
              <a:t>economice</a:t>
            </a:r>
            <a:r>
              <a:rPr lang="en-GB" b="1" dirty="0"/>
              <a:t> </a:t>
            </a:r>
            <a:r>
              <a:rPr lang="en-GB" b="1" dirty="0" err="1"/>
              <a:t>și</a:t>
            </a:r>
            <a:r>
              <a:rPr lang="en-GB" b="1" dirty="0"/>
              <a:t> </a:t>
            </a:r>
            <a:r>
              <a:rPr lang="en-GB" b="1" dirty="0" err="1"/>
              <a:t>schimbările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cererea</a:t>
            </a:r>
            <a:r>
              <a:rPr lang="en-GB" b="1" dirty="0"/>
              <a:t> </a:t>
            </a:r>
            <a:r>
              <a:rPr lang="en-GB" b="1" dirty="0" err="1"/>
              <a:t>internă</a:t>
            </a:r>
            <a:r>
              <a:rPr lang="en-GB" b="1" dirty="0"/>
              <a:t>.</a:t>
            </a:r>
          </a:p>
          <a:p>
            <a:r>
              <a:rPr lang="en-US" b="1" dirty="0">
                <a:latin typeface="Aptos"/>
                <a:ea typeface="+mn-lt"/>
                <a:cs typeface="+mn-lt"/>
              </a:rPr>
              <a:t>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53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D287-DE62-D9D1-BF22-2885AD8D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err="1"/>
              <a:t>Investitiile</a:t>
            </a:r>
            <a:r>
              <a:rPr lang="en-GB" b="1" dirty="0"/>
              <a:t> </a:t>
            </a:r>
            <a:r>
              <a:rPr lang="en-GB" b="1" err="1"/>
              <a:t>straine</a:t>
            </a:r>
            <a:r>
              <a:rPr lang="en-GB" b="1" dirty="0"/>
              <a:t> </a:t>
            </a:r>
            <a:r>
              <a:rPr lang="en-GB" b="1" err="1"/>
              <a:t>directe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8F20-48D9-422B-36D3-E6EDCAF9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1800" err="1"/>
              <a:t>Principalele</a:t>
            </a:r>
            <a:r>
              <a:rPr lang="en-GB" sz="1800" dirty="0"/>
              <a:t> </a:t>
            </a:r>
            <a:r>
              <a:rPr lang="en-GB" sz="1800" err="1"/>
              <a:t>politici</a:t>
            </a:r>
            <a:r>
              <a:rPr lang="en-GB" sz="1800" dirty="0"/>
              <a:t> de </a:t>
            </a:r>
            <a:r>
              <a:rPr lang="en-GB" sz="1800" err="1"/>
              <a:t>investiții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</a:t>
            </a:r>
            <a:r>
              <a:rPr lang="en-GB" sz="1800" err="1"/>
              <a:t>directe</a:t>
            </a:r>
            <a:r>
              <a:rPr lang="en-GB" sz="1800" dirty="0"/>
              <a:t> </a:t>
            </a:r>
            <a:r>
              <a:rPr lang="en-GB" sz="1800" err="1"/>
              <a:t>adoptate</a:t>
            </a:r>
            <a:r>
              <a:rPr lang="en-GB" sz="1800" dirty="0"/>
              <a:t> de </a:t>
            </a:r>
            <a:r>
              <a:rPr lang="en-GB" sz="1800" err="1"/>
              <a:t>guvernul</a:t>
            </a:r>
            <a:r>
              <a:rPr lang="en-GB" sz="1800" dirty="0"/>
              <a:t> </a:t>
            </a:r>
            <a:r>
              <a:rPr lang="en-GB" sz="1800" err="1"/>
              <a:t>indian</a:t>
            </a:r>
            <a:r>
              <a:rPr lang="en-GB" sz="1800" dirty="0"/>
              <a:t> au </a:t>
            </a:r>
            <a:r>
              <a:rPr lang="en-GB" sz="1800" err="1"/>
              <a:t>vizat</a:t>
            </a:r>
            <a:r>
              <a:rPr lang="en-GB" sz="1800" dirty="0"/>
              <a:t> </a:t>
            </a:r>
            <a:r>
              <a:rPr lang="en-GB" sz="1800" err="1"/>
              <a:t>eliminarea</a:t>
            </a:r>
            <a:r>
              <a:rPr lang="en-GB" sz="1800" dirty="0"/>
              <a:t> </a:t>
            </a:r>
            <a:r>
              <a:rPr lang="en-GB" sz="1800" err="1"/>
              <a:t>restricțiilor</a:t>
            </a:r>
            <a:r>
              <a:rPr lang="en-GB" sz="1800" dirty="0"/>
              <a:t> </a:t>
            </a:r>
            <a:r>
              <a:rPr lang="en-GB" sz="1800" err="1"/>
              <a:t>privind</a:t>
            </a:r>
            <a:r>
              <a:rPr lang="en-GB" sz="1800" dirty="0"/>
              <a:t> </a:t>
            </a:r>
            <a:r>
              <a:rPr lang="en-GB" sz="1800" err="1"/>
              <a:t>investițiile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</a:t>
            </a:r>
            <a:r>
              <a:rPr lang="en-GB" sz="1800" err="1"/>
              <a:t>în</a:t>
            </a:r>
            <a:r>
              <a:rPr lang="en-GB" sz="1800" dirty="0"/>
              <a:t> </a:t>
            </a:r>
            <a:r>
              <a:rPr lang="en-GB" sz="1800" err="1"/>
              <a:t>numeroase</a:t>
            </a:r>
            <a:r>
              <a:rPr lang="en-GB" sz="1800" dirty="0"/>
              <a:t> </a:t>
            </a:r>
            <a:r>
              <a:rPr lang="en-GB" sz="1800" err="1"/>
              <a:t>sectoare</a:t>
            </a:r>
            <a:r>
              <a:rPr lang="en-GB" sz="1800" dirty="0"/>
              <a:t> </a:t>
            </a:r>
            <a:r>
              <a:rPr lang="en-GB" sz="1800" err="1"/>
              <a:t>cheie</a:t>
            </a:r>
            <a:r>
              <a:rPr lang="en-GB" sz="1800" dirty="0"/>
              <a:t>, </a:t>
            </a:r>
            <a:r>
              <a:rPr lang="en-GB" sz="1800" err="1"/>
              <a:t>liberalizarea</a:t>
            </a:r>
            <a:r>
              <a:rPr lang="en-GB" sz="1800" dirty="0"/>
              <a:t> </a:t>
            </a:r>
            <a:r>
              <a:rPr lang="en-GB" sz="1800" err="1"/>
              <a:t>reglementărilor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simplificarea</a:t>
            </a:r>
            <a:r>
              <a:rPr lang="en-GB" sz="1800" dirty="0"/>
              <a:t> </a:t>
            </a:r>
            <a:r>
              <a:rPr lang="en-GB" sz="1800" err="1"/>
              <a:t>procedurilor</a:t>
            </a:r>
            <a:r>
              <a:rPr lang="en-GB" sz="1800" dirty="0"/>
              <a:t> administrative </a:t>
            </a:r>
            <a:r>
              <a:rPr lang="en-GB" sz="1800" err="1"/>
              <a:t>pentru</a:t>
            </a:r>
            <a:r>
              <a:rPr lang="en-GB" sz="1800" dirty="0"/>
              <a:t> </a:t>
            </a:r>
            <a:r>
              <a:rPr lang="en-GB" sz="1800" err="1"/>
              <a:t>investitori</a:t>
            </a:r>
            <a:r>
              <a:rPr lang="en-GB" sz="1800" dirty="0"/>
              <a:t> </a:t>
            </a:r>
            <a:r>
              <a:rPr lang="en-GB" sz="1800" err="1"/>
              <a:t>străini</a:t>
            </a:r>
            <a:r>
              <a:rPr lang="en-GB" sz="1800" dirty="0"/>
              <a:t>. </a:t>
            </a:r>
            <a:r>
              <a:rPr lang="en-GB" sz="1800" err="1"/>
              <a:t>Aceste</a:t>
            </a:r>
            <a:r>
              <a:rPr lang="en-GB" sz="1800" dirty="0"/>
              <a:t> </a:t>
            </a:r>
            <a:r>
              <a:rPr lang="en-GB" sz="1800" err="1"/>
              <a:t>măsuri</a:t>
            </a:r>
            <a:r>
              <a:rPr lang="en-GB" sz="1800" dirty="0"/>
              <a:t> au </a:t>
            </a:r>
            <a:r>
              <a:rPr lang="en-GB" sz="1800" err="1"/>
              <a:t>creat</a:t>
            </a:r>
            <a:r>
              <a:rPr lang="en-GB" sz="1800" dirty="0"/>
              <a:t> un </a:t>
            </a:r>
            <a:r>
              <a:rPr lang="en-GB" sz="1800" err="1"/>
              <a:t>mediu</a:t>
            </a:r>
            <a:r>
              <a:rPr lang="en-GB" sz="1800" dirty="0"/>
              <a:t> </a:t>
            </a:r>
            <a:r>
              <a:rPr lang="en-GB" sz="1800" err="1"/>
              <a:t>propice</a:t>
            </a:r>
            <a:r>
              <a:rPr lang="en-GB" sz="1800" dirty="0"/>
              <a:t> </a:t>
            </a:r>
            <a:r>
              <a:rPr lang="en-GB" sz="1800" err="1"/>
              <a:t>pentru</a:t>
            </a:r>
            <a:r>
              <a:rPr lang="en-GB" sz="1800" dirty="0"/>
              <a:t> </a:t>
            </a:r>
            <a:r>
              <a:rPr lang="en-GB" sz="1800" err="1"/>
              <a:t>investiții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au </a:t>
            </a:r>
            <a:r>
              <a:rPr lang="en-GB" sz="1800" err="1"/>
              <a:t>stimulat</a:t>
            </a:r>
            <a:r>
              <a:rPr lang="en-GB" sz="1800" dirty="0"/>
              <a:t> </a:t>
            </a:r>
            <a:r>
              <a:rPr lang="en-GB" sz="1800" err="1"/>
              <a:t>fluxurile</a:t>
            </a:r>
            <a:r>
              <a:rPr lang="en-GB" sz="1800" dirty="0"/>
              <a:t> de capital </a:t>
            </a:r>
            <a:r>
              <a:rPr lang="en-GB" sz="1800" err="1"/>
              <a:t>străin</a:t>
            </a:r>
            <a:r>
              <a:rPr lang="en-GB" sz="1800" dirty="0"/>
              <a:t> </a:t>
            </a:r>
            <a:r>
              <a:rPr lang="en-GB" sz="1800" err="1"/>
              <a:t>către</a:t>
            </a:r>
            <a:r>
              <a:rPr lang="en-GB" sz="1800" dirty="0"/>
              <a:t> India.</a:t>
            </a:r>
          </a:p>
          <a:p>
            <a:r>
              <a:rPr lang="en-GB" sz="1800" err="1"/>
              <a:t>Investițiile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</a:t>
            </a:r>
            <a:r>
              <a:rPr lang="en-GB" sz="1800" err="1"/>
              <a:t>directe</a:t>
            </a:r>
            <a:r>
              <a:rPr lang="en-GB" sz="1800" dirty="0"/>
              <a:t> au </a:t>
            </a:r>
            <a:r>
              <a:rPr lang="en-GB" sz="1800" err="1"/>
              <a:t>fost</a:t>
            </a:r>
            <a:r>
              <a:rPr lang="en-GB" sz="1800" dirty="0"/>
              <a:t> </a:t>
            </a:r>
            <a:r>
              <a:rPr lang="en-GB" sz="1800" err="1"/>
              <a:t>direcționate</a:t>
            </a:r>
            <a:r>
              <a:rPr lang="en-GB" sz="1800" dirty="0"/>
              <a:t> </a:t>
            </a:r>
            <a:r>
              <a:rPr lang="en-GB" sz="1800" err="1"/>
              <a:t>într</a:t>
            </a:r>
            <a:r>
              <a:rPr lang="en-GB" sz="1800" dirty="0"/>
              <a:t>-o </a:t>
            </a:r>
            <a:r>
              <a:rPr lang="en-GB" sz="1800" err="1"/>
              <a:t>varietate</a:t>
            </a:r>
            <a:r>
              <a:rPr lang="en-GB" sz="1800" dirty="0"/>
              <a:t> de </a:t>
            </a:r>
            <a:r>
              <a:rPr lang="en-GB" sz="1800" err="1"/>
              <a:t>sectoare</a:t>
            </a:r>
            <a:r>
              <a:rPr lang="en-GB" sz="1800" dirty="0"/>
              <a:t> ale </a:t>
            </a:r>
            <a:r>
              <a:rPr lang="en-GB" sz="1800" err="1"/>
              <a:t>economiei</a:t>
            </a:r>
            <a:r>
              <a:rPr lang="en-GB" sz="1800" dirty="0"/>
              <a:t> </a:t>
            </a:r>
            <a:r>
              <a:rPr lang="en-GB" sz="1800" err="1"/>
              <a:t>indiene</a:t>
            </a:r>
            <a:r>
              <a:rPr lang="en-GB" sz="1800" dirty="0"/>
              <a:t>, </a:t>
            </a:r>
            <a:r>
              <a:rPr lang="en-GB" sz="1800" err="1"/>
              <a:t>inclusiv</a:t>
            </a:r>
            <a:r>
              <a:rPr lang="en-GB" sz="1800" dirty="0"/>
              <a:t> </a:t>
            </a:r>
            <a:r>
              <a:rPr lang="en-GB" sz="1800" err="1"/>
              <a:t>tehnologie</a:t>
            </a:r>
            <a:r>
              <a:rPr lang="en-GB" sz="1800" dirty="0"/>
              <a:t>, </a:t>
            </a:r>
            <a:r>
              <a:rPr lang="en-GB" sz="1800" err="1"/>
              <a:t>servicii</a:t>
            </a:r>
            <a:r>
              <a:rPr lang="en-GB" sz="1800" dirty="0"/>
              <a:t>, </a:t>
            </a:r>
            <a:r>
              <a:rPr lang="en-GB" sz="1800" err="1"/>
              <a:t>energie</a:t>
            </a:r>
            <a:r>
              <a:rPr lang="en-GB" sz="1800" dirty="0"/>
              <a:t>, </a:t>
            </a:r>
            <a:r>
              <a:rPr lang="en-GB" sz="1800" err="1"/>
              <a:t>farmaceutice</a:t>
            </a:r>
            <a:r>
              <a:rPr lang="en-GB" sz="1800" dirty="0"/>
              <a:t>, </a:t>
            </a:r>
            <a:r>
              <a:rPr lang="en-GB" sz="1800" err="1"/>
              <a:t>manufactură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infrastructură</a:t>
            </a:r>
            <a:r>
              <a:rPr lang="en-GB" sz="1800" dirty="0"/>
              <a:t>. </a:t>
            </a:r>
            <a:r>
              <a:rPr lang="en-GB" sz="1800" err="1"/>
              <a:t>Sectorul</a:t>
            </a:r>
            <a:r>
              <a:rPr lang="en-GB" sz="1800" dirty="0"/>
              <a:t> IT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cel</a:t>
            </a:r>
            <a:r>
              <a:rPr lang="en-GB" sz="1800" dirty="0"/>
              <a:t> de </a:t>
            </a:r>
            <a:r>
              <a:rPr lang="en-GB" sz="1800" err="1"/>
              <a:t>servicii</a:t>
            </a:r>
            <a:r>
              <a:rPr lang="en-GB" sz="1800" dirty="0"/>
              <a:t> au </a:t>
            </a:r>
            <a:r>
              <a:rPr lang="en-GB" sz="1800" err="1"/>
              <a:t>fost</a:t>
            </a:r>
            <a:r>
              <a:rPr lang="en-GB" sz="1800" dirty="0"/>
              <a:t> </a:t>
            </a:r>
            <a:r>
              <a:rPr lang="en-GB" sz="1800" err="1"/>
              <a:t>în</a:t>
            </a:r>
            <a:r>
              <a:rPr lang="en-GB" sz="1800" dirty="0"/>
              <a:t> mod special </a:t>
            </a:r>
            <a:r>
              <a:rPr lang="en-GB" sz="1800" err="1"/>
              <a:t>atracții</a:t>
            </a:r>
            <a:r>
              <a:rPr lang="en-GB" sz="1800" dirty="0"/>
              <a:t> </a:t>
            </a:r>
            <a:r>
              <a:rPr lang="en-GB" sz="1800" err="1"/>
              <a:t>majore</a:t>
            </a:r>
            <a:r>
              <a:rPr lang="en-GB" sz="1800" dirty="0"/>
              <a:t> </a:t>
            </a:r>
            <a:r>
              <a:rPr lang="en-GB" sz="1800" err="1"/>
              <a:t>pentru</a:t>
            </a:r>
            <a:r>
              <a:rPr lang="en-GB" sz="1800" dirty="0"/>
              <a:t> </a:t>
            </a:r>
            <a:r>
              <a:rPr lang="en-GB" sz="1800" err="1"/>
              <a:t>investitori</a:t>
            </a:r>
            <a:r>
              <a:rPr lang="en-GB" sz="1800" dirty="0"/>
              <a:t> </a:t>
            </a:r>
            <a:r>
              <a:rPr lang="en-GB" sz="1800" err="1"/>
              <a:t>străini</a:t>
            </a:r>
            <a:r>
              <a:rPr lang="en-GB" sz="1800" dirty="0"/>
              <a:t>, </a:t>
            </a:r>
            <a:r>
              <a:rPr lang="en-GB" sz="1800" err="1"/>
              <a:t>datorită</a:t>
            </a:r>
            <a:r>
              <a:rPr lang="en-GB" sz="1800" dirty="0"/>
              <a:t> </a:t>
            </a:r>
            <a:r>
              <a:rPr lang="en-GB" sz="1800" err="1"/>
              <a:t>capacității</a:t>
            </a:r>
            <a:r>
              <a:rPr lang="en-GB" sz="1800" dirty="0"/>
              <a:t> lor de </a:t>
            </a:r>
            <a:r>
              <a:rPr lang="en-GB" sz="1800" err="1"/>
              <a:t>inovare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creștere</a:t>
            </a:r>
            <a:r>
              <a:rPr lang="en-GB" sz="1800" dirty="0"/>
              <a:t> </a:t>
            </a:r>
            <a:r>
              <a:rPr lang="en-GB" sz="1800" err="1"/>
              <a:t>rapidă</a:t>
            </a:r>
            <a:r>
              <a:rPr lang="en-GB" sz="1800" dirty="0"/>
              <a:t>.</a:t>
            </a:r>
          </a:p>
          <a:p>
            <a:r>
              <a:rPr lang="en-GB" sz="1800" err="1"/>
              <a:t>În</a:t>
            </a:r>
            <a:r>
              <a:rPr lang="en-GB" sz="1800" dirty="0"/>
              <a:t> plus, </a:t>
            </a:r>
            <a:r>
              <a:rPr lang="en-GB" sz="1800" err="1"/>
              <a:t>investițiile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</a:t>
            </a:r>
            <a:r>
              <a:rPr lang="en-GB" sz="1800" err="1"/>
              <a:t>directe</a:t>
            </a:r>
            <a:r>
              <a:rPr lang="en-GB" sz="1800" dirty="0"/>
              <a:t> au </a:t>
            </a:r>
            <a:r>
              <a:rPr lang="en-GB" sz="1800" err="1"/>
              <a:t>stimulat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sectorul</a:t>
            </a:r>
            <a:r>
              <a:rPr lang="en-GB" sz="1800" dirty="0"/>
              <a:t> de </a:t>
            </a:r>
            <a:r>
              <a:rPr lang="en-GB" sz="1800" err="1"/>
              <a:t>cercetare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dezvoltare</a:t>
            </a:r>
            <a:r>
              <a:rPr lang="en-GB" sz="1800" dirty="0"/>
              <a:t> (R&amp;D) </a:t>
            </a:r>
            <a:r>
              <a:rPr lang="en-GB" sz="1800" err="1"/>
              <a:t>în</a:t>
            </a:r>
            <a:r>
              <a:rPr lang="en-GB" sz="1800" dirty="0"/>
              <a:t> India. Multe </a:t>
            </a:r>
            <a:r>
              <a:rPr lang="en-GB" sz="1800" err="1"/>
              <a:t>companii</a:t>
            </a:r>
            <a:r>
              <a:rPr lang="en-GB" sz="1800" dirty="0"/>
              <a:t> </a:t>
            </a:r>
            <a:r>
              <a:rPr lang="en-GB" sz="1800" err="1"/>
              <a:t>multinaționale</a:t>
            </a:r>
            <a:r>
              <a:rPr lang="en-GB" sz="1800" dirty="0"/>
              <a:t> au </a:t>
            </a:r>
            <a:r>
              <a:rPr lang="en-GB" sz="1800" err="1"/>
              <a:t>înființat</a:t>
            </a:r>
            <a:r>
              <a:rPr lang="en-GB" sz="1800" dirty="0"/>
              <a:t> centre de </a:t>
            </a:r>
            <a:r>
              <a:rPr lang="en-GB" sz="1800" err="1"/>
              <a:t>cercetare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dezvoltare</a:t>
            </a:r>
            <a:r>
              <a:rPr lang="en-GB" sz="1800" dirty="0"/>
              <a:t> </a:t>
            </a:r>
            <a:r>
              <a:rPr lang="en-GB" sz="1800" err="1"/>
              <a:t>în</a:t>
            </a:r>
            <a:r>
              <a:rPr lang="en-GB" sz="1800" dirty="0"/>
              <a:t> India </a:t>
            </a:r>
            <a:r>
              <a:rPr lang="en-GB" sz="1800" err="1"/>
              <a:t>pentru</a:t>
            </a:r>
            <a:r>
              <a:rPr lang="en-GB" sz="1800" dirty="0"/>
              <a:t> a </a:t>
            </a:r>
            <a:r>
              <a:rPr lang="en-GB" sz="1800" err="1"/>
              <a:t>profita</a:t>
            </a:r>
            <a:r>
              <a:rPr lang="en-GB" sz="1800" dirty="0"/>
              <a:t> de </a:t>
            </a:r>
            <a:r>
              <a:rPr lang="en-GB" sz="1800" err="1"/>
              <a:t>forța</a:t>
            </a:r>
            <a:r>
              <a:rPr lang="en-GB" sz="1800" dirty="0"/>
              <a:t> </a:t>
            </a:r>
            <a:r>
              <a:rPr lang="en-GB" sz="1800" err="1"/>
              <a:t>sa</a:t>
            </a:r>
            <a:r>
              <a:rPr lang="en-GB" sz="1800" dirty="0"/>
              <a:t> de </a:t>
            </a:r>
            <a:r>
              <a:rPr lang="en-GB" sz="1800" err="1"/>
              <a:t>muncă</a:t>
            </a:r>
            <a:r>
              <a:rPr lang="en-GB" sz="1800" dirty="0"/>
              <a:t> bine </a:t>
            </a:r>
            <a:r>
              <a:rPr lang="en-GB" sz="1800" err="1"/>
              <a:t>instruită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de </a:t>
            </a:r>
            <a:r>
              <a:rPr lang="en-GB" sz="1800" err="1"/>
              <a:t>resursele</a:t>
            </a:r>
            <a:r>
              <a:rPr lang="en-GB" sz="1800" dirty="0"/>
              <a:t> sale </a:t>
            </a:r>
            <a:r>
              <a:rPr lang="en-GB" sz="1800" err="1"/>
              <a:t>tehnologice</a:t>
            </a:r>
            <a:r>
              <a:rPr lang="en-GB" sz="1800" dirty="0"/>
              <a:t>. </a:t>
            </a:r>
            <a:r>
              <a:rPr lang="en-GB" sz="1800" err="1"/>
              <a:t>Acest</a:t>
            </a:r>
            <a:r>
              <a:rPr lang="en-GB" sz="1800" dirty="0"/>
              <a:t> </a:t>
            </a:r>
            <a:r>
              <a:rPr lang="en-GB" sz="1800" err="1"/>
              <a:t>lucru</a:t>
            </a:r>
            <a:r>
              <a:rPr lang="en-GB" sz="1800" dirty="0"/>
              <a:t> a </a:t>
            </a:r>
            <a:r>
              <a:rPr lang="en-GB" sz="1800" err="1"/>
              <a:t>contribuit</a:t>
            </a:r>
            <a:r>
              <a:rPr lang="en-GB" sz="1800" dirty="0"/>
              <a:t> la </a:t>
            </a:r>
            <a:r>
              <a:rPr lang="en-GB" sz="1800" err="1"/>
              <a:t>creșterea</a:t>
            </a:r>
            <a:r>
              <a:rPr lang="en-GB" sz="1800" dirty="0"/>
              <a:t> </a:t>
            </a:r>
            <a:r>
              <a:rPr lang="en-GB" sz="1800" err="1"/>
              <a:t>capacității</a:t>
            </a:r>
            <a:r>
              <a:rPr lang="en-GB" sz="1800" dirty="0"/>
              <a:t> de </a:t>
            </a:r>
            <a:r>
              <a:rPr lang="en-GB" sz="1800" err="1"/>
              <a:t>inovare</a:t>
            </a:r>
            <a:r>
              <a:rPr lang="en-GB" sz="1800" dirty="0"/>
              <a:t> a </a:t>
            </a:r>
            <a:r>
              <a:rPr lang="en-GB" sz="1800" err="1"/>
              <a:t>țării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la </a:t>
            </a:r>
            <a:r>
              <a:rPr lang="en-GB" sz="1800" err="1"/>
              <a:t>dezvoltarea</a:t>
            </a:r>
            <a:r>
              <a:rPr lang="en-GB" sz="1800" dirty="0"/>
              <a:t> </a:t>
            </a:r>
            <a:r>
              <a:rPr lang="en-GB" sz="1800" err="1"/>
              <a:t>unor</a:t>
            </a:r>
            <a:r>
              <a:rPr lang="en-GB" sz="1800" dirty="0"/>
              <a:t> </a:t>
            </a:r>
            <a:r>
              <a:rPr lang="en-GB" sz="1800" err="1"/>
              <a:t>sectoare</a:t>
            </a:r>
            <a:r>
              <a:rPr lang="en-GB" sz="1800" dirty="0"/>
              <a:t> </a:t>
            </a:r>
            <a:r>
              <a:rPr lang="en-GB" sz="1800" err="1"/>
              <a:t>cheie</a:t>
            </a:r>
            <a:r>
              <a:rPr lang="en-GB" sz="1800" dirty="0"/>
              <a:t> precum IT, </a:t>
            </a:r>
            <a:r>
              <a:rPr lang="en-GB" sz="1800" err="1"/>
              <a:t>farmaceutice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inginerie</a:t>
            </a:r>
            <a:r>
              <a:rPr lang="en-GB" sz="1800" dirty="0"/>
              <a:t>.</a:t>
            </a:r>
          </a:p>
          <a:p>
            <a:r>
              <a:rPr lang="en-GB" sz="1800" err="1"/>
              <a:t>Impactul</a:t>
            </a:r>
            <a:r>
              <a:rPr lang="en-GB" sz="1800" dirty="0"/>
              <a:t> </a:t>
            </a:r>
            <a:r>
              <a:rPr lang="en-GB" sz="1800" err="1"/>
              <a:t>investițiilor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</a:t>
            </a:r>
            <a:r>
              <a:rPr lang="en-GB" sz="1800" err="1"/>
              <a:t>directe</a:t>
            </a:r>
            <a:r>
              <a:rPr lang="en-GB" sz="1800" dirty="0"/>
              <a:t> </a:t>
            </a:r>
            <a:r>
              <a:rPr lang="en-GB" sz="1800" err="1"/>
              <a:t>asupra</a:t>
            </a:r>
            <a:r>
              <a:rPr lang="en-GB" sz="1800" dirty="0"/>
              <a:t> </a:t>
            </a:r>
            <a:r>
              <a:rPr lang="en-GB" sz="1800" err="1"/>
              <a:t>economiei</a:t>
            </a:r>
            <a:r>
              <a:rPr lang="en-GB" sz="1800" dirty="0"/>
              <a:t> </a:t>
            </a:r>
            <a:r>
              <a:rPr lang="en-GB" sz="1800" err="1"/>
              <a:t>indiene</a:t>
            </a:r>
            <a:r>
              <a:rPr lang="en-GB" sz="1800" dirty="0"/>
              <a:t> a </a:t>
            </a:r>
            <a:r>
              <a:rPr lang="en-GB" sz="1800" err="1"/>
              <a:t>fost</a:t>
            </a:r>
            <a:r>
              <a:rPr lang="en-GB" sz="1800" dirty="0"/>
              <a:t> </a:t>
            </a:r>
            <a:r>
              <a:rPr lang="en-GB" sz="1800" err="1"/>
              <a:t>semnificativ</a:t>
            </a:r>
            <a:r>
              <a:rPr lang="en-GB" sz="1800" dirty="0"/>
              <a:t>. </a:t>
            </a:r>
            <a:r>
              <a:rPr lang="en-GB" sz="1800" err="1"/>
              <a:t>Acestea</a:t>
            </a:r>
            <a:r>
              <a:rPr lang="en-GB" sz="1800" dirty="0"/>
              <a:t> au </a:t>
            </a:r>
            <a:r>
              <a:rPr lang="en-GB" sz="1800" err="1"/>
              <a:t>contribuit</a:t>
            </a:r>
            <a:r>
              <a:rPr lang="en-GB" sz="1800" dirty="0"/>
              <a:t> la </a:t>
            </a:r>
            <a:r>
              <a:rPr lang="en-GB" sz="1800" err="1"/>
              <a:t>crearea</a:t>
            </a:r>
            <a:r>
              <a:rPr lang="en-GB" sz="1800" dirty="0"/>
              <a:t> de </a:t>
            </a:r>
            <a:r>
              <a:rPr lang="en-GB" sz="1800" err="1"/>
              <a:t>locuri</a:t>
            </a:r>
            <a:r>
              <a:rPr lang="en-GB" sz="1800" dirty="0"/>
              <a:t> de </a:t>
            </a:r>
            <a:r>
              <a:rPr lang="en-GB" sz="1800" err="1"/>
              <a:t>muncă</a:t>
            </a:r>
            <a:r>
              <a:rPr lang="en-GB" sz="1800" dirty="0"/>
              <a:t>, </a:t>
            </a:r>
            <a:r>
              <a:rPr lang="en-GB" sz="1800" err="1"/>
              <a:t>transferul</a:t>
            </a:r>
            <a:r>
              <a:rPr lang="en-GB" sz="1800" dirty="0"/>
              <a:t> de </a:t>
            </a:r>
            <a:r>
              <a:rPr lang="en-GB" sz="1800" err="1"/>
              <a:t>tehnologie</a:t>
            </a:r>
            <a:r>
              <a:rPr lang="en-GB" sz="1800" dirty="0"/>
              <a:t>, </a:t>
            </a:r>
            <a:r>
              <a:rPr lang="en-GB" sz="1800" err="1"/>
              <a:t>creșterea</a:t>
            </a:r>
            <a:r>
              <a:rPr lang="en-GB" sz="1800" dirty="0"/>
              <a:t> </a:t>
            </a:r>
            <a:r>
              <a:rPr lang="en-GB" sz="1800" err="1"/>
              <a:t>exporturilor</a:t>
            </a:r>
            <a:r>
              <a:rPr lang="en-GB" sz="1800" dirty="0"/>
              <a:t>, </a:t>
            </a:r>
            <a:r>
              <a:rPr lang="en-GB" sz="1800" err="1"/>
              <a:t>dezvoltarea</a:t>
            </a:r>
            <a:r>
              <a:rPr lang="en-GB" sz="1800" dirty="0"/>
              <a:t> </a:t>
            </a:r>
            <a:r>
              <a:rPr lang="en-GB" sz="1800" err="1"/>
              <a:t>infrastructurii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creșterea</a:t>
            </a:r>
            <a:r>
              <a:rPr lang="en-GB" sz="1800" dirty="0"/>
              <a:t> </a:t>
            </a:r>
            <a:r>
              <a:rPr lang="en-GB" sz="1800" err="1"/>
              <a:t>economică</a:t>
            </a:r>
            <a:r>
              <a:rPr lang="en-GB" sz="1800" dirty="0"/>
              <a:t> </a:t>
            </a:r>
            <a:r>
              <a:rPr lang="en-GB" sz="1800" err="1"/>
              <a:t>în</a:t>
            </a:r>
            <a:r>
              <a:rPr lang="en-GB" sz="1800" dirty="0"/>
              <a:t> general. </a:t>
            </a:r>
            <a:r>
              <a:rPr lang="en-GB" sz="1800" err="1"/>
              <a:t>Investițiile</a:t>
            </a:r>
            <a:r>
              <a:rPr lang="en-GB" sz="1800" dirty="0"/>
              <a:t> </a:t>
            </a:r>
            <a:r>
              <a:rPr lang="en-GB" sz="1800" err="1"/>
              <a:t>străine</a:t>
            </a:r>
            <a:r>
              <a:rPr lang="en-GB" sz="1800" dirty="0"/>
              <a:t> au, de </a:t>
            </a:r>
            <a:r>
              <a:rPr lang="en-GB" sz="1800" err="1"/>
              <a:t>asemenea</a:t>
            </a:r>
            <a:r>
              <a:rPr lang="en-GB" sz="1800" dirty="0"/>
              <a:t>, </a:t>
            </a:r>
            <a:r>
              <a:rPr lang="en-GB" sz="1800" err="1"/>
              <a:t>stimulat</a:t>
            </a:r>
            <a:r>
              <a:rPr lang="en-GB" sz="1800" dirty="0"/>
              <a:t> </a:t>
            </a:r>
            <a:r>
              <a:rPr lang="en-GB" sz="1800" err="1"/>
              <a:t>concurența</a:t>
            </a:r>
            <a:r>
              <a:rPr lang="en-GB" sz="1800" dirty="0"/>
              <a:t>, </a:t>
            </a:r>
            <a:r>
              <a:rPr lang="en-GB" sz="1800" err="1"/>
              <a:t>inovarea</a:t>
            </a:r>
            <a:r>
              <a:rPr lang="en-GB" sz="1800" dirty="0"/>
              <a:t> </a:t>
            </a:r>
            <a:r>
              <a:rPr lang="en-GB" sz="1800" err="1"/>
              <a:t>și</a:t>
            </a:r>
            <a:r>
              <a:rPr lang="en-GB" sz="1800" dirty="0"/>
              <a:t> </a:t>
            </a:r>
            <a:r>
              <a:rPr lang="en-GB" sz="1800" err="1"/>
              <a:t>eficiența</a:t>
            </a:r>
            <a:r>
              <a:rPr lang="en-GB" sz="1800" dirty="0"/>
              <a:t> </a:t>
            </a:r>
            <a:r>
              <a:rPr lang="en-GB" sz="1800" err="1"/>
              <a:t>economică</a:t>
            </a:r>
            <a:r>
              <a:rPr lang="en-GB" sz="1800" dirty="0"/>
              <a:t> </a:t>
            </a:r>
            <a:r>
              <a:rPr lang="en-GB" sz="1800" err="1"/>
              <a:t>în</a:t>
            </a:r>
            <a:r>
              <a:rPr lang="en-GB" sz="1800" dirty="0"/>
              <a:t> diverse </a:t>
            </a:r>
            <a:r>
              <a:rPr lang="en-GB" sz="1800" err="1"/>
              <a:t>sectoare</a:t>
            </a:r>
            <a:r>
              <a:rPr lang="en-GB" sz="1800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5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3B1A-664B-3223-BB27-173BA41E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SECTORUL INTERN</a:t>
            </a:r>
          </a:p>
        </p:txBody>
      </p:sp>
    </p:spTree>
    <p:extLst>
      <p:ext uri="{BB962C8B-B14F-4D97-AF65-F5344CB8AC3E}">
        <p14:creationId xmlns:p14="http://schemas.microsoft.com/office/powerpoint/2010/main" val="387883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4001-E023-45B6-A970-96D08261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7092"/>
            <a:ext cx="3932237" cy="1600200"/>
          </a:xfrm>
        </p:spPr>
        <p:txBody>
          <a:bodyPr/>
          <a:lstStyle/>
          <a:p>
            <a:r>
              <a:rPr lang="en-GB" b="1" dirty="0"/>
              <a:t>Piata </a:t>
            </a:r>
            <a:r>
              <a:rPr lang="en-GB" b="1" err="1"/>
              <a:t>muncii</a:t>
            </a:r>
            <a:endParaRPr lang="en-GB" b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26FFA-9DB3-27EA-5894-AD934EF2A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38121"/>
            <a:ext cx="6172200" cy="237223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64EFD-50D1-9E53-C85E-29CDACB6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 </a:t>
            </a:r>
            <a:r>
              <a:rPr lang="en-GB" b="1" err="1"/>
              <a:t>Forța</a:t>
            </a:r>
            <a:r>
              <a:rPr lang="en-GB" b="1" dirty="0"/>
              <a:t> de </a:t>
            </a:r>
            <a:r>
              <a:rPr lang="en-GB" b="1" err="1"/>
              <a:t>muncă</a:t>
            </a:r>
            <a:r>
              <a:rPr lang="en-GB" b="1" dirty="0"/>
              <a:t> </a:t>
            </a:r>
            <a:r>
              <a:rPr lang="en-GB" b="1" err="1"/>
              <a:t>reprezintă</a:t>
            </a:r>
            <a:r>
              <a:rPr lang="en-GB" b="1" dirty="0"/>
              <a:t> </a:t>
            </a:r>
            <a:r>
              <a:rPr lang="en-GB" b="1" err="1"/>
              <a:t>totalitatea</a:t>
            </a:r>
            <a:r>
              <a:rPr lang="en-GB" b="1" dirty="0"/>
              <a:t> </a:t>
            </a:r>
            <a:r>
              <a:rPr lang="en-GB" b="1" err="1"/>
              <a:t>persoanelor</a:t>
            </a:r>
            <a:r>
              <a:rPr lang="en-GB" b="1" dirty="0"/>
              <a:t> </a:t>
            </a:r>
            <a:r>
              <a:rPr lang="en-GB" b="1" err="1"/>
              <a:t>apte</a:t>
            </a:r>
            <a:r>
              <a:rPr lang="en-GB" b="1" dirty="0"/>
              <a:t> </a:t>
            </a:r>
            <a:r>
              <a:rPr lang="en-GB" b="1" err="1"/>
              <a:t>să</a:t>
            </a:r>
            <a:r>
              <a:rPr lang="en-GB" b="1" dirty="0"/>
              <a:t> </a:t>
            </a:r>
            <a:r>
              <a:rPr lang="en-GB" b="1" err="1"/>
              <a:t>lucreze</a:t>
            </a:r>
            <a:r>
              <a:rPr lang="en-GB" b="1" dirty="0"/>
              <a:t> </a:t>
            </a:r>
            <a:r>
              <a:rPr lang="en-GB" b="1" err="1"/>
              <a:t>și</a:t>
            </a:r>
            <a:r>
              <a:rPr lang="en-GB" b="1" dirty="0"/>
              <a:t> </a:t>
            </a:r>
            <a:r>
              <a:rPr lang="en-GB" b="1" err="1"/>
              <a:t>să</a:t>
            </a:r>
            <a:r>
              <a:rPr lang="en-GB" b="1" dirty="0"/>
              <a:t> </a:t>
            </a:r>
            <a:r>
              <a:rPr lang="en-GB" b="1" err="1"/>
              <a:t>contribuie</a:t>
            </a:r>
            <a:r>
              <a:rPr lang="en-GB" b="1" dirty="0"/>
              <a:t> la </a:t>
            </a:r>
            <a:r>
              <a:rPr lang="en-GB" b="1" err="1"/>
              <a:t>producția</a:t>
            </a:r>
            <a:r>
              <a:rPr lang="en-GB" b="1" dirty="0"/>
              <a:t> de </a:t>
            </a:r>
            <a:r>
              <a:rPr lang="en-GB" b="1" err="1"/>
              <a:t>bunuri</a:t>
            </a:r>
            <a:r>
              <a:rPr lang="en-GB" b="1" dirty="0"/>
              <a:t> </a:t>
            </a:r>
            <a:r>
              <a:rPr lang="en-GB" b="1" err="1"/>
              <a:t>și</a:t>
            </a:r>
            <a:r>
              <a:rPr lang="en-GB" b="1" dirty="0"/>
              <a:t> </a:t>
            </a:r>
            <a:r>
              <a:rPr lang="en-GB" b="1" err="1"/>
              <a:t>servicii</a:t>
            </a:r>
            <a:r>
              <a:rPr lang="en-GB" b="1" dirty="0"/>
              <a:t> </a:t>
            </a:r>
            <a:r>
              <a:rPr lang="en-GB" b="1" err="1"/>
              <a:t>într</a:t>
            </a:r>
            <a:r>
              <a:rPr lang="en-GB" b="1" dirty="0"/>
              <a:t>-o </a:t>
            </a:r>
            <a:r>
              <a:rPr lang="en-GB" b="1" err="1"/>
              <a:t>economie</a:t>
            </a:r>
            <a:r>
              <a:rPr lang="en-GB" b="1" dirty="0"/>
              <a:t>.</a:t>
            </a:r>
          </a:p>
          <a:p>
            <a:r>
              <a:rPr lang="en-GB" b="1" dirty="0"/>
              <a:t> </a:t>
            </a:r>
            <a:r>
              <a:rPr lang="en-GB" b="1" err="1"/>
              <a:t>În</a:t>
            </a:r>
            <a:r>
              <a:rPr lang="en-GB" b="1" dirty="0"/>
              <a:t> India, </a:t>
            </a:r>
            <a:r>
              <a:rPr lang="en-GB" b="1" err="1"/>
              <a:t>forța</a:t>
            </a:r>
            <a:r>
              <a:rPr lang="en-GB" b="1" dirty="0"/>
              <a:t> de </a:t>
            </a:r>
            <a:r>
              <a:rPr lang="en-GB" b="1" err="1"/>
              <a:t>muncă</a:t>
            </a:r>
            <a:r>
              <a:rPr lang="en-GB" b="1" dirty="0"/>
              <a:t> a </a:t>
            </a:r>
            <a:r>
              <a:rPr lang="en-GB" b="1" err="1"/>
              <a:t>cunoscut</a:t>
            </a:r>
            <a:r>
              <a:rPr lang="en-GB" b="1" dirty="0"/>
              <a:t> o </a:t>
            </a:r>
            <a:r>
              <a:rPr lang="en-GB" b="1" err="1"/>
              <a:t>creștere</a:t>
            </a:r>
            <a:r>
              <a:rPr lang="en-GB" b="1" dirty="0"/>
              <a:t> </a:t>
            </a:r>
            <a:r>
              <a:rPr lang="en-GB" b="1" err="1"/>
              <a:t>semnificativă</a:t>
            </a:r>
            <a:r>
              <a:rPr lang="en-GB" b="1" dirty="0"/>
              <a:t> </a:t>
            </a:r>
            <a:r>
              <a:rPr lang="en-GB" b="1" err="1"/>
              <a:t>în</a:t>
            </a:r>
            <a:r>
              <a:rPr lang="en-GB" b="1" dirty="0"/>
              <a:t> </a:t>
            </a:r>
            <a:r>
              <a:rPr lang="en-GB" b="1" err="1"/>
              <a:t>ultimele</a:t>
            </a:r>
            <a:r>
              <a:rPr lang="en-GB" b="1" dirty="0"/>
              <a:t> </a:t>
            </a:r>
            <a:r>
              <a:rPr lang="en-GB" b="1" err="1"/>
              <a:t>trei</a:t>
            </a:r>
            <a:r>
              <a:rPr lang="en-GB" b="1" dirty="0"/>
              <a:t> </a:t>
            </a:r>
            <a:r>
              <a:rPr lang="en-GB" b="1" err="1"/>
              <a:t>decenii</a:t>
            </a:r>
            <a:r>
              <a:rPr lang="en-GB" b="1" dirty="0"/>
              <a:t>, </a:t>
            </a:r>
            <a:r>
              <a:rPr lang="en-GB" b="1" err="1"/>
              <a:t>reflectând</a:t>
            </a:r>
            <a:r>
              <a:rPr lang="en-GB" b="1" dirty="0"/>
              <a:t> </a:t>
            </a:r>
            <a:r>
              <a:rPr lang="en-GB" b="1" err="1"/>
              <a:t>evoluția</a:t>
            </a:r>
            <a:r>
              <a:rPr lang="en-GB" b="1" dirty="0"/>
              <a:t> </a:t>
            </a:r>
            <a:r>
              <a:rPr lang="en-GB" b="1" err="1"/>
              <a:t>demografică</a:t>
            </a:r>
            <a:r>
              <a:rPr lang="en-GB" b="1" dirty="0"/>
              <a:t> </a:t>
            </a:r>
            <a:r>
              <a:rPr lang="en-GB" b="1" err="1"/>
              <a:t>și</a:t>
            </a:r>
            <a:r>
              <a:rPr lang="en-GB" b="1" dirty="0"/>
              <a:t> </a:t>
            </a:r>
            <a:r>
              <a:rPr lang="en-GB" b="1" err="1"/>
              <a:t>schimbările</a:t>
            </a:r>
            <a:r>
              <a:rPr lang="en-GB" b="1" dirty="0"/>
              <a:t> </a:t>
            </a:r>
            <a:r>
              <a:rPr lang="en-GB" b="1" err="1"/>
              <a:t>structurale</a:t>
            </a:r>
            <a:r>
              <a:rPr lang="en-GB" b="1" dirty="0"/>
              <a:t> ale </a:t>
            </a:r>
            <a:r>
              <a:rPr lang="en-GB" b="1" err="1"/>
              <a:t>economiei</a:t>
            </a:r>
            <a:r>
              <a:rPr lang="en-GB" b="1" dirty="0"/>
              <a:t>. </a:t>
            </a:r>
          </a:p>
          <a:p>
            <a:r>
              <a:rPr lang="en-GB" b="1" dirty="0"/>
              <a:t> De la 381 de </a:t>
            </a:r>
            <a:r>
              <a:rPr lang="en-GB" b="1" dirty="0" err="1"/>
              <a:t>milioane</a:t>
            </a:r>
            <a:r>
              <a:rPr lang="en-GB" b="1" dirty="0"/>
              <a:t> de </a:t>
            </a:r>
            <a:r>
              <a:rPr lang="en-GB" b="1" dirty="0" err="1"/>
              <a:t>persoane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1990, </a:t>
            </a:r>
            <a:r>
              <a:rPr lang="en-GB" b="1" dirty="0" err="1"/>
              <a:t>numărul</a:t>
            </a:r>
            <a:r>
              <a:rPr lang="en-GB" b="1" dirty="0"/>
              <a:t> </a:t>
            </a:r>
            <a:r>
              <a:rPr lang="en-GB" b="1" dirty="0" err="1"/>
              <a:t>angajaților</a:t>
            </a:r>
            <a:r>
              <a:rPr lang="en-GB" b="1" dirty="0"/>
              <a:t> a </a:t>
            </a:r>
            <a:r>
              <a:rPr lang="en-GB" b="1" dirty="0" err="1"/>
              <a:t>crescut</a:t>
            </a:r>
            <a:r>
              <a:rPr lang="en-GB" b="1" dirty="0"/>
              <a:t> la 594 de </a:t>
            </a:r>
            <a:r>
              <a:rPr lang="en-GB" b="1" dirty="0" err="1"/>
              <a:t>milioane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2023, </a:t>
            </a:r>
            <a:r>
              <a:rPr lang="en-GB" b="1" dirty="0" err="1"/>
              <a:t>alimentat</a:t>
            </a:r>
            <a:r>
              <a:rPr lang="en-GB" b="1" dirty="0"/>
              <a:t> de o </a:t>
            </a:r>
            <a:r>
              <a:rPr lang="en-GB" b="1" dirty="0" err="1"/>
              <a:t>populație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creștere</a:t>
            </a:r>
            <a:r>
              <a:rPr lang="en-GB" b="1" dirty="0"/>
              <a:t> </a:t>
            </a:r>
            <a:r>
              <a:rPr lang="en-GB" b="1" dirty="0" err="1"/>
              <a:t>și</a:t>
            </a:r>
            <a:r>
              <a:rPr lang="en-GB" b="1" dirty="0"/>
              <a:t> de o </a:t>
            </a:r>
            <a:r>
              <a:rPr lang="en-GB" b="1" dirty="0" err="1"/>
              <a:t>mai</a:t>
            </a:r>
            <a:r>
              <a:rPr lang="en-GB" b="1" dirty="0"/>
              <a:t> mare </a:t>
            </a:r>
            <a:r>
              <a:rPr lang="en-GB" b="1" dirty="0" err="1"/>
              <a:t>participare</a:t>
            </a:r>
            <a:r>
              <a:rPr lang="en-GB" b="1" dirty="0"/>
              <a:t> la </a:t>
            </a:r>
            <a:r>
              <a:rPr lang="en-GB" b="1" dirty="0" err="1"/>
              <a:t>piața</a:t>
            </a:r>
            <a:r>
              <a:rPr lang="en-GB" b="1" dirty="0"/>
              <a:t> </a:t>
            </a:r>
            <a:r>
              <a:rPr lang="en-GB" b="1" dirty="0" err="1"/>
              <a:t>muncii</a:t>
            </a:r>
            <a:r>
              <a:rPr lang="en-GB" b="1" dirty="0"/>
              <a:t>, </a:t>
            </a:r>
            <a:r>
              <a:rPr lang="en-GB" b="1" dirty="0" err="1"/>
              <a:t>în</a:t>
            </a:r>
            <a:r>
              <a:rPr lang="en-GB" b="1" dirty="0"/>
              <a:t> special din </a:t>
            </a:r>
            <a:r>
              <a:rPr lang="en-GB" b="1" dirty="0" err="1"/>
              <a:t>partea</a:t>
            </a:r>
            <a:r>
              <a:rPr lang="en-GB" b="1" dirty="0"/>
              <a:t> </a:t>
            </a:r>
            <a:r>
              <a:rPr lang="en-GB" b="1" dirty="0" err="1"/>
              <a:t>femeilor</a:t>
            </a:r>
            <a:r>
              <a:rPr lang="en-GB" b="1" dirty="0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3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922A-FE98-EA77-BAD4-8F48A244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7092"/>
            <a:ext cx="3932237" cy="1600200"/>
          </a:xfrm>
        </p:spPr>
        <p:txBody>
          <a:bodyPr/>
          <a:lstStyle/>
          <a:p>
            <a:r>
              <a:rPr lang="en-GB" b="1" dirty="0"/>
              <a:t>Rata </a:t>
            </a:r>
            <a:r>
              <a:rPr lang="en-GB" b="1" err="1"/>
              <a:t>somajului</a:t>
            </a:r>
            <a:endParaRPr lang="en-GB" b="1"/>
          </a:p>
        </p:txBody>
      </p:sp>
      <p:pic>
        <p:nvPicPr>
          <p:cNvPr id="5" name="Content Placeholder 4" descr="A graph showing the growth of a number of people&#10;&#10;Description automatically generated">
            <a:extLst>
              <a:ext uri="{FF2B5EF4-FFF2-40B4-BE49-F238E27FC236}">
                <a16:creationId xmlns:a16="http://schemas.microsoft.com/office/drawing/2014/main" id="{4CA3673F-4C85-5696-9A10-A763CA3A6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49823"/>
            <a:ext cx="6172200" cy="23488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F8242-011A-867B-A239-0EF84EE0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 </a:t>
            </a:r>
            <a:r>
              <a:rPr lang="en-GB" b="1" dirty="0"/>
              <a:t>Rata </a:t>
            </a:r>
            <a:r>
              <a:rPr lang="en-GB" b="1" dirty="0" err="1"/>
              <a:t>șomajului</a:t>
            </a:r>
            <a:r>
              <a:rPr lang="en-GB" b="1" dirty="0"/>
              <a:t> din India a </a:t>
            </a:r>
            <a:r>
              <a:rPr lang="en-GB" b="1" dirty="0" err="1"/>
              <a:t>înregistrat</a:t>
            </a:r>
            <a:r>
              <a:rPr lang="en-GB" b="1" dirty="0"/>
              <a:t> o </a:t>
            </a:r>
            <a:r>
              <a:rPr lang="en-GB" b="1" dirty="0" err="1"/>
              <a:t>creștere</a:t>
            </a:r>
            <a:r>
              <a:rPr lang="en-GB" b="1" dirty="0"/>
              <a:t> </a:t>
            </a:r>
            <a:r>
              <a:rPr lang="en-GB" b="1" dirty="0" err="1"/>
              <a:t>semnificativă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perioada</a:t>
            </a:r>
            <a:r>
              <a:rPr lang="en-GB" b="1" dirty="0"/>
              <a:t> </a:t>
            </a:r>
            <a:r>
              <a:rPr lang="en-GB" b="1" dirty="0" err="1"/>
              <a:t>analizată</a:t>
            </a:r>
            <a:r>
              <a:rPr lang="en-GB" b="1" dirty="0"/>
              <a:t>, </a:t>
            </a:r>
            <a:r>
              <a:rPr lang="en-GB" b="1" dirty="0" err="1"/>
              <a:t>crescând</a:t>
            </a:r>
            <a:r>
              <a:rPr lang="en-GB" b="1" dirty="0"/>
              <a:t> de la 6,8% </a:t>
            </a:r>
            <a:r>
              <a:rPr lang="en-GB" b="1" dirty="0" err="1"/>
              <a:t>în</a:t>
            </a:r>
            <a:r>
              <a:rPr lang="en-GB" b="1" dirty="0"/>
              <a:t> 1995 la 7,86% </a:t>
            </a:r>
            <a:r>
              <a:rPr lang="en-GB" b="1" dirty="0" err="1"/>
              <a:t>în</a:t>
            </a:r>
            <a:r>
              <a:rPr lang="en-GB" b="1" dirty="0"/>
              <a:t> 2020. </a:t>
            </a:r>
            <a:endParaRPr lang="en-US" b="1"/>
          </a:p>
          <a:p>
            <a:r>
              <a:rPr lang="en-GB" b="1" dirty="0"/>
              <a:t> </a:t>
            </a:r>
            <a:r>
              <a:rPr lang="en-GB" b="1" err="1"/>
              <a:t>Această</a:t>
            </a:r>
            <a:r>
              <a:rPr lang="en-GB" b="1" dirty="0"/>
              <a:t> </a:t>
            </a:r>
            <a:r>
              <a:rPr lang="en-GB" b="1" err="1"/>
              <a:t>tendință</a:t>
            </a:r>
            <a:r>
              <a:rPr lang="en-GB" b="1" dirty="0"/>
              <a:t> </a:t>
            </a:r>
            <a:r>
              <a:rPr lang="en-GB" b="1" err="1"/>
              <a:t>ascendentă</a:t>
            </a:r>
            <a:r>
              <a:rPr lang="en-GB" b="1" dirty="0"/>
              <a:t> a </a:t>
            </a:r>
            <a:r>
              <a:rPr lang="en-GB" b="1" err="1"/>
              <a:t>fost</a:t>
            </a:r>
            <a:r>
              <a:rPr lang="en-GB" b="1" dirty="0"/>
              <a:t> </a:t>
            </a:r>
            <a:r>
              <a:rPr lang="en-GB" b="1" err="1"/>
              <a:t>influențată</a:t>
            </a:r>
            <a:r>
              <a:rPr lang="en-GB" b="1" dirty="0"/>
              <a:t> de </a:t>
            </a:r>
            <a:r>
              <a:rPr lang="en-GB" b="1" err="1"/>
              <a:t>mai</a:t>
            </a:r>
            <a:r>
              <a:rPr lang="en-GB" b="1" dirty="0"/>
              <a:t> </a:t>
            </a:r>
            <a:r>
              <a:rPr lang="en-GB" b="1" err="1"/>
              <a:t>mulți</a:t>
            </a:r>
            <a:r>
              <a:rPr lang="en-GB" b="1" dirty="0"/>
              <a:t> </a:t>
            </a:r>
            <a:r>
              <a:rPr lang="en-GB" b="1" err="1"/>
              <a:t>factori</a:t>
            </a:r>
            <a:r>
              <a:rPr lang="en-GB" b="1" dirty="0"/>
              <a:t>, </a:t>
            </a:r>
            <a:r>
              <a:rPr lang="en-GB" b="1" err="1"/>
              <a:t>inclusiv</a:t>
            </a:r>
            <a:r>
              <a:rPr lang="en-GB" b="1" dirty="0"/>
              <a:t> </a:t>
            </a:r>
            <a:r>
              <a:rPr lang="en-GB" b="1" err="1"/>
              <a:t>creșterea</a:t>
            </a:r>
            <a:r>
              <a:rPr lang="en-GB" b="1" dirty="0"/>
              <a:t> </a:t>
            </a:r>
            <a:r>
              <a:rPr lang="en-GB" b="1" err="1"/>
              <a:t>rapidă</a:t>
            </a:r>
            <a:r>
              <a:rPr lang="en-GB" b="1" dirty="0"/>
              <a:t> a </a:t>
            </a:r>
            <a:r>
              <a:rPr lang="en-GB" b="1" err="1"/>
              <a:t>forței</a:t>
            </a:r>
            <a:r>
              <a:rPr lang="en-GB" b="1" dirty="0"/>
              <a:t> de </a:t>
            </a:r>
            <a:r>
              <a:rPr lang="en-GB" b="1" err="1"/>
              <a:t>muncă</a:t>
            </a:r>
            <a:r>
              <a:rPr lang="en-GB" b="1" dirty="0"/>
              <a:t>, care a </a:t>
            </a:r>
            <a:r>
              <a:rPr lang="en-GB" b="1" err="1"/>
              <a:t>depășit</a:t>
            </a:r>
            <a:r>
              <a:rPr lang="en-GB" b="1" dirty="0"/>
              <a:t> </a:t>
            </a:r>
            <a:r>
              <a:rPr lang="en-GB" b="1" err="1"/>
              <a:t>ritmul</a:t>
            </a:r>
            <a:r>
              <a:rPr lang="en-GB" b="1" dirty="0"/>
              <a:t> </a:t>
            </a:r>
            <a:r>
              <a:rPr lang="en-GB" b="1" err="1"/>
              <a:t>creării</a:t>
            </a:r>
            <a:r>
              <a:rPr lang="en-GB" b="1" dirty="0"/>
              <a:t> </a:t>
            </a:r>
            <a:r>
              <a:rPr lang="en-GB" b="1" err="1"/>
              <a:t>delocuri</a:t>
            </a:r>
            <a:r>
              <a:rPr lang="en-GB" b="1" dirty="0"/>
              <a:t> de </a:t>
            </a:r>
            <a:r>
              <a:rPr lang="en-GB" b="1" err="1"/>
              <a:t>muncă</a:t>
            </a:r>
            <a:r>
              <a:rPr lang="en-GB" b="1" dirty="0"/>
              <a:t>, </a:t>
            </a:r>
            <a:r>
              <a:rPr lang="en-GB" b="1" err="1"/>
              <a:t>și</a:t>
            </a:r>
            <a:r>
              <a:rPr lang="en-GB" b="1" dirty="0"/>
              <a:t> de </a:t>
            </a:r>
            <a:r>
              <a:rPr lang="en-GB" b="1" err="1"/>
              <a:t>impactul</a:t>
            </a:r>
            <a:r>
              <a:rPr lang="en-GB" b="1" dirty="0"/>
              <a:t> </a:t>
            </a:r>
            <a:r>
              <a:rPr lang="en-GB" b="1" err="1"/>
              <a:t>liberalizării</a:t>
            </a:r>
            <a:r>
              <a:rPr lang="en-GB" b="1" dirty="0"/>
              <a:t> </a:t>
            </a:r>
            <a:r>
              <a:rPr lang="en-GB" b="1" err="1"/>
              <a:t>economice</a:t>
            </a:r>
            <a:r>
              <a:rPr lang="en-GB" b="1" dirty="0"/>
              <a:t>, care a </a:t>
            </a:r>
            <a:r>
              <a:rPr lang="en-GB" b="1" err="1"/>
              <a:t>determinat</a:t>
            </a:r>
            <a:r>
              <a:rPr lang="en-GB" b="1" dirty="0"/>
              <a:t> </a:t>
            </a:r>
            <a:r>
              <a:rPr lang="en-GB" b="1" err="1"/>
              <a:t>restructurarea</a:t>
            </a:r>
            <a:r>
              <a:rPr lang="en-GB" b="1" dirty="0"/>
              <a:t> </a:t>
            </a:r>
            <a:r>
              <a:rPr lang="en-GB" b="1" err="1"/>
              <a:t>economiei</a:t>
            </a:r>
            <a:r>
              <a:rPr lang="en-GB" b="1" dirty="0"/>
              <a:t> </a:t>
            </a:r>
            <a:r>
              <a:rPr lang="en-GB" b="1" err="1"/>
              <a:t>și</a:t>
            </a:r>
            <a:r>
              <a:rPr lang="en-GB" b="1" dirty="0"/>
              <a:t> </a:t>
            </a:r>
            <a:r>
              <a:rPr lang="en-GB" b="1" err="1"/>
              <a:t>pierderi</a:t>
            </a:r>
            <a:r>
              <a:rPr lang="en-GB" b="1" dirty="0"/>
              <a:t> de </a:t>
            </a:r>
            <a:r>
              <a:rPr lang="en-GB" b="1" err="1"/>
              <a:t>locuri</a:t>
            </a:r>
            <a:r>
              <a:rPr lang="en-GB" b="1" dirty="0"/>
              <a:t> de </a:t>
            </a:r>
            <a:r>
              <a:rPr lang="en-GB" b="1" err="1"/>
              <a:t>muncă</a:t>
            </a:r>
            <a:r>
              <a:rPr lang="en-GB" b="1" dirty="0"/>
              <a:t> </a:t>
            </a:r>
            <a:r>
              <a:rPr lang="en-GB" b="1" err="1"/>
              <a:t>în</a:t>
            </a:r>
            <a:r>
              <a:rPr lang="en-GB" b="1" dirty="0"/>
              <a:t> </a:t>
            </a:r>
            <a:r>
              <a:rPr lang="en-GB" b="1" err="1"/>
              <a:t>unele</a:t>
            </a:r>
            <a:r>
              <a:rPr lang="en-GB" b="1" dirty="0"/>
              <a:t> </a:t>
            </a:r>
            <a:r>
              <a:rPr lang="en-GB" b="1" err="1"/>
              <a:t>sectoare</a:t>
            </a:r>
            <a:r>
              <a:rPr lang="en-GB" b="1" dirty="0"/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686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52A6-65AF-E366-82FF-D89FC4B1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CUPRINS 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9B81-436B-3B3E-6F5F-F66D95AD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INTRODUCERE</a:t>
            </a:r>
            <a:endParaRPr lang="en-US" b="1" dirty="0"/>
          </a:p>
          <a:p>
            <a:r>
              <a:rPr lang="en-GB" b="1" dirty="0"/>
              <a:t>SECTORUL REAL</a:t>
            </a:r>
          </a:p>
          <a:p>
            <a:r>
              <a:rPr lang="en-GB" b="1" dirty="0"/>
              <a:t>SECTORUL MONETAR</a:t>
            </a:r>
          </a:p>
          <a:p>
            <a:r>
              <a:rPr lang="en-GB" b="1" dirty="0"/>
              <a:t>SECTORUL FINANTELOR</a:t>
            </a:r>
          </a:p>
          <a:p>
            <a:r>
              <a:rPr lang="en-GB" b="1" dirty="0"/>
              <a:t>SECTORUL EXTERN</a:t>
            </a:r>
          </a:p>
          <a:p>
            <a:r>
              <a:rPr lang="en-GB" b="1" dirty="0"/>
              <a:t>SECTORUL INTERN</a:t>
            </a:r>
          </a:p>
          <a:p>
            <a:r>
              <a:rPr lang="en-GB" b="1" dirty="0"/>
              <a:t>CONCLUZIE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00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86A-D29C-084A-7D90-3605BA2E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MIGRAREA SI EMIGRAREA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E322-3285-0522-14F9-E123576BE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3681" cy="5030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ptos"/>
                <a:cs typeface="Times New Roman"/>
              </a:rPr>
              <a:t> Analiza </a:t>
            </a:r>
            <a:r>
              <a:rPr lang="en-US" sz="1600" b="1" err="1">
                <a:latin typeface="Aptos"/>
                <a:cs typeface="Times New Roman"/>
              </a:rPr>
              <a:t>migrației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în</a:t>
            </a:r>
            <a:r>
              <a:rPr lang="en-US" sz="1600" b="1" dirty="0">
                <a:latin typeface="Aptos"/>
                <a:cs typeface="Times New Roman"/>
              </a:rPr>
              <a:t> India </a:t>
            </a:r>
            <a:r>
              <a:rPr lang="en-US" sz="1600" b="1" err="1">
                <a:latin typeface="Aptos"/>
                <a:cs typeface="Times New Roman"/>
              </a:rPr>
              <a:t>este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crucială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pentru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înțelegerea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dinamicilor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economice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și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sociale</a:t>
            </a:r>
            <a:r>
              <a:rPr lang="en-US" sz="1600" b="1" dirty="0">
                <a:latin typeface="Aptos"/>
                <a:cs typeface="Times New Roman"/>
              </a:rPr>
              <a:t> ale </a:t>
            </a:r>
            <a:r>
              <a:rPr lang="en-US" sz="1600" b="1" err="1">
                <a:latin typeface="Aptos"/>
                <a:cs typeface="Times New Roman"/>
              </a:rPr>
              <a:t>țării</a:t>
            </a:r>
            <a:r>
              <a:rPr lang="en-US" sz="1600" b="1" dirty="0">
                <a:latin typeface="Aptos"/>
                <a:cs typeface="Times New Roman"/>
              </a:rPr>
              <a:t>. </a:t>
            </a:r>
            <a:endParaRPr lang="en-US" b="1"/>
          </a:p>
          <a:p>
            <a:pPr marL="0" indent="0">
              <a:buNone/>
            </a:pPr>
            <a:r>
              <a:rPr lang="en-US" sz="1600" b="1" dirty="0">
                <a:latin typeface="Aptos"/>
                <a:cs typeface="Times New Roman"/>
              </a:rPr>
              <a:t> India are </a:t>
            </a:r>
            <a:r>
              <a:rPr lang="en-US" sz="1600" b="1" err="1">
                <a:latin typeface="Aptos"/>
                <a:cs typeface="Times New Roman"/>
              </a:rPr>
              <a:t>una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dintre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cele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mai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mari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migrații</a:t>
            </a:r>
            <a:r>
              <a:rPr lang="en-US" sz="1600" b="1" dirty="0">
                <a:latin typeface="Aptos"/>
                <a:cs typeface="Times New Roman"/>
              </a:rPr>
              <a:t> interne din </a:t>
            </a:r>
            <a:r>
              <a:rPr lang="en-US" sz="1600" b="1" err="1">
                <a:latin typeface="Aptos"/>
                <a:cs typeface="Times New Roman"/>
              </a:rPr>
              <a:t>lume</a:t>
            </a:r>
            <a:r>
              <a:rPr lang="en-US" sz="1600" b="1" dirty="0">
                <a:latin typeface="Aptos"/>
                <a:cs typeface="Times New Roman"/>
              </a:rPr>
              <a:t>, cu </a:t>
            </a:r>
            <a:r>
              <a:rPr lang="en-US" sz="1600" b="1" err="1">
                <a:latin typeface="Aptos"/>
                <a:cs typeface="Times New Roman"/>
              </a:rPr>
              <a:t>milioane</a:t>
            </a:r>
            <a:r>
              <a:rPr lang="en-US" sz="1600" b="1" dirty="0">
                <a:latin typeface="Aptos"/>
                <a:cs typeface="Times New Roman"/>
              </a:rPr>
              <a:t> de </a:t>
            </a:r>
            <a:r>
              <a:rPr lang="en-US" sz="1600" b="1" err="1">
                <a:latin typeface="Aptos"/>
                <a:cs typeface="Times New Roman"/>
              </a:rPr>
              <a:t>oameni</a:t>
            </a:r>
            <a:r>
              <a:rPr lang="en-US" sz="1600" b="1" dirty="0">
                <a:latin typeface="Aptos"/>
                <a:cs typeface="Times New Roman"/>
              </a:rPr>
              <a:t> care se </a:t>
            </a:r>
            <a:r>
              <a:rPr lang="en-US" sz="1600" b="1" err="1">
                <a:latin typeface="Aptos"/>
                <a:cs typeface="Times New Roman"/>
              </a:rPr>
              <a:t>deplasează</a:t>
            </a:r>
            <a:r>
              <a:rPr lang="en-US" sz="1600" b="1" dirty="0">
                <a:latin typeface="Aptos"/>
                <a:cs typeface="Times New Roman"/>
              </a:rPr>
              <a:t> din </a:t>
            </a:r>
            <a:r>
              <a:rPr lang="en-US" sz="1600" b="1" err="1">
                <a:latin typeface="Aptos"/>
                <a:cs typeface="Times New Roman"/>
              </a:rPr>
              <a:t>zonele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rurale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spre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orașe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în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căutare</a:t>
            </a:r>
            <a:r>
              <a:rPr lang="en-US" sz="1600" b="1" dirty="0">
                <a:latin typeface="Aptos"/>
                <a:cs typeface="Times New Roman"/>
              </a:rPr>
              <a:t> de </a:t>
            </a:r>
            <a:r>
              <a:rPr lang="en-US" sz="1600" b="1" err="1">
                <a:latin typeface="Aptos"/>
                <a:cs typeface="Times New Roman"/>
              </a:rPr>
              <a:t>oportunități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economice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și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îmbunătățiri</a:t>
            </a:r>
            <a:r>
              <a:rPr lang="en-US" sz="1600" b="1" dirty="0">
                <a:latin typeface="Aptos"/>
                <a:cs typeface="Times New Roman"/>
              </a:rPr>
              <a:t> ale </a:t>
            </a:r>
            <a:r>
              <a:rPr lang="en-US" sz="1600" b="1" err="1">
                <a:latin typeface="Aptos"/>
                <a:cs typeface="Times New Roman"/>
              </a:rPr>
              <a:t>nivelului</a:t>
            </a:r>
            <a:r>
              <a:rPr lang="en-US" sz="1600" b="1" dirty="0">
                <a:latin typeface="Aptos"/>
                <a:cs typeface="Times New Roman"/>
              </a:rPr>
              <a:t> de </a:t>
            </a:r>
            <a:r>
              <a:rPr lang="en-US" sz="1600" b="1" err="1">
                <a:latin typeface="Aptos"/>
                <a:cs typeface="Times New Roman"/>
              </a:rPr>
              <a:t>trai</a:t>
            </a:r>
            <a:r>
              <a:rPr lang="en-US" sz="1600" b="1" dirty="0">
                <a:latin typeface="Aptos"/>
                <a:cs typeface="Times New Roman"/>
              </a:rPr>
              <a:t>. </a:t>
            </a:r>
            <a:endParaRPr lang="en-US" b="1"/>
          </a:p>
          <a:p>
            <a:pPr marL="0" indent="0">
              <a:buNone/>
            </a:pPr>
            <a:r>
              <a:rPr lang="en-US" sz="1600" b="1" dirty="0">
                <a:latin typeface="Aptos"/>
                <a:cs typeface="Times New Roman"/>
              </a:rPr>
              <a:t> </a:t>
            </a:r>
            <a:r>
              <a:rPr lang="en-US" sz="1600" b="1" err="1">
                <a:latin typeface="Aptos"/>
                <a:cs typeface="Times New Roman"/>
              </a:rPr>
              <a:t>Această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migrație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internă</a:t>
            </a:r>
            <a:r>
              <a:rPr lang="en-US" sz="1600" b="1" dirty="0">
                <a:latin typeface="Aptos"/>
                <a:cs typeface="Times New Roman"/>
              </a:rPr>
              <a:t> are un impact </a:t>
            </a:r>
            <a:r>
              <a:rPr lang="en-US" sz="1600" b="1" err="1">
                <a:latin typeface="Aptos"/>
                <a:cs typeface="Times New Roman"/>
              </a:rPr>
              <a:t>semnificativ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asupra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economiei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indiene</a:t>
            </a:r>
            <a:r>
              <a:rPr lang="en-US" sz="1600" b="1" dirty="0">
                <a:latin typeface="Aptos"/>
                <a:cs typeface="Times New Roman"/>
              </a:rPr>
              <a:t>, </a:t>
            </a:r>
            <a:r>
              <a:rPr lang="en-US" sz="1600" b="1" err="1">
                <a:latin typeface="Aptos"/>
                <a:cs typeface="Times New Roman"/>
              </a:rPr>
              <a:t>structurii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forței</a:t>
            </a:r>
            <a:r>
              <a:rPr lang="en-US" sz="1600" b="1" dirty="0">
                <a:latin typeface="Aptos"/>
                <a:cs typeface="Times New Roman"/>
              </a:rPr>
              <a:t> de </a:t>
            </a:r>
            <a:r>
              <a:rPr lang="en-US" sz="1600" b="1" err="1">
                <a:latin typeface="Aptos"/>
                <a:cs typeface="Times New Roman"/>
              </a:rPr>
              <a:t>muncă</a:t>
            </a:r>
            <a:r>
              <a:rPr lang="en-US" sz="1600" b="1" dirty="0">
                <a:latin typeface="Aptos"/>
                <a:cs typeface="Times New Roman"/>
              </a:rPr>
              <a:t>, </a:t>
            </a:r>
            <a:r>
              <a:rPr lang="en-US" sz="1600" b="1" err="1">
                <a:latin typeface="Aptos"/>
                <a:cs typeface="Times New Roman"/>
              </a:rPr>
              <a:t>urbanizării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și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dezvoltării</a:t>
            </a:r>
            <a:r>
              <a:rPr lang="en-US" sz="1600" b="1" dirty="0">
                <a:latin typeface="Aptos"/>
                <a:cs typeface="Times New Roman"/>
              </a:rPr>
              <a:t> </a:t>
            </a:r>
            <a:r>
              <a:rPr lang="en-US" sz="1600" b="1" err="1">
                <a:latin typeface="Aptos"/>
                <a:cs typeface="Times New Roman"/>
              </a:rPr>
              <a:t>regionale</a:t>
            </a:r>
            <a:r>
              <a:rPr lang="en-US" sz="1600" b="1" dirty="0">
                <a:latin typeface="Aptos"/>
                <a:cs typeface="Times New Roman"/>
              </a:rPr>
              <a:t>.</a:t>
            </a:r>
            <a:endParaRPr lang="en-US" sz="1600" b="1">
              <a:latin typeface="Aptos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cs typeface="Times New Roman"/>
              </a:rPr>
              <a:t> </a:t>
            </a:r>
            <a:r>
              <a:rPr lang="en-US" sz="1600" b="1" dirty="0" err="1">
                <a:cs typeface="Times New Roman"/>
              </a:rPr>
              <a:t>Migrația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dirty="0" err="1">
                <a:cs typeface="Times New Roman"/>
              </a:rPr>
              <a:t>în</a:t>
            </a:r>
            <a:r>
              <a:rPr lang="en-US" sz="1600" b="1" dirty="0">
                <a:cs typeface="Times New Roman"/>
              </a:rPr>
              <a:t> India </a:t>
            </a:r>
            <a:r>
              <a:rPr lang="en-US" sz="1600" b="1" dirty="0" err="1">
                <a:cs typeface="Times New Roman"/>
              </a:rPr>
              <a:t>este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dirty="0" err="1">
                <a:cs typeface="Times New Roman"/>
              </a:rPr>
              <a:t>determinată</a:t>
            </a:r>
            <a:r>
              <a:rPr lang="en-US" sz="1600" b="1" dirty="0">
                <a:cs typeface="Times New Roman"/>
              </a:rPr>
              <a:t> de o </a:t>
            </a:r>
            <a:r>
              <a:rPr lang="en-US" sz="1600" b="1" dirty="0" err="1">
                <a:cs typeface="Times New Roman"/>
              </a:rPr>
              <a:t>serie</a:t>
            </a:r>
            <a:r>
              <a:rPr lang="en-US" sz="1600" b="1" dirty="0">
                <a:cs typeface="Times New Roman"/>
              </a:rPr>
              <a:t> de </a:t>
            </a:r>
            <a:r>
              <a:rPr lang="en-US" sz="1600" b="1" dirty="0" err="1">
                <a:cs typeface="Times New Roman"/>
              </a:rPr>
              <a:t>factori</a:t>
            </a:r>
            <a:r>
              <a:rPr lang="en-US" sz="1600" b="1" dirty="0">
                <a:cs typeface="Times New Roman"/>
              </a:rPr>
              <a:t>, printer care: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 b="1" err="1">
                <a:cs typeface="Times New Roman"/>
              </a:rPr>
              <a:t>Oportunitatile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economice</a:t>
            </a:r>
            <a:endParaRPr lang="en-US" sz="1600" b="1" dirty="0" err="1">
              <a:cs typeface="Times New Roman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 b="1" err="1">
                <a:cs typeface="Times New Roman"/>
              </a:rPr>
              <a:t>Factori</a:t>
            </a:r>
            <a:r>
              <a:rPr lang="en-US" sz="1600" b="1" dirty="0">
                <a:cs typeface="Times New Roman"/>
              </a:rPr>
              <a:t> de </a:t>
            </a:r>
            <a:r>
              <a:rPr lang="en-US" sz="1600" b="1" err="1">
                <a:cs typeface="Times New Roman"/>
              </a:rPr>
              <a:t>mediu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si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climatici</a:t>
            </a:r>
            <a:endParaRPr lang="en-US" sz="1600" b="1" dirty="0" err="1">
              <a:cs typeface="Times New Roman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 b="1" err="1">
                <a:cs typeface="Times New Roman"/>
              </a:rPr>
              <a:t>Accesul</a:t>
            </a:r>
            <a:r>
              <a:rPr lang="en-US" sz="1600" b="1" dirty="0">
                <a:cs typeface="Times New Roman"/>
              </a:rPr>
              <a:t> la </a:t>
            </a:r>
            <a:r>
              <a:rPr lang="en-US" sz="1600" b="1" err="1">
                <a:cs typeface="Times New Roman"/>
              </a:rPr>
              <a:t>servicii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si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infrastructura</a:t>
            </a:r>
            <a:endParaRPr lang="en-US" sz="1600" b="1" dirty="0" err="1">
              <a:cs typeface="Times New Roman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 b="1" dirty="0">
                <a:cs typeface="Times New Roman"/>
              </a:rPr>
              <a:t>Forta de </a:t>
            </a:r>
            <a:r>
              <a:rPr lang="en-US" sz="1600" b="1" err="1">
                <a:cs typeface="Times New Roman"/>
              </a:rPr>
              <a:t>munca</a:t>
            </a:r>
            <a:r>
              <a:rPr lang="en-US" sz="1600" b="1" dirty="0">
                <a:cs typeface="Times New Roman"/>
              </a:rPr>
              <a:t> </a:t>
            </a:r>
            <a:r>
              <a:rPr lang="en-US" sz="1600" b="1" err="1">
                <a:cs typeface="Times New Roman"/>
              </a:rPr>
              <a:t>disponibila</a:t>
            </a:r>
            <a:endParaRPr lang="en-US" sz="1600" b="1" dirty="0" err="1">
              <a:cs typeface="Times New Roman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 b="1" dirty="0" err="1">
                <a:cs typeface="Times New Roman"/>
              </a:rPr>
              <a:t>Securitatea</a:t>
            </a:r>
            <a:r>
              <a:rPr lang="en-US" sz="1600" b="1" dirty="0">
                <a:cs typeface="Times New Roman"/>
              </a:rPr>
              <a:t> </a:t>
            </a:r>
            <a:r>
              <a:rPr lang="en-US" sz="1600" b="1" dirty="0" err="1">
                <a:cs typeface="Times New Roman"/>
              </a:rPr>
              <a:t>locurilor</a:t>
            </a:r>
            <a:r>
              <a:rPr lang="en-US" sz="1600" b="1" dirty="0">
                <a:cs typeface="Times New Roman"/>
              </a:rPr>
              <a:t> de </a:t>
            </a:r>
            <a:r>
              <a:rPr lang="en-US" sz="1600" b="1" dirty="0" err="1">
                <a:cs typeface="Times New Roman"/>
              </a:rPr>
              <a:t>munca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D1E32-785A-4A22-9400-04B4ED2047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600" b="1" dirty="0">
                <a:latin typeface="Aptos"/>
                <a:cs typeface="Times New Roman"/>
              </a:rPr>
              <a:t> </a:t>
            </a:r>
            <a:r>
              <a:rPr lang="en-GB" sz="1600" b="1" dirty="0" err="1">
                <a:latin typeface="Aptos"/>
                <a:cs typeface="Times New Roman"/>
              </a:rPr>
              <a:t>Emigrarea</a:t>
            </a:r>
            <a:r>
              <a:rPr lang="en-GB" sz="1600" b="1" dirty="0">
                <a:latin typeface="Aptos"/>
                <a:cs typeface="Times New Roman"/>
              </a:rPr>
              <a:t> din India </a:t>
            </a:r>
            <a:r>
              <a:rPr lang="en-GB" sz="1600" b="1" dirty="0" err="1">
                <a:latin typeface="Aptos"/>
                <a:cs typeface="Times New Roman"/>
              </a:rPr>
              <a:t>către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alte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țări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reprezintă</a:t>
            </a:r>
            <a:r>
              <a:rPr lang="en-GB" sz="1600" b="1" dirty="0">
                <a:latin typeface="Aptos"/>
                <a:cs typeface="Times New Roman"/>
              </a:rPr>
              <a:t> un </a:t>
            </a:r>
            <a:r>
              <a:rPr lang="en-GB" sz="1600" b="1" dirty="0" err="1">
                <a:latin typeface="Aptos"/>
                <a:cs typeface="Times New Roman"/>
              </a:rPr>
              <a:t>fenomen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semnificativ</a:t>
            </a:r>
            <a:r>
              <a:rPr lang="en-GB" sz="1600" b="1" dirty="0">
                <a:latin typeface="Aptos"/>
                <a:cs typeface="Times New Roman"/>
              </a:rPr>
              <a:t> care </a:t>
            </a:r>
            <a:r>
              <a:rPr lang="en-GB" sz="1600" b="1" dirty="0" err="1">
                <a:latin typeface="Aptos"/>
                <a:cs typeface="Times New Roman"/>
              </a:rPr>
              <a:t>influențează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atât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economia</a:t>
            </a:r>
            <a:r>
              <a:rPr lang="en-GB" sz="1600" b="1" dirty="0">
                <a:latin typeface="Aptos"/>
                <a:cs typeface="Times New Roman"/>
              </a:rPr>
              <a:t>, </a:t>
            </a:r>
            <a:r>
              <a:rPr lang="en-GB" sz="1600" b="1" dirty="0" err="1">
                <a:latin typeface="Aptos"/>
                <a:cs typeface="Times New Roman"/>
              </a:rPr>
              <a:t>cât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și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societatea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indiana</a:t>
            </a:r>
            <a:r>
              <a:rPr lang="en-GB" sz="1600" b="1" dirty="0">
                <a:latin typeface="Aptos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GB" sz="1600" b="1" dirty="0">
                <a:latin typeface="Aptos"/>
                <a:cs typeface="Times New Roman"/>
              </a:rPr>
              <a:t> </a:t>
            </a:r>
            <a:r>
              <a:rPr lang="en-GB" sz="1600" b="1" dirty="0" err="1">
                <a:latin typeface="Aptos"/>
                <a:cs typeface="Times New Roman"/>
              </a:rPr>
              <a:t>Emigrarea</a:t>
            </a:r>
            <a:r>
              <a:rPr lang="en-GB" sz="1600" b="1" dirty="0">
                <a:latin typeface="Aptos"/>
                <a:cs typeface="Times New Roman"/>
              </a:rPr>
              <a:t> din India </a:t>
            </a:r>
            <a:r>
              <a:rPr lang="en-GB" sz="1600" b="1" dirty="0" err="1">
                <a:latin typeface="Aptos"/>
                <a:cs typeface="Times New Roman"/>
              </a:rPr>
              <a:t>către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alte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țări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este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determinată</a:t>
            </a:r>
            <a:r>
              <a:rPr lang="en-GB" sz="1600" b="1" dirty="0">
                <a:latin typeface="Aptos"/>
                <a:cs typeface="Times New Roman"/>
              </a:rPr>
              <a:t> de diverse motive, </a:t>
            </a:r>
            <a:r>
              <a:rPr lang="en-GB" sz="1600" b="1" dirty="0" err="1">
                <a:latin typeface="Aptos"/>
                <a:cs typeface="Times New Roman"/>
              </a:rPr>
              <a:t>printre</a:t>
            </a:r>
            <a:r>
              <a:rPr lang="en-GB" sz="1600" b="1" dirty="0">
                <a:latin typeface="Aptos"/>
                <a:cs typeface="Times New Roman"/>
              </a:rPr>
              <a:t> care:</a:t>
            </a:r>
            <a:endParaRPr lang="en-GB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dirty="0" err="1">
                <a:latin typeface="Aptos"/>
                <a:cs typeface="Times New Roman"/>
              </a:rPr>
              <a:t>Oportunitati</a:t>
            </a:r>
            <a:r>
              <a:rPr lang="en-GB" sz="1600" b="1" dirty="0">
                <a:latin typeface="Aptos"/>
                <a:cs typeface="Times New Roman"/>
              </a:rPr>
              <a:t> de </a:t>
            </a:r>
            <a:r>
              <a:rPr lang="en-GB" sz="1600" b="1" dirty="0" err="1">
                <a:latin typeface="Aptos"/>
                <a:cs typeface="Times New Roman"/>
              </a:rPr>
              <a:t>munca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err="1">
                <a:latin typeface="Aptos"/>
                <a:cs typeface="Times New Roman"/>
              </a:rPr>
              <a:t>Educatie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err="1">
                <a:latin typeface="Aptos"/>
                <a:cs typeface="Times New Roman"/>
              </a:rPr>
              <a:t>si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err="1">
                <a:latin typeface="Aptos"/>
                <a:cs typeface="Times New Roman"/>
              </a:rPr>
              <a:t>formare</a:t>
            </a:r>
            <a:endParaRPr lang="en-GB" sz="1600" b="1" dirty="0" err="1">
              <a:latin typeface="Aptos"/>
              <a:cs typeface="Times New Roman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err="1">
                <a:latin typeface="Aptos"/>
                <a:cs typeface="Times New Roman"/>
              </a:rPr>
              <a:t>Stabilitate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err="1">
                <a:latin typeface="Aptos"/>
                <a:cs typeface="Times New Roman"/>
              </a:rPr>
              <a:t>politica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err="1">
                <a:latin typeface="Aptos"/>
                <a:cs typeface="Times New Roman"/>
              </a:rPr>
              <a:t>si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err="1">
                <a:latin typeface="Aptos"/>
                <a:cs typeface="Times New Roman"/>
              </a:rPr>
              <a:t>sociala</a:t>
            </a:r>
            <a:endParaRPr lang="en-GB" sz="1600" b="1">
              <a:latin typeface="Aptos"/>
              <a:cs typeface="Times New Roman"/>
            </a:endParaRPr>
          </a:p>
          <a:p>
            <a:pPr marL="0" indent="0">
              <a:buNone/>
            </a:pPr>
            <a:r>
              <a:rPr lang="en-GB" sz="1600" b="1" dirty="0">
                <a:latin typeface="Aptos"/>
                <a:cs typeface="Times New Roman"/>
              </a:rPr>
              <a:t> </a:t>
            </a:r>
            <a:r>
              <a:rPr lang="en-GB" sz="1600" b="1" dirty="0" err="1">
                <a:latin typeface="Aptos"/>
                <a:cs typeface="Times New Roman"/>
              </a:rPr>
              <a:t>Destinatiile</a:t>
            </a:r>
            <a:r>
              <a:rPr lang="en-GB" sz="1600" b="1" dirty="0">
                <a:latin typeface="Aptos"/>
                <a:cs typeface="Times New Roman"/>
              </a:rPr>
              <a:t> </a:t>
            </a:r>
            <a:r>
              <a:rPr lang="en-GB" sz="1600" b="1" dirty="0" err="1">
                <a:latin typeface="Aptos"/>
                <a:cs typeface="Times New Roman"/>
              </a:rPr>
              <a:t>preferate</a:t>
            </a:r>
            <a:r>
              <a:rPr lang="en-GB" sz="1600" b="1" dirty="0">
                <a:latin typeface="Aptos"/>
                <a:cs typeface="Times New Roman"/>
              </a:rPr>
              <a:t> sunt 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err="1">
                <a:latin typeface="Aptos"/>
                <a:cs typeface="Times New Roman"/>
              </a:rPr>
              <a:t>Statele</a:t>
            </a:r>
            <a:r>
              <a:rPr lang="en-GB" sz="1600" b="1" dirty="0">
                <a:latin typeface="Aptos"/>
                <a:cs typeface="Times New Roman"/>
              </a:rPr>
              <a:t> Unite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dirty="0" err="1">
                <a:latin typeface="Aptos"/>
                <a:cs typeface="Times New Roman"/>
              </a:rPr>
              <a:t>Golful</a:t>
            </a:r>
            <a:r>
              <a:rPr lang="en-GB" sz="1600" b="1" dirty="0">
                <a:latin typeface="Aptos"/>
                <a:cs typeface="Times New Roman"/>
              </a:rPr>
              <a:t> Arab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dirty="0" err="1">
                <a:latin typeface="Aptos"/>
                <a:cs typeface="Times New Roman"/>
              </a:rPr>
              <a:t>Regatul</a:t>
            </a:r>
            <a:r>
              <a:rPr lang="en-GB" sz="1600" b="1" dirty="0">
                <a:latin typeface="Aptos"/>
                <a:cs typeface="Times New Roman"/>
              </a:rPr>
              <a:t> Unit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 sz="1600" b="1" dirty="0">
                <a:latin typeface="Aptos"/>
                <a:cs typeface="Times New Roman"/>
              </a:rPr>
              <a:t>Australia</a:t>
            </a:r>
          </a:p>
          <a:p>
            <a:pPr marL="0" indent="0">
              <a:buNone/>
            </a:pPr>
            <a:endParaRPr lang="en-GB" sz="1600" b="1" dirty="0">
              <a:latin typeface="Aptos"/>
              <a:cs typeface="Times New Roman"/>
            </a:endParaRPr>
          </a:p>
          <a:p>
            <a:pPr marL="0" indent="0">
              <a:buNone/>
            </a:pPr>
            <a:endParaRPr lang="en-GB" sz="1600" b="1" dirty="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441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A823-37E1-5DB8-0206-A8795DA0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401A-2A7F-5E28-40BB-E71CA2EF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030"/>
            <a:ext cx="10515600" cy="3990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 </a:t>
            </a:r>
            <a:r>
              <a:rPr lang="en-GB" err="1"/>
              <a:t>Situația</a:t>
            </a:r>
            <a:r>
              <a:rPr lang="en-GB" dirty="0"/>
              <a:t> </a:t>
            </a:r>
            <a:r>
              <a:rPr lang="en-GB" err="1"/>
              <a:t>generală</a:t>
            </a:r>
            <a:r>
              <a:rPr lang="en-GB" dirty="0"/>
              <a:t> </a:t>
            </a:r>
            <a:r>
              <a:rPr lang="en-GB" err="1"/>
              <a:t>macroeconomică</a:t>
            </a:r>
            <a:r>
              <a:rPr lang="en-GB" dirty="0"/>
              <a:t> a </a:t>
            </a:r>
            <a:r>
              <a:rPr lang="en-GB" err="1"/>
              <a:t>Indiei</a:t>
            </a:r>
            <a:r>
              <a:rPr lang="en-GB" dirty="0"/>
              <a:t> </a:t>
            </a:r>
            <a:r>
              <a:rPr lang="en-GB" err="1"/>
              <a:t>reflectă</a:t>
            </a:r>
            <a:r>
              <a:rPr lang="en-GB" dirty="0"/>
              <a:t> o </a:t>
            </a:r>
            <a:r>
              <a:rPr lang="en-GB" err="1"/>
              <a:t>combinație</a:t>
            </a:r>
            <a:r>
              <a:rPr lang="en-GB" dirty="0"/>
              <a:t> </a:t>
            </a:r>
            <a:r>
              <a:rPr lang="en-GB" err="1"/>
              <a:t>complexă</a:t>
            </a:r>
            <a:r>
              <a:rPr lang="en-GB" dirty="0"/>
              <a:t> de </a:t>
            </a:r>
            <a:r>
              <a:rPr lang="en-GB" err="1"/>
              <a:t>dinamici</a:t>
            </a:r>
            <a:r>
              <a:rPr lang="en-GB" dirty="0"/>
              <a:t> </a:t>
            </a:r>
            <a:r>
              <a:rPr lang="en-GB" err="1"/>
              <a:t>economice</a:t>
            </a:r>
            <a:r>
              <a:rPr lang="en-GB" dirty="0"/>
              <a:t> </a:t>
            </a:r>
            <a:r>
              <a:rPr lang="en-GB" err="1"/>
              <a:t>și</a:t>
            </a:r>
            <a:r>
              <a:rPr lang="en-GB" dirty="0"/>
              <a:t> </a:t>
            </a:r>
            <a:r>
              <a:rPr lang="en-GB" err="1"/>
              <a:t>sociale</a:t>
            </a:r>
            <a:r>
              <a:rPr lang="en-GB" dirty="0"/>
              <a:t>, care </a:t>
            </a:r>
            <a:r>
              <a:rPr lang="en-GB" err="1"/>
              <a:t>influențează</a:t>
            </a:r>
            <a:r>
              <a:rPr lang="en-GB" dirty="0"/>
              <a:t> </a:t>
            </a:r>
            <a:r>
              <a:rPr lang="en-GB" err="1"/>
              <a:t>dezvoltarea</a:t>
            </a:r>
            <a:r>
              <a:rPr lang="en-GB" dirty="0"/>
              <a:t> </a:t>
            </a:r>
            <a:r>
              <a:rPr lang="en-GB" err="1"/>
              <a:t>și</a:t>
            </a:r>
            <a:r>
              <a:rPr lang="en-GB" dirty="0"/>
              <a:t> </a:t>
            </a:r>
            <a:r>
              <a:rPr lang="en-GB" err="1"/>
              <a:t>stabilitatea</a:t>
            </a:r>
            <a:r>
              <a:rPr lang="en-GB" dirty="0"/>
              <a:t> </a:t>
            </a:r>
            <a:r>
              <a:rPr lang="en-GB" err="1"/>
              <a:t>acestei</a:t>
            </a:r>
            <a:r>
              <a:rPr lang="en-GB" dirty="0"/>
              <a:t> </a:t>
            </a:r>
            <a:r>
              <a:rPr lang="en-GB" err="1"/>
              <a:t>națiuni</a:t>
            </a:r>
            <a:r>
              <a:rPr lang="en-GB" dirty="0"/>
              <a:t> </a:t>
            </a:r>
            <a:r>
              <a:rPr lang="en-GB" err="1"/>
              <a:t>vastă</a:t>
            </a:r>
            <a:r>
              <a:rPr lang="en-GB" dirty="0"/>
              <a:t> </a:t>
            </a:r>
            <a:r>
              <a:rPr lang="en-GB" err="1"/>
              <a:t>și</a:t>
            </a:r>
            <a:r>
              <a:rPr lang="en-GB" dirty="0"/>
              <a:t> diverse. </a:t>
            </a:r>
            <a:endParaRPr lang="en-US"/>
          </a:p>
          <a:p>
            <a:pPr marL="0" indent="0">
              <a:buNone/>
            </a:pPr>
            <a:r>
              <a:rPr lang="en-GB" dirty="0"/>
              <a:t> 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ultimii</a:t>
            </a:r>
            <a:r>
              <a:rPr lang="en-GB" dirty="0"/>
              <a:t> ani, India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martorul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ritm</a:t>
            </a:r>
            <a:r>
              <a:rPr lang="en-GB" dirty="0"/>
              <a:t> </a:t>
            </a:r>
            <a:r>
              <a:rPr lang="en-GB" dirty="0" err="1"/>
              <a:t>susținut</a:t>
            </a:r>
            <a:r>
              <a:rPr lang="en-GB" dirty="0"/>
              <a:t> de </a:t>
            </a:r>
            <a:r>
              <a:rPr lang="en-GB" dirty="0" err="1"/>
              <a:t>creștere</a:t>
            </a:r>
            <a:r>
              <a:rPr lang="en-GB" dirty="0"/>
              <a:t> </a:t>
            </a:r>
            <a:r>
              <a:rPr lang="en-GB" dirty="0" err="1"/>
              <a:t>economică</a:t>
            </a:r>
            <a:r>
              <a:rPr lang="en-GB" dirty="0"/>
              <a:t>, </a:t>
            </a:r>
            <a:r>
              <a:rPr lang="en-GB" dirty="0" err="1"/>
              <a:t>însoțit</a:t>
            </a:r>
            <a:r>
              <a:rPr lang="en-GB" dirty="0"/>
              <a:t> de </a:t>
            </a:r>
            <a:r>
              <a:rPr lang="en-GB" dirty="0" err="1"/>
              <a:t>provocări</a:t>
            </a:r>
            <a:r>
              <a:rPr lang="en-GB" dirty="0"/>
              <a:t> </a:t>
            </a:r>
            <a:r>
              <a:rPr lang="en-GB" dirty="0" err="1"/>
              <a:t>persistente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oportunități</a:t>
            </a:r>
            <a:r>
              <a:rPr lang="en-GB" dirty="0"/>
              <a:t> </a:t>
            </a:r>
            <a:r>
              <a:rPr lang="en-GB" dirty="0" err="1"/>
              <a:t>semnificative</a:t>
            </a:r>
            <a:r>
              <a:rPr lang="en-GB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A02D-9206-5D57-7DB4-9BE7DAF0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47" y="1091900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MULTUMIM PENTRU ATENTIE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1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ABD4-2F1F-CD6E-22AC-BB47A644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India: O </a:t>
            </a:r>
            <a:r>
              <a:rPr lang="en-GB" b="1" dirty="0" err="1"/>
              <a:t>economie</a:t>
            </a:r>
            <a:r>
              <a:rPr lang="en-GB" b="1" dirty="0"/>
              <a:t> </a:t>
            </a:r>
            <a:r>
              <a:rPr lang="en-GB" b="1" dirty="0" err="1"/>
              <a:t>emergentă</a:t>
            </a:r>
            <a:r>
              <a:rPr lang="en-GB" b="1" dirty="0"/>
              <a:t> cu o </a:t>
            </a:r>
            <a:r>
              <a:rPr lang="en-GB" b="1" dirty="0" err="1"/>
              <a:t>creștere</a:t>
            </a:r>
            <a:r>
              <a:rPr lang="en-GB" b="1" dirty="0"/>
              <a:t> </a:t>
            </a:r>
            <a:r>
              <a:rPr lang="en-GB" b="1" dirty="0" err="1"/>
              <a:t>rapidă</a:t>
            </a:r>
            <a:endParaRPr lang="en-US" b="1" dirty="0" err="1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31AF-606C-2A53-7C9D-35A16CF8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33" y="1876240"/>
            <a:ext cx="10515600" cy="4495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 err="1">
                <a:ea typeface="+mn-lt"/>
                <a:cs typeface="+mn-lt"/>
              </a:rPr>
              <a:t>Diversitate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bogată</a:t>
            </a:r>
            <a:r>
              <a:rPr lang="en-GB" b="1" dirty="0">
                <a:ea typeface="+mn-lt"/>
                <a:cs typeface="+mn-lt"/>
              </a:rPr>
              <a:t>:</a:t>
            </a:r>
            <a:r>
              <a:rPr lang="ro-RO" b="1" dirty="0">
                <a:ea typeface="+mn-lt"/>
                <a:cs typeface="+mn-lt"/>
              </a:rPr>
              <a:t> India are o diversitate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ro-RO" dirty="0">
                <a:ea typeface="+mn-lt"/>
                <a:cs typeface="+mn-lt"/>
              </a:rPr>
              <a:t>culturala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geografică</a:t>
            </a:r>
            <a:r>
              <a:rPr lang="ro-RO" dirty="0">
                <a:ea typeface="+mn-lt"/>
                <a:cs typeface="+mn-lt"/>
              </a:rPr>
              <a:t> Bogată </a:t>
            </a:r>
            <a:r>
              <a:rPr lang="en-GB" dirty="0">
                <a:ea typeface="+mn-lt"/>
                <a:cs typeface="+mn-lt"/>
              </a:rPr>
              <a:t>, cu o </a:t>
            </a:r>
            <a:r>
              <a:rPr lang="en-GB" dirty="0" err="1">
                <a:ea typeface="+mn-lt"/>
                <a:cs typeface="+mn-lt"/>
              </a:rPr>
              <a:t>populație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peste</a:t>
            </a:r>
            <a:r>
              <a:rPr lang="en-GB" dirty="0">
                <a:ea typeface="+mn-lt"/>
                <a:cs typeface="+mn-lt"/>
              </a:rPr>
              <a:t> 1,3 </a:t>
            </a:r>
            <a:r>
              <a:rPr lang="en-GB" dirty="0" err="1">
                <a:ea typeface="+mn-lt"/>
                <a:cs typeface="+mn-lt"/>
              </a:rPr>
              <a:t>miliarde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locuitori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 dirty="0" err="1">
                <a:ea typeface="+mn-lt"/>
                <a:cs typeface="+mn-lt"/>
              </a:rPr>
              <a:t>Creștere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economică</a:t>
            </a:r>
            <a:r>
              <a:rPr lang="en-GB" b="1" dirty="0">
                <a:ea typeface="+mn-lt"/>
                <a:cs typeface="+mn-lt"/>
              </a:rPr>
              <a:t>:</a:t>
            </a:r>
            <a:r>
              <a:rPr lang="ro-RO" b="1" dirty="0">
                <a:ea typeface="+mn-lt"/>
                <a:cs typeface="+mn-lt"/>
              </a:rPr>
              <a:t> India 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ro-RO" dirty="0">
                <a:ea typeface="+mn-lt"/>
                <a:cs typeface="+mn-lt"/>
              </a:rPr>
              <a:t>u</a:t>
            </a:r>
            <a:r>
              <a:rPr lang="en-GB" dirty="0" err="1">
                <a:ea typeface="+mn-lt"/>
                <a:cs typeface="+mn-lt"/>
              </a:rPr>
              <a:t>na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dintre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rapide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cresteri</a:t>
            </a:r>
            <a:r>
              <a:rPr lang="ro-RO" dirty="0">
                <a:ea typeface="+mn-lt"/>
                <a:cs typeface="+mn-lt"/>
              </a:rPr>
              <a:t> economice</a:t>
            </a:r>
            <a:r>
              <a:rPr lang="en-GB" dirty="0">
                <a:ea typeface="+mn-lt"/>
                <a:cs typeface="+mn-lt"/>
              </a:rPr>
              <a:t> din </a:t>
            </a:r>
            <a:r>
              <a:rPr lang="en-GB" dirty="0" err="1">
                <a:ea typeface="+mn-lt"/>
                <a:cs typeface="+mn-lt"/>
              </a:rPr>
              <a:t>lume</a:t>
            </a:r>
            <a:r>
              <a:rPr lang="ro-RO" dirty="0">
                <a:ea typeface="+mn-lt"/>
                <a:cs typeface="+mn-lt"/>
              </a:rPr>
              <a:t>. Aceasta este 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alimentată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investiții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infrastructură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inovație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sectoare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cheie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ro-RO" dirty="0">
                <a:ea typeface="+mn-lt"/>
                <a:cs typeface="+mn-lt"/>
              </a:rPr>
              <a:t>precum I</a:t>
            </a:r>
            <a:r>
              <a:rPr lang="en-GB" dirty="0">
                <a:ea typeface="+mn-lt"/>
                <a:cs typeface="+mn-lt"/>
              </a:rPr>
              <a:t>T</a:t>
            </a:r>
            <a:r>
              <a:rPr lang="ro-RO" dirty="0">
                <a:ea typeface="+mn-lt"/>
                <a:cs typeface="+mn-lt"/>
              </a:rPr>
              <a:t> si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servicii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 dirty="0" err="1">
                <a:ea typeface="+mn-lt"/>
                <a:cs typeface="+mn-lt"/>
              </a:rPr>
              <a:t>Evoluția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economică</a:t>
            </a:r>
            <a:r>
              <a:rPr lang="en-GB" b="1" dirty="0">
                <a:ea typeface="+mn-lt"/>
                <a:cs typeface="+mn-lt"/>
              </a:rPr>
              <a:t>:</a:t>
            </a:r>
            <a:r>
              <a:rPr lang="ro-RO" b="1" dirty="0">
                <a:ea typeface="+mn-lt"/>
                <a:cs typeface="+mn-lt"/>
              </a:rPr>
              <a:t> </a:t>
            </a:r>
            <a:r>
              <a:rPr lang="ro-RO" b="1" dirty="0" err="1">
                <a:ea typeface="+mn-lt"/>
                <a:cs typeface="+mn-lt"/>
              </a:rPr>
              <a:t>Dpdv</a:t>
            </a:r>
            <a:r>
              <a:rPr lang="ro-RO" b="1" dirty="0">
                <a:ea typeface="+mn-lt"/>
                <a:cs typeface="+mn-lt"/>
              </a:rPr>
              <a:t> economic, India, a evoluat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ro-RO" dirty="0">
                <a:ea typeface="+mn-lt"/>
                <a:cs typeface="+mn-lt"/>
              </a:rPr>
              <a:t>de</a:t>
            </a:r>
            <a:r>
              <a:rPr lang="en-GB" dirty="0">
                <a:ea typeface="+mn-lt"/>
                <a:cs typeface="+mn-lt"/>
              </a:rPr>
              <a:t> la socialism</a:t>
            </a:r>
            <a:r>
              <a:rPr lang="ro-RO" dirty="0">
                <a:ea typeface="+mn-lt"/>
                <a:cs typeface="+mn-lt"/>
              </a:rPr>
              <a:t> pana</a:t>
            </a:r>
            <a:r>
              <a:rPr lang="en-GB" dirty="0">
                <a:ea typeface="+mn-lt"/>
                <a:cs typeface="+mn-lt"/>
              </a:rPr>
              <a:t> la </a:t>
            </a:r>
            <a:r>
              <a:rPr lang="en-GB" dirty="0" err="1">
                <a:ea typeface="+mn-lt"/>
                <a:cs typeface="+mn-lt"/>
              </a:rPr>
              <a:t>liberalizare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globalizare</a:t>
            </a:r>
            <a:r>
              <a:rPr lang="en-GB" dirty="0">
                <a:ea typeface="+mn-lt"/>
                <a:cs typeface="+mn-lt"/>
              </a:rPr>
              <a:t>, cu </a:t>
            </a:r>
            <a:r>
              <a:rPr lang="en-GB" dirty="0" err="1">
                <a:ea typeface="+mn-lt"/>
                <a:cs typeface="+mn-lt"/>
              </a:rPr>
              <a:t>reforme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ce</a:t>
            </a:r>
            <a:r>
              <a:rPr lang="en-GB" dirty="0">
                <a:ea typeface="+mn-lt"/>
                <a:cs typeface="+mn-lt"/>
              </a:rPr>
              <a:t> au </a:t>
            </a:r>
            <a:r>
              <a:rPr lang="en-GB" dirty="0" err="1">
                <a:ea typeface="+mn-lt"/>
                <a:cs typeface="+mn-lt"/>
              </a:rPr>
              <a:t>atras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investiții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străine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directe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au </a:t>
            </a:r>
            <a:r>
              <a:rPr lang="en-GB" dirty="0" err="1">
                <a:ea typeface="+mn-lt"/>
                <a:cs typeface="+mn-lt"/>
              </a:rPr>
              <a:t>stimulat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creșterea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89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EB79-CA89-F812-EEE6-5AEFF0E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SECTORUL REAL</a:t>
            </a:r>
          </a:p>
        </p:txBody>
      </p:sp>
    </p:spTree>
    <p:extLst>
      <p:ext uri="{BB962C8B-B14F-4D97-AF65-F5344CB8AC3E}">
        <p14:creationId xmlns:p14="http://schemas.microsoft.com/office/powerpoint/2010/main" val="363962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7A99-5F94-BA48-243D-3D22E240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4714"/>
            <a:ext cx="3932237" cy="1600200"/>
          </a:xfrm>
        </p:spPr>
        <p:txBody>
          <a:bodyPr/>
          <a:lstStyle/>
          <a:p>
            <a:r>
              <a:rPr lang="en-GB" b="1" err="1"/>
              <a:t>Produsul</a:t>
            </a:r>
            <a:r>
              <a:rPr lang="en-GB" b="1" dirty="0"/>
              <a:t> Intern Brut</a:t>
            </a:r>
            <a:r>
              <a:rPr lang="en-GB" dirty="0"/>
              <a:t> </a:t>
            </a:r>
          </a:p>
        </p:txBody>
      </p:sp>
      <p:pic>
        <p:nvPicPr>
          <p:cNvPr id="5" name="Content Placeholder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C82FE4E6-B725-7FDD-39F2-36E8333CF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0" y="1633537"/>
            <a:ext cx="5972175" cy="35814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B041-2F8A-AE6F-B605-58DCFC1F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latin typeface="Aptos Display"/>
              </a:rPr>
              <a:t> </a:t>
            </a:r>
            <a:r>
              <a:rPr lang="en-US" sz="2000" b="1" err="1">
                <a:latin typeface="Aptos Display"/>
              </a:rPr>
              <a:t>Graficul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prezentat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ilustreaza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evoluția</a:t>
            </a:r>
            <a:r>
              <a:rPr lang="en-US" sz="2000" b="1" dirty="0">
                <a:latin typeface="Aptos Display"/>
              </a:rPr>
              <a:t> PIB-</a:t>
            </a:r>
            <a:r>
              <a:rPr lang="en-US" sz="2000" b="1" err="1">
                <a:latin typeface="Aptos Display"/>
              </a:rPr>
              <a:t>ului</a:t>
            </a:r>
            <a:r>
              <a:rPr lang="en-US" sz="2000" b="1" dirty="0">
                <a:latin typeface="Aptos Display"/>
              </a:rPr>
              <a:t> nominal al </a:t>
            </a:r>
            <a:r>
              <a:rPr lang="en-US" sz="2000" b="1" err="1">
                <a:latin typeface="Aptos Display"/>
              </a:rPr>
              <a:t>Indiei</a:t>
            </a:r>
            <a:r>
              <a:rPr lang="en-US" sz="2000" b="1" dirty="0">
                <a:latin typeface="Aptos Display"/>
              </a:rPr>
              <a:t>, </a:t>
            </a:r>
            <a:r>
              <a:rPr lang="en-US" sz="2000" b="1" err="1">
                <a:latin typeface="Aptos Display"/>
              </a:rPr>
              <a:t>exprimat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în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miliarde</a:t>
            </a:r>
            <a:r>
              <a:rPr lang="en-US" sz="2000" b="1" dirty="0">
                <a:latin typeface="Aptos Display"/>
              </a:rPr>
              <a:t> de </a:t>
            </a:r>
            <a:r>
              <a:rPr lang="en-US" sz="2000" b="1" err="1">
                <a:latin typeface="Aptos Display"/>
              </a:rPr>
              <a:t>dolari</a:t>
            </a:r>
            <a:r>
              <a:rPr lang="en-US" sz="2000" b="1" dirty="0">
                <a:latin typeface="Aptos Display"/>
              </a:rPr>
              <a:t> SUA, </a:t>
            </a:r>
            <a:r>
              <a:rPr lang="en-US" sz="2000" b="1" err="1">
                <a:latin typeface="Aptos Display"/>
              </a:rPr>
              <a:t>în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perioada</a:t>
            </a:r>
            <a:r>
              <a:rPr lang="en-US" sz="2000" b="1" dirty="0">
                <a:latin typeface="Aptos Display"/>
              </a:rPr>
              <a:t> 1987-2027. </a:t>
            </a:r>
            <a:endParaRPr lang="en-GB" sz="2000" b="1">
              <a:latin typeface="Aptos Display"/>
            </a:endParaRPr>
          </a:p>
          <a:p>
            <a:r>
              <a:rPr lang="en-US" sz="2000" b="1" dirty="0">
                <a:latin typeface="Aptos Display"/>
              </a:rPr>
              <a:t> </a:t>
            </a:r>
            <a:r>
              <a:rPr lang="en-US" sz="2000" b="1" err="1">
                <a:latin typeface="Aptos Display"/>
              </a:rPr>
              <a:t>Acesta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reprezintă</a:t>
            </a:r>
            <a:r>
              <a:rPr lang="en-US" sz="2000" b="1" dirty="0">
                <a:latin typeface="Aptos Display"/>
              </a:rPr>
              <a:t> o </a:t>
            </a:r>
            <a:r>
              <a:rPr lang="en-US" sz="2000" b="1" err="1">
                <a:latin typeface="Aptos Display"/>
              </a:rPr>
              <a:t>poveste</a:t>
            </a:r>
            <a:r>
              <a:rPr lang="en-US" sz="2000" b="1" dirty="0">
                <a:latin typeface="Aptos Display"/>
              </a:rPr>
              <a:t> de </a:t>
            </a:r>
            <a:r>
              <a:rPr lang="en-US" sz="2000" b="1" err="1">
                <a:latin typeface="Aptos Display"/>
              </a:rPr>
              <a:t>creștere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semnificativă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și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constantă</a:t>
            </a:r>
            <a:r>
              <a:rPr lang="en-US" sz="2000" b="1" dirty="0">
                <a:latin typeface="Aptos Display"/>
              </a:rPr>
              <a:t>, </a:t>
            </a:r>
            <a:r>
              <a:rPr lang="en-US" sz="2000" b="1" err="1">
                <a:latin typeface="Aptos Display"/>
              </a:rPr>
              <a:t>ilustrând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progresele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economice</a:t>
            </a:r>
            <a:r>
              <a:rPr lang="en-US" sz="2000" b="1" dirty="0">
                <a:latin typeface="Aptos Display"/>
              </a:rPr>
              <a:t> ale </a:t>
            </a:r>
            <a:r>
              <a:rPr lang="en-US" sz="2000" b="1" err="1">
                <a:latin typeface="Aptos Display"/>
              </a:rPr>
              <a:t>țării</a:t>
            </a:r>
            <a:r>
              <a:rPr lang="en-US" sz="2000" b="1" dirty="0">
                <a:latin typeface="Aptos Display"/>
              </a:rPr>
              <a:t> de-a </a:t>
            </a:r>
            <a:r>
              <a:rPr lang="en-US" sz="2000" b="1" err="1">
                <a:latin typeface="Aptos Display"/>
              </a:rPr>
              <a:t>lungul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timpului</a:t>
            </a:r>
            <a:r>
              <a:rPr lang="en-US" sz="2000" b="1" dirty="0">
                <a:latin typeface="Aptos Display"/>
              </a:rPr>
              <a:t>. </a:t>
            </a:r>
            <a:endParaRPr lang="en-GB" sz="2000" b="1">
              <a:latin typeface="Aptos Display"/>
            </a:endParaRPr>
          </a:p>
          <a:p>
            <a:r>
              <a:rPr lang="en-US" sz="2000" b="1" dirty="0">
                <a:latin typeface="Aptos Display"/>
              </a:rPr>
              <a:t> Cu o </a:t>
            </a:r>
            <a:r>
              <a:rPr lang="en-US" sz="2000" b="1" err="1">
                <a:latin typeface="Aptos Display"/>
              </a:rPr>
              <a:t>rată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medie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anuală</a:t>
            </a:r>
            <a:r>
              <a:rPr lang="en-US" sz="2000" b="1" dirty="0">
                <a:latin typeface="Aptos Display"/>
              </a:rPr>
              <a:t> de </a:t>
            </a:r>
            <a:r>
              <a:rPr lang="en-US" sz="2000" b="1" err="1">
                <a:latin typeface="Aptos Display"/>
              </a:rPr>
              <a:t>aproximativ</a:t>
            </a:r>
            <a:r>
              <a:rPr lang="en-US" sz="2000" b="1" dirty="0">
                <a:latin typeface="Aptos Display"/>
              </a:rPr>
              <a:t> 7,8%, India a </a:t>
            </a:r>
            <a:r>
              <a:rPr lang="en-US" sz="2000" b="1" err="1">
                <a:latin typeface="Aptos Display"/>
              </a:rPr>
              <a:t>demonstrat</a:t>
            </a:r>
            <a:r>
              <a:rPr lang="en-US" sz="2000" b="1" dirty="0">
                <a:latin typeface="Aptos Display"/>
              </a:rPr>
              <a:t> un </a:t>
            </a:r>
            <a:r>
              <a:rPr lang="en-US" sz="2000" b="1" err="1">
                <a:latin typeface="Aptos Display"/>
              </a:rPr>
              <a:t>potențial</a:t>
            </a:r>
            <a:r>
              <a:rPr lang="en-US" sz="2000" b="1" dirty="0">
                <a:latin typeface="Aptos Display"/>
              </a:rPr>
              <a:t> economic </a:t>
            </a:r>
            <a:r>
              <a:rPr lang="en-US" sz="2000" b="1" err="1">
                <a:latin typeface="Aptos Display"/>
              </a:rPr>
              <a:t>remarcabil</a:t>
            </a:r>
            <a:r>
              <a:rPr lang="en-US" sz="2000" b="1" dirty="0">
                <a:latin typeface="Aptos Display"/>
              </a:rPr>
              <a:t>, </a:t>
            </a:r>
            <a:r>
              <a:rPr lang="en-US" sz="2000" b="1" err="1">
                <a:latin typeface="Aptos Display"/>
              </a:rPr>
              <a:t>caracterizat</a:t>
            </a:r>
            <a:r>
              <a:rPr lang="en-US" sz="2000" b="1" dirty="0">
                <a:latin typeface="Aptos Display"/>
              </a:rPr>
              <a:t> de </a:t>
            </a:r>
            <a:r>
              <a:rPr lang="en-US" sz="2000" b="1" err="1">
                <a:latin typeface="Aptos Display"/>
              </a:rPr>
              <a:t>evoluții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semnificative</a:t>
            </a:r>
            <a:r>
              <a:rPr lang="en-US" sz="2000" b="1" dirty="0">
                <a:latin typeface="Aptos Display"/>
              </a:rPr>
              <a:t> </a:t>
            </a:r>
            <a:r>
              <a:rPr lang="en-US" sz="2000" b="1" err="1">
                <a:latin typeface="Aptos Display"/>
              </a:rPr>
              <a:t>în</a:t>
            </a:r>
            <a:r>
              <a:rPr lang="en-US" sz="2000" b="1" dirty="0">
                <a:latin typeface="Aptos Display"/>
              </a:rPr>
              <a:t> diverse </a:t>
            </a:r>
            <a:r>
              <a:rPr lang="en-US" sz="2000" b="1" err="1">
                <a:latin typeface="Aptos Display"/>
              </a:rPr>
              <a:t>perioade</a:t>
            </a:r>
            <a:r>
              <a:rPr lang="en-US" sz="2000" b="1" dirty="0">
                <a:latin typeface="Aptos Display"/>
              </a:rPr>
              <a:t>.</a:t>
            </a:r>
            <a:endParaRPr lang="en-GB" sz="2000" b="1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75959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95D5-6314-28FF-A87D-F1AD65CE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497"/>
            <a:ext cx="3932237" cy="1600200"/>
          </a:xfrm>
        </p:spPr>
        <p:txBody>
          <a:bodyPr/>
          <a:lstStyle/>
          <a:p>
            <a:r>
              <a:rPr lang="en-GB" b="1" err="1"/>
              <a:t>Produsul</a:t>
            </a:r>
            <a:r>
              <a:rPr lang="en-GB" b="1" dirty="0"/>
              <a:t> Intern Brut pe cap de </a:t>
            </a:r>
            <a:r>
              <a:rPr lang="en-GB" b="1" err="1"/>
              <a:t>locuitor</a:t>
            </a:r>
            <a:endParaRPr lang="en-GB" b="1"/>
          </a:p>
        </p:txBody>
      </p:sp>
      <p:pic>
        <p:nvPicPr>
          <p:cNvPr id="5" name="Content Placeholder 4" descr="A graph showing the growth of the company&amp;#39;s sales&#10;&#10;Description automatically generated">
            <a:extLst>
              <a:ext uri="{FF2B5EF4-FFF2-40B4-BE49-F238E27FC236}">
                <a16:creationId xmlns:a16="http://schemas.microsoft.com/office/drawing/2014/main" id="{A09281EB-423C-257B-463E-DFDD7DDA1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238" y="1695450"/>
            <a:ext cx="5372100" cy="34575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3EDE2-581C-AD68-2E51-B3B599562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17589"/>
            <a:ext cx="3932237" cy="46456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300" b="1" dirty="0">
                <a:latin typeface="Aptos Display"/>
              </a:rPr>
              <a:t> </a:t>
            </a:r>
            <a:r>
              <a:rPr lang="en-US" b="1" err="1">
                <a:latin typeface="Aptos Display"/>
              </a:rPr>
              <a:t>Graficul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prezentat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ilustrează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evoluția</a:t>
            </a:r>
            <a:r>
              <a:rPr lang="en-US" b="1" dirty="0">
                <a:latin typeface="Aptos Display"/>
              </a:rPr>
              <a:t> PIB-</a:t>
            </a:r>
            <a:r>
              <a:rPr lang="en-US" b="1" err="1">
                <a:latin typeface="Aptos Display"/>
              </a:rPr>
              <a:t>ului</a:t>
            </a:r>
            <a:r>
              <a:rPr lang="en-US" b="1" dirty="0">
                <a:latin typeface="Aptos Display"/>
              </a:rPr>
              <a:t> pe cap de </a:t>
            </a:r>
            <a:r>
              <a:rPr lang="en-US" b="1" err="1">
                <a:latin typeface="Aptos Display"/>
              </a:rPr>
              <a:t>locuitor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în</a:t>
            </a:r>
            <a:r>
              <a:rPr lang="en-US" b="1" dirty="0">
                <a:latin typeface="Aptos Display"/>
              </a:rPr>
              <a:t> India, </a:t>
            </a:r>
            <a:r>
              <a:rPr lang="en-US" b="1" err="1">
                <a:latin typeface="Aptos Display"/>
              </a:rPr>
              <a:t>exprimat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în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dolari</a:t>
            </a:r>
            <a:r>
              <a:rPr lang="en-US" b="1" dirty="0">
                <a:latin typeface="Aptos Display"/>
              </a:rPr>
              <a:t> SUA, din </a:t>
            </a:r>
            <a:r>
              <a:rPr lang="en-US" b="1" err="1">
                <a:latin typeface="Aptos Display"/>
              </a:rPr>
              <a:t>anul</a:t>
            </a:r>
            <a:r>
              <a:rPr lang="en-US" b="1" dirty="0">
                <a:latin typeface="Aptos Display"/>
              </a:rPr>
              <a:t> 1987 </a:t>
            </a:r>
            <a:r>
              <a:rPr lang="en-US" b="1" err="1">
                <a:latin typeface="Aptos Display"/>
              </a:rPr>
              <a:t>până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în</a:t>
            </a:r>
            <a:r>
              <a:rPr lang="en-US" b="1" dirty="0">
                <a:latin typeface="Aptos Display"/>
              </a:rPr>
              <a:t> 2027. Se </a:t>
            </a:r>
            <a:r>
              <a:rPr lang="en-US" b="1" err="1">
                <a:latin typeface="Aptos Display"/>
              </a:rPr>
              <a:t>observă</a:t>
            </a:r>
            <a:r>
              <a:rPr lang="en-US" b="1" dirty="0">
                <a:latin typeface="Aptos Display"/>
              </a:rPr>
              <a:t> o </a:t>
            </a:r>
            <a:r>
              <a:rPr lang="en-US" b="1" err="1">
                <a:latin typeface="Aptos Display"/>
              </a:rPr>
              <a:t>tendință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generală</a:t>
            </a:r>
            <a:r>
              <a:rPr lang="en-US" b="1" dirty="0">
                <a:latin typeface="Aptos Display"/>
              </a:rPr>
              <a:t> de </a:t>
            </a:r>
            <a:r>
              <a:rPr lang="en-US" b="1" err="1">
                <a:latin typeface="Aptos Display"/>
              </a:rPr>
              <a:t>creștere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semnificativă</a:t>
            </a:r>
            <a:r>
              <a:rPr lang="en-US" b="1" dirty="0">
                <a:latin typeface="Aptos Display"/>
              </a:rPr>
              <a:t>, cu o </a:t>
            </a:r>
            <a:r>
              <a:rPr lang="en-US" b="1" err="1">
                <a:latin typeface="Aptos Display"/>
              </a:rPr>
              <a:t>rată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medie</a:t>
            </a:r>
            <a:r>
              <a:rPr lang="en-US" b="1" dirty="0">
                <a:latin typeface="Aptos Display"/>
              </a:rPr>
              <a:t> </a:t>
            </a:r>
            <a:r>
              <a:rPr lang="en-US" b="1" err="1">
                <a:latin typeface="Aptos Display"/>
              </a:rPr>
              <a:t>anuală</a:t>
            </a:r>
            <a:r>
              <a:rPr lang="en-US" b="1" dirty="0">
                <a:latin typeface="Aptos Display"/>
              </a:rPr>
              <a:t> de </a:t>
            </a:r>
            <a:r>
              <a:rPr lang="en-US" b="1" err="1">
                <a:latin typeface="Aptos Display"/>
              </a:rPr>
              <a:t>aproximativ</a:t>
            </a:r>
            <a:r>
              <a:rPr lang="en-US" b="1" dirty="0">
                <a:latin typeface="Aptos Display"/>
              </a:rPr>
              <a:t> 7,5%.</a:t>
            </a:r>
          </a:p>
          <a:p>
            <a:r>
              <a:rPr lang="en-US" b="1" dirty="0">
                <a:latin typeface="Aptos Display"/>
                <a:ea typeface="+mn-lt"/>
                <a:cs typeface="+mn-lt"/>
              </a:rPr>
              <a:t> Cu </a:t>
            </a:r>
            <a:r>
              <a:rPr lang="en-US" b="1" err="1">
                <a:latin typeface="Aptos Display"/>
                <a:ea typeface="+mn-lt"/>
                <a:cs typeface="+mn-lt"/>
              </a:rPr>
              <a:t>toate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acestea</a:t>
            </a:r>
            <a:r>
              <a:rPr lang="en-US" b="1" dirty="0">
                <a:latin typeface="Aptos Display"/>
                <a:ea typeface="+mn-lt"/>
                <a:cs typeface="+mn-lt"/>
              </a:rPr>
              <a:t>, </a:t>
            </a:r>
            <a:r>
              <a:rPr lang="en-US" b="1" err="1">
                <a:latin typeface="Aptos Display"/>
                <a:ea typeface="+mn-lt"/>
                <a:cs typeface="+mn-lt"/>
              </a:rPr>
              <a:t>țara</a:t>
            </a:r>
            <a:r>
              <a:rPr lang="en-US" b="1" dirty="0">
                <a:latin typeface="Aptos Display"/>
                <a:ea typeface="+mn-lt"/>
                <a:cs typeface="+mn-lt"/>
              </a:rPr>
              <a:t> se </a:t>
            </a:r>
            <a:r>
              <a:rPr lang="en-US" b="1" err="1">
                <a:latin typeface="Aptos Display"/>
                <a:ea typeface="+mn-lt"/>
                <a:cs typeface="+mn-lt"/>
              </a:rPr>
              <a:t>confruntă</a:t>
            </a:r>
            <a:r>
              <a:rPr lang="en-US" b="1" dirty="0">
                <a:latin typeface="Aptos Display"/>
                <a:ea typeface="+mn-lt"/>
                <a:cs typeface="+mn-lt"/>
              </a:rPr>
              <a:t> cu </a:t>
            </a:r>
            <a:r>
              <a:rPr lang="en-US" b="1" err="1">
                <a:latin typeface="Aptos Display"/>
                <a:ea typeface="+mn-lt"/>
                <a:cs typeface="+mn-lt"/>
              </a:rPr>
              <a:t>provocări</a:t>
            </a:r>
            <a:r>
              <a:rPr lang="en-US" b="1" dirty="0">
                <a:latin typeface="Aptos Display"/>
                <a:ea typeface="+mn-lt"/>
                <a:cs typeface="+mn-lt"/>
              </a:rPr>
              <a:t> legate de </a:t>
            </a:r>
            <a:r>
              <a:rPr lang="en-US" b="1" err="1">
                <a:latin typeface="Aptos Display"/>
                <a:ea typeface="+mn-lt"/>
                <a:cs typeface="+mn-lt"/>
              </a:rPr>
              <a:t>inegalitate</a:t>
            </a:r>
            <a:r>
              <a:rPr lang="en-US" b="1" dirty="0">
                <a:latin typeface="Aptos Display"/>
                <a:ea typeface="+mn-lt"/>
                <a:cs typeface="+mn-lt"/>
              </a:rPr>
              <a:t>, </a:t>
            </a:r>
            <a:r>
              <a:rPr lang="en-US" b="1" err="1">
                <a:latin typeface="Aptos Display"/>
                <a:ea typeface="+mn-lt"/>
                <a:cs typeface="+mn-lt"/>
              </a:rPr>
              <a:t>infrastructură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și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educație</a:t>
            </a:r>
            <a:r>
              <a:rPr lang="en-US" b="1" dirty="0">
                <a:latin typeface="Aptos Display"/>
                <a:ea typeface="+mn-lt"/>
                <a:cs typeface="+mn-lt"/>
              </a:rPr>
              <a:t>, care </a:t>
            </a:r>
            <a:r>
              <a:rPr lang="en-US" b="1" err="1">
                <a:latin typeface="Aptos Display"/>
                <a:ea typeface="+mn-lt"/>
                <a:cs typeface="+mn-lt"/>
              </a:rPr>
              <a:t>trebuie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abordate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pentru</a:t>
            </a:r>
            <a:r>
              <a:rPr lang="en-US" b="1" dirty="0">
                <a:latin typeface="Aptos Display"/>
                <a:ea typeface="+mn-lt"/>
                <a:cs typeface="+mn-lt"/>
              </a:rPr>
              <a:t> a </a:t>
            </a:r>
            <a:r>
              <a:rPr lang="en-US" b="1" err="1">
                <a:latin typeface="Aptos Display"/>
                <a:ea typeface="+mn-lt"/>
                <a:cs typeface="+mn-lt"/>
              </a:rPr>
              <a:t>menține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creșterea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economică</a:t>
            </a:r>
            <a:r>
              <a:rPr lang="en-US" b="1" dirty="0">
                <a:latin typeface="Aptos Display"/>
                <a:ea typeface="+mn-lt"/>
                <a:cs typeface="+mn-lt"/>
              </a:rPr>
              <a:t> pe termen lung </a:t>
            </a:r>
            <a:r>
              <a:rPr lang="en-US" b="1" err="1">
                <a:latin typeface="Aptos Display"/>
                <a:ea typeface="+mn-lt"/>
                <a:cs typeface="+mn-lt"/>
              </a:rPr>
              <a:t>și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pentru</a:t>
            </a:r>
            <a:r>
              <a:rPr lang="en-US" b="1" dirty="0">
                <a:latin typeface="Aptos Display"/>
                <a:ea typeface="+mn-lt"/>
                <a:cs typeface="+mn-lt"/>
              </a:rPr>
              <a:t> a </a:t>
            </a:r>
            <a:r>
              <a:rPr lang="en-US" b="1" err="1">
                <a:latin typeface="Aptos Display"/>
                <a:ea typeface="+mn-lt"/>
                <a:cs typeface="+mn-lt"/>
              </a:rPr>
              <a:t>asigura</a:t>
            </a:r>
            <a:r>
              <a:rPr lang="en-US" b="1" dirty="0">
                <a:latin typeface="Aptos Display"/>
                <a:ea typeface="+mn-lt"/>
                <a:cs typeface="+mn-lt"/>
              </a:rPr>
              <a:t> o </a:t>
            </a:r>
            <a:r>
              <a:rPr lang="en-US" b="1" err="1">
                <a:latin typeface="Aptos Display"/>
                <a:ea typeface="+mn-lt"/>
                <a:cs typeface="+mn-lt"/>
              </a:rPr>
              <a:t>distribuție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mai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echitabilă</a:t>
            </a:r>
            <a:r>
              <a:rPr lang="en-US" b="1" dirty="0">
                <a:latin typeface="Aptos Display"/>
                <a:ea typeface="+mn-lt"/>
                <a:cs typeface="+mn-lt"/>
              </a:rPr>
              <a:t> a </a:t>
            </a:r>
            <a:r>
              <a:rPr lang="en-US" b="1" err="1">
                <a:latin typeface="Aptos Display"/>
                <a:ea typeface="+mn-lt"/>
                <a:cs typeface="+mn-lt"/>
              </a:rPr>
              <a:t>beneficiilor</a:t>
            </a:r>
            <a:r>
              <a:rPr lang="en-US" b="1" dirty="0">
                <a:latin typeface="Aptos Display"/>
                <a:ea typeface="+mn-lt"/>
                <a:cs typeface="+mn-lt"/>
              </a:rPr>
              <a:t>. </a:t>
            </a:r>
          </a:p>
          <a:p>
            <a:r>
              <a:rPr lang="en-US" b="1" dirty="0">
                <a:latin typeface="Aptos Display"/>
                <a:ea typeface="+mn-lt"/>
                <a:cs typeface="+mn-lt"/>
              </a:rPr>
              <a:t> De </a:t>
            </a:r>
            <a:r>
              <a:rPr lang="en-US" b="1" err="1">
                <a:latin typeface="Aptos Display"/>
                <a:ea typeface="+mn-lt"/>
                <a:cs typeface="+mn-lt"/>
              </a:rPr>
              <a:t>asemenea</a:t>
            </a:r>
            <a:r>
              <a:rPr lang="en-US" b="1" dirty="0">
                <a:latin typeface="Aptos Display"/>
                <a:ea typeface="+mn-lt"/>
                <a:cs typeface="+mn-lt"/>
              </a:rPr>
              <a:t>, </a:t>
            </a:r>
            <a:r>
              <a:rPr lang="en-US" b="1" err="1">
                <a:latin typeface="Aptos Display"/>
                <a:ea typeface="+mn-lt"/>
                <a:cs typeface="+mn-lt"/>
              </a:rPr>
              <a:t>este</a:t>
            </a:r>
            <a:r>
              <a:rPr lang="en-US" b="1" dirty="0">
                <a:latin typeface="Aptos Display"/>
                <a:ea typeface="+mn-lt"/>
                <a:cs typeface="+mn-lt"/>
              </a:rPr>
              <a:t> important de </a:t>
            </a:r>
            <a:r>
              <a:rPr lang="en-US" b="1" err="1">
                <a:latin typeface="Aptos Display"/>
                <a:ea typeface="+mn-lt"/>
                <a:cs typeface="+mn-lt"/>
              </a:rPr>
              <a:t>reținut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că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creșterea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populației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și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diversitatea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regională</a:t>
            </a:r>
            <a:r>
              <a:rPr lang="en-US" b="1" dirty="0">
                <a:latin typeface="Aptos Display"/>
                <a:ea typeface="+mn-lt"/>
                <a:cs typeface="+mn-lt"/>
              </a:rPr>
              <a:t> sunt </a:t>
            </a:r>
            <a:r>
              <a:rPr lang="en-US" b="1" err="1">
                <a:latin typeface="Aptos Display"/>
                <a:ea typeface="+mn-lt"/>
                <a:cs typeface="+mn-lt"/>
              </a:rPr>
              <a:t>factori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relevanți</a:t>
            </a:r>
            <a:r>
              <a:rPr lang="en-US" b="1" dirty="0">
                <a:latin typeface="Aptos Display"/>
                <a:ea typeface="+mn-lt"/>
                <a:cs typeface="+mn-lt"/>
              </a:rPr>
              <a:t>, </a:t>
            </a:r>
            <a:r>
              <a:rPr lang="en-US" b="1" err="1">
                <a:latin typeface="Aptos Display"/>
                <a:ea typeface="+mn-lt"/>
                <a:cs typeface="+mn-lt"/>
              </a:rPr>
              <a:t>iar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economia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Indiei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poate</a:t>
            </a:r>
            <a:r>
              <a:rPr lang="en-US" b="1" dirty="0">
                <a:latin typeface="Aptos Display"/>
                <a:ea typeface="+mn-lt"/>
                <a:cs typeface="+mn-lt"/>
              </a:rPr>
              <a:t> fi </a:t>
            </a:r>
            <a:r>
              <a:rPr lang="en-US" b="1" err="1">
                <a:latin typeface="Aptos Display"/>
                <a:ea typeface="+mn-lt"/>
                <a:cs typeface="+mn-lt"/>
              </a:rPr>
              <a:t>influențată</a:t>
            </a:r>
            <a:r>
              <a:rPr lang="en-US" b="1" dirty="0">
                <a:latin typeface="Aptos Display"/>
                <a:ea typeface="+mn-lt"/>
                <a:cs typeface="+mn-lt"/>
              </a:rPr>
              <a:t> de </a:t>
            </a:r>
            <a:r>
              <a:rPr lang="en-US" b="1" err="1">
                <a:latin typeface="Aptos Display"/>
                <a:ea typeface="+mn-lt"/>
                <a:cs typeface="+mn-lt"/>
              </a:rPr>
              <a:t>factori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externi</a:t>
            </a:r>
            <a:r>
              <a:rPr lang="en-US" b="1" dirty="0">
                <a:latin typeface="Aptos Display"/>
                <a:ea typeface="+mn-lt"/>
                <a:cs typeface="+mn-lt"/>
              </a:rPr>
              <a:t>, precum </a:t>
            </a:r>
            <a:r>
              <a:rPr lang="en-US" b="1" err="1">
                <a:latin typeface="Aptos Display"/>
                <a:ea typeface="+mn-lt"/>
                <a:cs typeface="+mn-lt"/>
              </a:rPr>
              <a:t>volatilitatea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prețurilor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materiilor</a:t>
            </a:r>
            <a:r>
              <a:rPr lang="en-US" b="1" dirty="0">
                <a:latin typeface="Aptos Display"/>
                <a:ea typeface="+mn-lt"/>
                <a:cs typeface="+mn-lt"/>
              </a:rPr>
              <a:t> prime </a:t>
            </a:r>
            <a:r>
              <a:rPr lang="en-US" b="1" err="1">
                <a:latin typeface="Aptos Display"/>
                <a:ea typeface="+mn-lt"/>
                <a:cs typeface="+mn-lt"/>
              </a:rPr>
              <a:t>și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condițiile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economice</a:t>
            </a:r>
            <a:r>
              <a:rPr lang="en-US" b="1" dirty="0">
                <a:latin typeface="Aptos Display"/>
                <a:ea typeface="+mn-lt"/>
                <a:cs typeface="+mn-lt"/>
              </a:rPr>
              <a:t> </a:t>
            </a:r>
            <a:r>
              <a:rPr lang="en-US" b="1" err="1">
                <a:latin typeface="Aptos Display"/>
                <a:ea typeface="+mn-lt"/>
                <a:cs typeface="+mn-lt"/>
              </a:rPr>
              <a:t>globale</a:t>
            </a:r>
            <a:r>
              <a:rPr lang="en-US" b="1" dirty="0">
                <a:latin typeface="Aptos Display"/>
                <a:ea typeface="+mn-lt"/>
                <a:cs typeface="+mn-lt"/>
              </a:rPr>
              <a:t>.</a:t>
            </a:r>
            <a:endParaRPr lang="en-US" b="1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7828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6D5D-1FDE-DD0C-DDB8-7EA76BB6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Structura</a:t>
            </a:r>
            <a:r>
              <a:rPr lang="en-GB" b="1" dirty="0"/>
              <a:t> PIB-</a:t>
            </a:r>
            <a:r>
              <a:rPr lang="en-GB" b="1" dirty="0" err="1"/>
              <a:t>ului</a:t>
            </a:r>
            <a:r>
              <a:rPr lang="en-GB" b="1" dirty="0"/>
              <a:t> pe </a:t>
            </a:r>
            <a:r>
              <a:rPr lang="en-GB" b="1" dirty="0" err="1"/>
              <a:t>sectoare</a:t>
            </a:r>
            <a:r>
              <a:rPr lang="en-GB" b="1" dirty="0"/>
              <a:t>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BC6B6-EF15-66C5-C774-C7A5727DD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20900"/>
            <a:ext cx="6172200" cy="3806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CC619-A9A9-0890-1B5B-19F0D7D23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940"/>
            <a:ext cx="3932237" cy="3204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b="1" dirty="0">
                <a:latin typeface="Aptos Display"/>
                <a:ea typeface="+mn-lt"/>
                <a:cs typeface="+mn-lt"/>
              </a:rPr>
              <a:t> 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Graficul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ilustrează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contribuția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fiecărui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sector la PIB-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ul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total al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Indiei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în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anul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fiscal 2023-2024. Se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observă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o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predominanță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a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sectorului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terțiar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(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servicii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), cu o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pondere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de 54,86%,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urmat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de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sectorul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secundar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(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industrie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) cu 27,55%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și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sectorul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primar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 (</a:t>
            </a:r>
            <a:r>
              <a:rPr lang="en-US" sz="1800" b="1" dirty="0" err="1">
                <a:latin typeface="Aptos Display"/>
                <a:ea typeface="+mn-lt"/>
                <a:cs typeface="+mn-lt"/>
              </a:rPr>
              <a:t>agricultură</a:t>
            </a:r>
            <a:r>
              <a:rPr lang="en-US" sz="1800" b="1" dirty="0">
                <a:latin typeface="Aptos Display"/>
                <a:ea typeface="+mn-lt"/>
                <a:cs typeface="+mn-lt"/>
              </a:rPr>
              <a:t>) cu 17,59%.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1611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B51A-3692-F15B-442F-B96A177F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SECTORUL MONETAR</a:t>
            </a:r>
          </a:p>
        </p:txBody>
      </p:sp>
    </p:spTree>
    <p:extLst>
      <p:ext uri="{BB962C8B-B14F-4D97-AF65-F5344CB8AC3E}">
        <p14:creationId xmlns:p14="http://schemas.microsoft.com/office/powerpoint/2010/main" val="253766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5655-9A79-A31E-C885-91484B77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err="1">
                <a:latin typeface="Aptos Display"/>
              </a:rPr>
              <a:t>Grafic</a:t>
            </a:r>
            <a:r>
              <a:rPr lang="en-US" sz="2800" b="1" dirty="0">
                <a:latin typeface="Aptos Display"/>
              </a:rPr>
              <a:t> </a:t>
            </a:r>
            <a:r>
              <a:rPr lang="en-US" sz="2800" b="1" err="1">
                <a:latin typeface="Aptos Display"/>
              </a:rPr>
              <a:t>privind</a:t>
            </a:r>
            <a:r>
              <a:rPr lang="en-US" sz="2800" b="1" dirty="0">
                <a:latin typeface="Aptos Display"/>
              </a:rPr>
              <a:t> </a:t>
            </a:r>
            <a:r>
              <a:rPr lang="en-US" sz="2800" b="1" err="1">
                <a:latin typeface="Aptos Display"/>
              </a:rPr>
              <a:t>evolutia</a:t>
            </a:r>
            <a:r>
              <a:rPr lang="en-US" sz="2800" b="1" dirty="0">
                <a:latin typeface="Aptos Display"/>
              </a:rPr>
              <a:t> </a:t>
            </a:r>
            <a:r>
              <a:rPr lang="en-US" sz="2800" b="1" err="1">
                <a:latin typeface="Aptos Display"/>
              </a:rPr>
              <a:t>inflatiei</a:t>
            </a:r>
            <a:r>
              <a:rPr lang="en-US" sz="2800" b="1" dirty="0">
                <a:latin typeface="Aptos Display"/>
              </a:rPr>
              <a:t> in India in </a:t>
            </a:r>
            <a:r>
              <a:rPr lang="en-US" sz="2800" b="1" err="1">
                <a:latin typeface="Aptos Display"/>
              </a:rPr>
              <a:t>perioada</a:t>
            </a:r>
            <a:r>
              <a:rPr lang="en-US" sz="2800" b="1" dirty="0">
                <a:latin typeface="Aptos Display"/>
              </a:rPr>
              <a:t> 1987-2029:</a:t>
            </a:r>
            <a:endParaRPr lang="en-GB" sz="2800" b="1">
              <a:latin typeface="Aptos Display"/>
            </a:endParaRPr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E13D01A-B1D0-85E6-6CBC-5BBA291E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49265"/>
            <a:ext cx="6172200" cy="394994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C8B33-A172-9327-47AB-3EBE25EEF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67697"/>
            <a:ext cx="3932237" cy="273290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 dirty="0">
                <a:latin typeface="Aptos Display"/>
              </a:rPr>
              <a:t> </a:t>
            </a:r>
            <a:r>
              <a:rPr lang="en-US" sz="3500" b="1" dirty="0" err="1">
                <a:latin typeface="Aptos Display"/>
              </a:rPr>
              <a:t>Evoluția</a:t>
            </a:r>
            <a:r>
              <a:rPr lang="en-US" sz="56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inflației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în</a:t>
            </a:r>
            <a:r>
              <a:rPr lang="en-US" sz="3500" b="1" dirty="0">
                <a:latin typeface="Aptos Display"/>
              </a:rPr>
              <a:t> India a </a:t>
            </a:r>
            <a:r>
              <a:rPr lang="en-US" sz="3500" b="1" dirty="0" err="1">
                <a:latin typeface="Aptos Display"/>
              </a:rPr>
              <a:t>fost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marcată</a:t>
            </a:r>
            <a:r>
              <a:rPr lang="en-US" sz="3500" b="1" dirty="0">
                <a:latin typeface="Aptos Display"/>
              </a:rPr>
              <a:t> de</a:t>
            </a:r>
            <a:r>
              <a:rPr lang="ro-RO" sz="3500" b="1" dirty="0">
                <a:latin typeface="Aptos Display"/>
              </a:rPr>
              <a:t> o</a:t>
            </a:r>
            <a:r>
              <a:rPr lang="en-US" sz="3500" b="1" dirty="0">
                <a:latin typeface="Aptos Display"/>
              </a:rPr>
              <a:t> </a:t>
            </a:r>
            <a:r>
              <a:rPr lang="ro-RO" sz="3500" b="1" dirty="0" err="1">
                <a:latin typeface="Aptos Display"/>
              </a:rPr>
              <a:t>crestere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inițială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puternică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în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anii</a:t>
            </a:r>
            <a:r>
              <a:rPr lang="en-US" sz="3500" b="1" dirty="0">
                <a:latin typeface="Aptos Display"/>
              </a:rPr>
              <a:t> 1990, </a:t>
            </a:r>
            <a:r>
              <a:rPr lang="en-US" sz="3500" b="1" dirty="0" err="1">
                <a:latin typeface="Aptos Display"/>
              </a:rPr>
              <a:t>urmată</a:t>
            </a:r>
            <a:r>
              <a:rPr lang="en-US" sz="3500" b="1" dirty="0">
                <a:latin typeface="Aptos Display"/>
              </a:rPr>
              <a:t> de o </a:t>
            </a:r>
            <a:r>
              <a:rPr lang="en-US" sz="3500" b="1" dirty="0" err="1">
                <a:latin typeface="Aptos Display"/>
              </a:rPr>
              <a:t>moderare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treptată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și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perioade</a:t>
            </a:r>
            <a:r>
              <a:rPr lang="en-US" sz="3500" b="1" dirty="0">
                <a:latin typeface="Aptos Display"/>
              </a:rPr>
              <a:t> de </a:t>
            </a:r>
            <a:r>
              <a:rPr lang="en-US" sz="3500" b="1" dirty="0" err="1">
                <a:latin typeface="Aptos Display"/>
              </a:rPr>
              <a:t>volatilitate</a:t>
            </a:r>
            <a:r>
              <a:rPr lang="en-US" sz="3500" b="1" dirty="0">
                <a:latin typeface="Aptos Display"/>
              </a:rPr>
              <a:t>.</a:t>
            </a:r>
            <a:endParaRPr lang="en-GB" sz="3500" b="1" dirty="0">
              <a:latin typeface="Aptos Display"/>
            </a:endParaRPr>
          </a:p>
          <a:p>
            <a:r>
              <a:rPr lang="en-US" sz="3500" b="1" dirty="0">
                <a:latin typeface="Aptos Display"/>
              </a:rPr>
              <a:t> </a:t>
            </a:r>
            <a:r>
              <a:rPr lang="en-US" sz="3500" b="1" dirty="0" err="1">
                <a:latin typeface="Aptos Display"/>
              </a:rPr>
              <a:t>În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ultimii</a:t>
            </a:r>
            <a:r>
              <a:rPr lang="en-US" sz="3500" b="1" dirty="0">
                <a:latin typeface="Aptos Display"/>
              </a:rPr>
              <a:t> ani, </a:t>
            </a:r>
            <a:r>
              <a:rPr lang="en-US" sz="3500" b="1" dirty="0" err="1">
                <a:latin typeface="Aptos Display"/>
              </a:rPr>
              <a:t>inflația</a:t>
            </a:r>
            <a:r>
              <a:rPr lang="en-US" sz="3500" b="1" dirty="0">
                <a:latin typeface="Aptos Display"/>
              </a:rPr>
              <a:t> a </a:t>
            </a:r>
            <a:r>
              <a:rPr lang="en-US" sz="3500" b="1" dirty="0" err="1">
                <a:latin typeface="Aptos Display"/>
              </a:rPr>
              <a:t>revenit</a:t>
            </a:r>
            <a:r>
              <a:rPr lang="en-US" sz="3500" b="1" dirty="0">
                <a:latin typeface="Aptos Display"/>
              </a:rPr>
              <a:t> pe o </a:t>
            </a:r>
            <a:r>
              <a:rPr lang="en-US" sz="3500" b="1" dirty="0" err="1">
                <a:latin typeface="Aptos Display"/>
              </a:rPr>
              <a:t>traiectorie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descendentă</a:t>
            </a:r>
            <a:r>
              <a:rPr lang="en-US" sz="3500" b="1" dirty="0">
                <a:latin typeface="Aptos Display"/>
              </a:rPr>
              <a:t>, cu o </a:t>
            </a:r>
            <a:r>
              <a:rPr lang="en-US" sz="3500" b="1" dirty="0" err="1">
                <a:latin typeface="Aptos Display"/>
              </a:rPr>
              <a:t>ușoară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creștere</a:t>
            </a:r>
            <a:r>
              <a:rPr lang="en-US" sz="3500" b="1" dirty="0">
                <a:latin typeface="Aptos Display"/>
              </a:rPr>
              <a:t> </a:t>
            </a:r>
            <a:r>
              <a:rPr lang="en-US" sz="3500" b="1" dirty="0" err="1">
                <a:latin typeface="Aptos Display"/>
              </a:rPr>
              <a:t>recentă</a:t>
            </a:r>
            <a:r>
              <a:rPr lang="en-US" sz="3500" b="1" dirty="0">
                <a:latin typeface="Aptos Display"/>
              </a:rPr>
              <a:t>. </a:t>
            </a:r>
            <a:endParaRPr lang="en-GB" sz="3500" b="1" dirty="0">
              <a:latin typeface="Aptos Display"/>
            </a:endParaRPr>
          </a:p>
          <a:p>
            <a:r>
              <a:rPr lang="en-US" b="1" dirty="0">
                <a:latin typeface="Aptos Display"/>
              </a:rPr>
              <a:t> </a:t>
            </a:r>
            <a:endParaRPr lang="en-GB" b="1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415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Ecran lat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3" baseType="lpstr">
      <vt:lpstr>office theme</vt:lpstr>
      <vt:lpstr>SITUATIA GENERALA MACROECONOMICA A INDIEI</vt:lpstr>
      <vt:lpstr>CUPRINS : </vt:lpstr>
      <vt:lpstr>India: O economie emergentă cu o creștere rapidă </vt:lpstr>
      <vt:lpstr>SECTORUL REAL</vt:lpstr>
      <vt:lpstr>Produsul Intern Brut </vt:lpstr>
      <vt:lpstr>Produsul Intern Brut pe cap de locuitor</vt:lpstr>
      <vt:lpstr>Structura PIB-ului pe sectoare </vt:lpstr>
      <vt:lpstr>SECTORUL MONETAR</vt:lpstr>
      <vt:lpstr>Grafic privind evolutia inflatiei in India in perioada 1987-2029:</vt:lpstr>
      <vt:lpstr>Stabilirea nivelului inflatiei si politica monetara</vt:lpstr>
      <vt:lpstr>SECTORUL FINANTELOR</vt:lpstr>
      <vt:lpstr>Rata de schimb valutar si obligatiunile la trezorerie</vt:lpstr>
      <vt:lpstr>SECTORUL EXTERN</vt:lpstr>
      <vt:lpstr>Exporturile Indiei</vt:lpstr>
      <vt:lpstr>Importurile Indiei</vt:lpstr>
      <vt:lpstr>Investitiile straine directe</vt:lpstr>
      <vt:lpstr>SECTORUL INTERN</vt:lpstr>
      <vt:lpstr>Piata muncii</vt:lpstr>
      <vt:lpstr>Rata somajului</vt:lpstr>
      <vt:lpstr>MIGRAREA SI EMIGRAREA</vt:lpstr>
      <vt:lpstr>CONCLUZIE</vt:lpstr>
      <vt:lpstr>MULTUMIM PENTRU ATENTIE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Razvan Tudose</cp:lastModifiedBy>
  <cp:revision>366</cp:revision>
  <dcterms:created xsi:type="dcterms:W3CDTF">2024-05-22T14:04:57Z</dcterms:created>
  <dcterms:modified xsi:type="dcterms:W3CDTF">2024-05-23T09:42:11Z</dcterms:modified>
</cp:coreProperties>
</file>