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9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8" y="14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5fe891417_5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125fe891417_5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5fe891417_5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125fe891417_5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5fe891417_5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125fe891417_5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25fe891417_5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125fe891417_5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5fe891417_5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125fe891417_5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25fe891417_5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125fe891417_5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5fe891417_5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125fe891417_5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7" name="Google Shape;13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46" name="Google Shape;146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53" name="Google Shape;153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61" name="Google Shape;161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67" name="Google Shape;167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9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74" name="Google Shape;174;p19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1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96" name="Google Shape;196;p2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20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01" name="Google Shape;20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1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204" name="Google Shape;204;p2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1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1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0" name="Google Shape;210;p2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22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9" name="Google Shape;229;p22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0" name="Google Shape;23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Apply machine learning in MLB Injury prediction</a:t>
            </a:r>
            <a:endParaRPr dirty="0"/>
          </a:p>
        </p:txBody>
      </p:sp>
      <p:sp>
        <p:nvSpPr>
          <p:cNvPr id="320" name="Google Shape;320;p35"/>
          <p:cNvSpPr txBox="1">
            <a:spLocks noGrp="1"/>
          </p:cNvSpPr>
          <p:nvPr>
            <p:ph type="body" idx="1"/>
          </p:nvPr>
        </p:nvSpPr>
        <p:spPr>
          <a:xfrm>
            <a:off x="605833" y="1567550"/>
            <a:ext cx="3739067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Data 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7764"/>
              <a:buFont typeface="Courier New"/>
              <a:buChar char="o"/>
            </a:pPr>
            <a:r>
              <a:rPr lang="en"/>
              <a:t>Over </a:t>
            </a:r>
            <a:r>
              <a:rPr lang="en">
                <a:solidFill>
                  <a:srgbClr val="EFC388"/>
                </a:solidFill>
              </a:rPr>
              <a:t>8000</a:t>
            </a:r>
            <a:r>
              <a:rPr lang="en"/>
              <a:t> </a:t>
            </a:r>
            <a:r>
              <a:rPr lang="en">
                <a:solidFill>
                  <a:srgbClr val="EFC388"/>
                </a:solidFill>
              </a:rPr>
              <a:t>injury</a:t>
            </a:r>
            <a:r>
              <a:rPr lang="en"/>
              <a:t> and </a:t>
            </a:r>
            <a:r>
              <a:rPr lang="en">
                <a:solidFill>
                  <a:srgbClr val="EFC388"/>
                </a:solidFill>
              </a:rPr>
              <a:t>performance</a:t>
            </a:r>
            <a:r>
              <a:rPr lang="en"/>
              <a:t> data from each player’s most recent season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7764"/>
              <a:buFont typeface="Courier New"/>
              <a:buChar char="o"/>
            </a:pPr>
            <a:r>
              <a:rPr lang="en">
                <a:solidFill>
                  <a:srgbClr val="EFC388"/>
                </a:solidFill>
              </a:rPr>
              <a:t>300</a:t>
            </a:r>
            <a:r>
              <a:rPr lang="en"/>
              <a:t> features, mostly performance stats.</a:t>
            </a:r>
            <a:endParaRPr/>
          </a:p>
          <a:p>
            <a:pPr marL="914400" lvl="1" indent="-215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7764"/>
              <a:buFont typeface="Courier New"/>
              <a:buNone/>
            </a:pP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Output : injury prediction 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/>
              <a:t>Goal: Model Optimization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Courier New"/>
              <a:buChar char="o"/>
            </a:pPr>
            <a:r>
              <a:rPr lang="en"/>
              <a:t>using the performance data for the current year to predict injuries in the subsequent year</a:t>
            </a:r>
            <a:endParaRPr/>
          </a:p>
          <a:p>
            <a:pPr marL="61595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321" name="Google Shape;321;p35" descr="Table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3029" y="1424150"/>
            <a:ext cx="3583371" cy="30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#1 Feature selection</a:t>
            </a:r>
            <a:endParaRPr/>
          </a:p>
        </p:txBody>
      </p:sp>
      <p:sp>
        <p:nvSpPr>
          <p:cNvPr id="327" name="Google Shape;327;p36"/>
          <p:cNvSpPr txBox="1">
            <a:spLocks noGrp="1"/>
          </p:cNvSpPr>
          <p:nvPr>
            <p:ph type="body" idx="1"/>
          </p:nvPr>
        </p:nvSpPr>
        <p:spPr>
          <a:xfrm>
            <a:off x="1297500" y="1884450"/>
            <a:ext cx="2962251" cy="180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EFC388"/>
                </a:solidFill>
              </a:rPr>
              <a:t>SHAP</a:t>
            </a:r>
            <a:r>
              <a:rPr lang="en"/>
              <a:t> scores	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SHAP (Shapley Additive exPlanations ) scores</a:t>
            </a:r>
            <a:endParaRPr/>
          </a:p>
          <a:p>
            <a:pPr marL="61595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importance graph by </a:t>
            </a:r>
            <a:r>
              <a:rPr lang="en">
                <a:solidFill>
                  <a:srgbClr val="EFC388"/>
                </a:solidFill>
              </a:rPr>
              <a:t>XGboost</a:t>
            </a:r>
            <a:endParaRPr>
              <a:solidFill>
                <a:srgbClr val="EFC388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</a:pPr>
            <a:endParaRPr/>
          </a:p>
        </p:txBody>
      </p:sp>
      <p:pic>
        <p:nvPicPr>
          <p:cNvPr id="328" name="Google Shape;328;p36" descr="Chart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0675" y="1194800"/>
            <a:ext cx="3566600" cy="326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36"/>
          <p:cNvCxnSpPr/>
          <p:nvPr/>
        </p:nvCxnSpPr>
        <p:spPr>
          <a:xfrm flipH="1">
            <a:off x="4797900" y="825500"/>
            <a:ext cx="10000" cy="3924250"/>
          </a:xfrm>
          <a:prstGeom prst="straightConnector1">
            <a:avLst/>
          </a:prstGeom>
          <a:noFill/>
          <a:ln w="9525" cap="flat" cmpd="sng">
            <a:solidFill>
              <a:srgbClr val="0042A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#2 SMOTE</a:t>
            </a:r>
            <a:endParaRPr/>
          </a:p>
        </p:txBody>
      </p:sp>
      <p:sp>
        <p:nvSpPr>
          <p:cNvPr id="335" name="Google Shape;335;p37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1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Synthetic Minority Oversampling Technique (SMOTE)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o"/>
            </a:pPr>
            <a:r>
              <a:rPr lang="en"/>
              <a:t>Overcoming class imbalance 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o"/>
            </a:pPr>
            <a:r>
              <a:rPr lang="en"/>
              <a:t> Improve the performance of weak learners 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o"/>
            </a:pPr>
            <a:r>
              <a:rPr lang="en"/>
              <a:t>Evaluation metric : AUC</a:t>
            </a:r>
            <a:endParaRPr/>
          </a:p>
          <a:p>
            <a:pPr marL="61595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pic>
        <p:nvPicPr>
          <p:cNvPr id="336" name="Google Shape;336;p37" descr="Chart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9100" y="2372550"/>
            <a:ext cx="3172900" cy="2106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pic>
        <p:nvPicPr>
          <p:cNvPr id="337" name="Google Shape;337;p37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63500" y="2112850"/>
            <a:ext cx="3172900" cy="236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Google Shape;338;p37"/>
          <p:cNvCxnSpPr/>
          <p:nvPr/>
        </p:nvCxnSpPr>
        <p:spPr>
          <a:xfrm>
            <a:off x="1399100" y="1098550"/>
            <a:ext cx="6937300" cy="0"/>
          </a:xfrm>
          <a:prstGeom prst="straightConnector1">
            <a:avLst/>
          </a:prstGeom>
          <a:noFill/>
          <a:ln w="9525" cap="flat" cmpd="sng">
            <a:solidFill>
              <a:srgbClr val="0042A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#3 Introduce New Features</a:t>
            </a:r>
            <a:br>
              <a:rPr lang="en"/>
            </a:br>
            <a:endParaRPr/>
          </a:p>
        </p:txBody>
      </p:sp>
      <p:sp>
        <p:nvSpPr>
          <p:cNvPr id="344" name="Google Shape;344;p38"/>
          <p:cNvSpPr txBox="1">
            <a:spLocks noGrp="1"/>
          </p:cNvSpPr>
          <p:nvPr>
            <p:ph type="body" idx="1"/>
          </p:nvPr>
        </p:nvSpPr>
        <p:spPr>
          <a:xfrm>
            <a:off x="4572000" y="1193800"/>
            <a:ext cx="3764400" cy="328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Tommy john surgery 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o"/>
            </a:pPr>
            <a:r>
              <a:rPr lang="en"/>
              <a:t>Information about player’s </a:t>
            </a:r>
            <a:r>
              <a:rPr lang="en">
                <a:solidFill>
                  <a:srgbClr val="EFC388"/>
                </a:solidFill>
              </a:rPr>
              <a:t>past surgery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o"/>
            </a:pPr>
            <a:r>
              <a:rPr lang="en">
                <a:solidFill>
                  <a:srgbClr val="EFC388"/>
                </a:solidFill>
              </a:rPr>
              <a:t>Strong indicator </a:t>
            </a:r>
            <a:r>
              <a:rPr lang="en"/>
              <a:t>for injury prediction</a:t>
            </a:r>
            <a:endParaRPr/>
          </a:p>
        </p:txBody>
      </p:sp>
      <p:pic>
        <p:nvPicPr>
          <p:cNvPr id="345" name="Google Shape;345;p38" descr="Graphical user interface, text, application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7500" y="1193800"/>
            <a:ext cx="2743450" cy="32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8"/>
          <p:cNvSpPr/>
          <p:nvPr/>
        </p:nvSpPr>
        <p:spPr>
          <a:xfrm>
            <a:off x="4724400" y="3848100"/>
            <a:ext cx="806450" cy="165100"/>
          </a:xfrm>
          <a:prstGeom prst="ellipse">
            <a:avLst/>
          </a:prstGeom>
          <a:solidFill>
            <a:schemeClr val="accent6"/>
          </a:solidFill>
          <a:ln w="25400" cap="flat" cmpd="sng">
            <a:solidFill>
              <a:srgbClr val="AF44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2500" y="2242900"/>
            <a:ext cx="4263400" cy="223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8"/>
          <p:cNvSpPr/>
          <p:nvPr/>
        </p:nvSpPr>
        <p:spPr>
          <a:xfrm>
            <a:off x="4774425" y="3834286"/>
            <a:ext cx="760725" cy="222875"/>
          </a:xfrm>
          <a:custGeom>
            <a:avLst/>
            <a:gdLst/>
            <a:ahLst/>
            <a:cxnLst/>
            <a:rect l="l" t="t" r="r" b="b"/>
            <a:pathLst>
              <a:path w="30429" h="8915" extrusionOk="0">
                <a:moveTo>
                  <a:pt x="0" y="130"/>
                </a:moveTo>
                <a:cubicBezTo>
                  <a:pt x="10087" y="130"/>
                  <a:pt x="35387" y="-1455"/>
                  <a:pt x="29526" y="6754"/>
                </a:cubicBezTo>
                <a:cubicBezTo>
                  <a:pt x="27173" y="10050"/>
                  <a:pt x="21458" y="7903"/>
                  <a:pt x="17413" y="7701"/>
                </a:cubicBezTo>
                <a:cubicBezTo>
                  <a:pt x="12309" y="7446"/>
                  <a:pt x="6415" y="10411"/>
                  <a:pt x="2082" y="7701"/>
                </a:cubicBezTo>
                <a:cubicBezTo>
                  <a:pt x="-15" y="6389"/>
                  <a:pt x="1325" y="2793"/>
                  <a:pt x="1325" y="319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#4 Ensemble algorithm </a:t>
            </a:r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body" idx="1"/>
          </p:nvPr>
        </p:nvSpPr>
        <p:spPr>
          <a:xfrm>
            <a:off x="1140375" y="1534425"/>
            <a:ext cx="27966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 VOTING Classifier 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o"/>
            </a:pPr>
            <a:r>
              <a:rPr lang="en"/>
              <a:t>Combine multiple machine learning models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o"/>
            </a:pPr>
            <a:r>
              <a:rPr lang="en"/>
              <a:t>Auc score = 0.6262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o"/>
            </a:pPr>
            <a:r>
              <a:rPr lang="en"/>
              <a:t>Xgboost = 0.6998</a:t>
            </a:r>
            <a:endParaRPr/>
          </a:p>
        </p:txBody>
      </p:sp>
      <p:pic>
        <p:nvPicPr>
          <p:cNvPr id="355" name="Google Shape;355;p39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2593" y="1200377"/>
            <a:ext cx="4100057" cy="3245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Test results</a:t>
            </a:r>
            <a:endParaRPr/>
          </a:p>
        </p:txBody>
      </p:sp>
      <p:sp>
        <p:nvSpPr>
          <p:cNvPr id="361" name="Google Shape;361;p40"/>
          <p:cNvSpPr txBox="1">
            <a:spLocks noGrp="1"/>
          </p:cNvSpPr>
          <p:nvPr>
            <p:ph type="body" idx="1"/>
          </p:nvPr>
        </p:nvSpPr>
        <p:spPr>
          <a:xfrm>
            <a:off x="1010550" y="1437700"/>
            <a:ext cx="331583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LR ROC AUC score =  0.6789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XGBoost ROC AUC score =  </a:t>
            </a:r>
            <a:r>
              <a:rPr lang="en">
                <a:solidFill>
                  <a:srgbClr val="EFC388"/>
                </a:solidFill>
              </a:rPr>
              <a:t>0.7035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RF ROC AUC score =  0.6900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SVM ROC AUC score =  0.6815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NN ROC AUC score =  0.6983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2" name="Google Shape;36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394110"/>
            <a:ext cx="4073294" cy="408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68" name="Google Shape;368;p4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Disabled list provide the site of injury: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o"/>
            </a:pPr>
            <a:r>
              <a:rPr lang="en">
                <a:solidFill>
                  <a:srgbClr val="EFC388"/>
                </a:solidFill>
              </a:rPr>
              <a:t>Knee/foot/ankle/shoulder/elbow/back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o"/>
            </a:pPr>
            <a:r>
              <a:rPr lang="en"/>
              <a:t>Prediction on each site of injury 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o"/>
            </a:pPr>
            <a:r>
              <a:rPr lang="en">
                <a:solidFill>
                  <a:srgbClr val="EFC388"/>
                </a:solidFill>
              </a:rPr>
              <a:t>Pros: 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-"/>
            </a:pPr>
            <a:r>
              <a:rPr lang="en"/>
              <a:t>Great return if the added variables could give model more information to learn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-"/>
            </a:pPr>
            <a:r>
              <a:rPr lang="en"/>
              <a:t>We already have the data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EFC388"/>
                </a:solidFill>
              </a:rPr>
              <a:t>Cons: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-"/>
            </a:pPr>
            <a:r>
              <a:rPr lang="en"/>
              <a:t>Time consuming.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</a:pP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</a:pPr>
            <a:endParaRPr/>
          </a:p>
          <a:p>
            <a:pPr marL="61595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61595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pic>
        <p:nvPicPr>
          <p:cNvPr id="369" name="Google Shape;3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250" y="2982275"/>
            <a:ext cx="386715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On-screen Show (16:9)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Courier New</vt:lpstr>
      <vt:lpstr>Montserrat</vt:lpstr>
      <vt:lpstr>Lato</vt:lpstr>
      <vt:lpstr>Arial</vt:lpstr>
      <vt:lpstr>Focus</vt:lpstr>
      <vt:lpstr>Apply machine learning in MLB Injury prediction</vt:lpstr>
      <vt:lpstr>#1 Feature selection</vt:lpstr>
      <vt:lpstr>#2 SMOTE</vt:lpstr>
      <vt:lpstr>#3 Introduce New Features </vt:lpstr>
      <vt:lpstr>#4 Ensemble algorithm </vt:lpstr>
      <vt:lpstr>Test 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 machine learning in MLB Injury prediction</dc:title>
  <cp:lastModifiedBy>Yang, Fan</cp:lastModifiedBy>
  <cp:revision>1</cp:revision>
  <dcterms:modified xsi:type="dcterms:W3CDTF">2022-08-23T22:06:25Z</dcterms:modified>
</cp:coreProperties>
</file>