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9" r:id="rId4"/>
    <p:sldId id="310" r:id="rId5"/>
    <p:sldId id="312" r:id="rId6"/>
    <p:sldId id="259" r:id="rId7"/>
    <p:sldId id="265" r:id="rId8"/>
    <p:sldId id="267" r:id="rId9"/>
    <p:sldId id="269" r:id="rId10"/>
    <p:sldId id="271" r:id="rId11"/>
    <p:sldId id="275" r:id="rId12"/>
    <p:sldId id="273" r:id="rId13"/>
    <p:sldId id="313" r:id="rId14"/>
    <p:sldId id="304" r:id="rId15"/>
    <p:sldId id="260" r:id="rId16"/>
    <p:sldId id="274" r:id="rId17"/>
    <p:sldId id="280" r:id="rId18"/>
    <p:sldId id="292" r:id="rId19"/>
    <p:sldId id="285" r:id="rId20"/>
    <p:sldId id="281" r:id="rId21"/>
    <p:sldId id="293" r:id="rId22"/>
    <p:sldId id="294" r:id="rId23"/>
    <p:sldId id="282" r:id="rId24"/>
    <p:sldId id="296" r:id="rId25"/>
    <p:sldId id="295" r:id="rId26"/>
    <p:sldId id="298" r:id="rId27"/>
    <p:sldId id="283" r:id="rId28"/>
    <p:sldId id="297" r:id="rId29"/>
    <p:sldId id="284" r:id="rId30"/>
    <p:sldId id="299" r:id="rId31"/>
    <p:sldId id="286" r:id="rId32"/>
    <p:sldId id="287" r:id="rId33"/>
    <p:sldId id="300" r:id="rId34"/>
    <p:sldId id="288" r:id="rId35"/>
    <p:sldId id="289" r:id="rId36"/>
    <p:sldId id="290" r:id="rId37"/>
    <p:sldId id="301" r:id="rId38"/>
    <p:sldId id="291" r:id="rId39"/>
    <p:sldId id="302" r:id="rId40"/>
    <p:sldId id="26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Đức Tuệ Anh" initials="NĐTA" lastIdx="1" clrIdx="0">
    <p:extLst>
      <p:ext uri="{19B8F6BF-5375-455C-9EA6-DF929625EA0E}">
        <p15:presenceInfo xmlns:p15="http://schemas.microsoft.com/office/powerpoint/2012/main" userId="eff656c178d39f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6000" cap="none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5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 cap="none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3200" cap="none" baseline="0"/>
            </a:lvl1pPr>
            <a:lvl2pPr marL="685800" indent="-228600">
              <a:buFont typeface="Wingdings" panose="05000000000000000000" pitchFamily="2" charset="2"/>
              <a:buChar char="§"/>
              <a:defRPr sz="2800"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4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20.png"/><Relationship Id="rId5" Type="http://schemas.openxmlformats.org/officeDocument/2006/relationships/image" Target="../media/image15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4" Type="http://schemas.openxmlformats.org/officeDocument/2006/relationships/image" Target="../media/image140.png"/><Relationship Id="rId9" Type="http://schemas.openxmlformats.org/officeDocument/2006/relationships/image" Target="../media/image53.png"/><Relationship Id="rId1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4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20.png"/><Relationship Id="rId5" Type="http://schemas.openxmlformats.org/officeDocument/2006/relationships/image" Target="../media/image15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4" Type="http://schemas.openxmlformats.org/officeDocument/2006/relationships/image" Target="../media/image140.png"/><Relationship Id="rId9" Type="http://schemas.openxmlformats.org/officeDocument/2006/relationships/image" Target="../media/image54.png"/><Relationship Id="rId1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55.png"/><Relationship Id="rId14" Type="http://schemas.openxmlformats.org/officeDocument/2006/relationships/image" Target="../media/image3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56.png"/><Relationship Id="rId14" Type="http://schemas.openxmlformats.org/officeDocument/2006/relationships/image" Target="../media/image3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57.png"/><Relationship Id="rId14" Type="http://schemas.openxmlformats.org/officeDocument/2006/relationships/image" Target="../media/image3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58.png"/><Relationship Id="rId14" Type="http://schemas.openxmlformats.org/officeDocument/2006/relationships/image" Target="../media/image3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59.png"/><Relationship Id="rId14" Type="http://schemas.openxmlformats.org/officeDocument/2006/relationships/image" Target="../media/image3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0.png"/><Relationship Id="rId14" Type="http://schemas.openxmlformats.org/officeDocument/2006/relationships/image" Target="../media/image3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1.png"/><Relationship Id="rId14" Type="http://schemas.openxmlformats.org/officeDocument/2006/relationships/image" Target="../media/image3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2.png"/><Relationship Id="rId14" Type="http://schemas.openxmlformats.org/officeDocument/2006/relationships/image" Target="../media/image3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3.png"/><Relationship Id="rId14" Type="http://schemas.openxmlformats.org/officeDocument/2006/relationships/image" Target="../media/image3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4.png"/><Relationship Id="rId14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5.png"/><Relationship Id="rId14" Type="http://schemas.openxmlformats.org/officeDocument/2006/relationships/image" Target="../media/image3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6.png"/><Relationship Id="rId14" Type="http://schemas.openxmlformats.org/officeDocument/2006/relationships/image" Target="../media/image3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7.png"/><Relationship Id="rId14" Type="http://schemas.openxmlformats.org/officeDocument/2006/relationships/image" Target="../media/image3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8.png"/><Relationship Id="rId14" Type="http://schemas.openxmlformats.org/officeDocument/2006/relationships/image" Target="../media/image3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69.png"/><Relationship Id="rId14" Type="http://schemas.openxmlformats.org/officeDocument/2006/relationships/image" Target="../media/image3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71.png"/><Relationship Id="rId14" Type="http://schemas.openxmlformats.org/officeDocument/2006/relationships/image" Target="../media/image3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72.png"/><Relationship Id="rId14" Type="http://schemas.openxmlformats.org/officeDocument/2006/relationships/image" Target="../media/image3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73.png"/><Relationship Id="rId14" Type="http://schemas.openxmlformats.org/officeDocument/2006/relationships/image" Target="../media/image3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74.png"/><Relationship Id="rId14" Type="http://schemas.openxmlformats.org/officeDocument/2006/relationships/image" Target="../media/image39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75.png"/><Relationship Id="rId14" Type="http://schemas.openxmlformats.org/officeDocument/2006/relationships/image" Target="../media/image3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20117"/>
            <a:ext cx="12192000" cy="35569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8900" dirty="0" smtClean="0"/>
              <a:t>Hungarian Method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sz="5300" dirty="0" smtClean="0"/>
              <a:t>Maximum-weighted </a:t>
            </a:r>
            <a:r>
              <a:rPr lang="vi-VN" sz="5300" dirty="0"/>
              <a:t>Bipartite Matching </a:t>
            </a:r>
            <a:r>
              <a:rPr lang="vi-VN" sz="5300" dirty="0" smtClean="0"/>
              <a:t/>
            </a:r>
            <a:br>
              <a:rPr lang="vi-VN" sz="5300" dirty="0" smtClean="0"/>
            </a:br>
            <a:endParaRPr lang="vi-VN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387442"/>
            <a:ext cx="9674794" cy="172813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</a:p>
          <a:p>
            <a:pPr algn="r"/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Minh </a:t>
            </a:r>
            <a:r>
              <a:rPr lang="en-US" dirty="0" err="1" smtClean="0"/>
              <a:t>Tuấn</a:t>
            </a:r>
            <a:endParaRPr lang="en-US" dirty="0" smtClean="0"/>
          </a:p>
          <a:p>
            <a:pPr algn="r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Nguyễn Đức Tuệ Anh</a:t>
            </a:r>
          </a:p>
          <a:p>
            <a:pPr algn="r"/>
            <a:r>
              <a:rPr lang="en-US" dirty="0" smtClean="0"/>
              <a:t>Phan Minh </a:t>
            </a:r>
            <a:r>
              <a:rPr lang="en-US" dirty="0" err="1" smtClean="0"/>
              <a:t>Tuấn</a:t>
            </a:r>
            <a:r>
              <a:rPr lang="en-US" dirty="0" smtClean="0"/>
              <a:t> Anh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440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60060"/>
            <a:ext cx="10364451" cy="964734"/>
          </a:xfrm>
        </p:spPr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-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400" y="1461081"/>
                <a:ext cx="7717872" cy="451188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Nhãn </a:t>
                </a:r>
                <a:r>
                  <a:rPr lang="en-US" dirty="0" err="1" smtClean="0"/>
                  <a:t>khả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/>
                  <a:t> (Feasible </a:t>
                </a:r>
                <a:r>
                  <a:rPr lang="en-US" dirty="0" smtClean="0"/>
                  <a:t>Labeling):</a:t>
                </a:r>
              </a:p>
              <a:p>
                <a:pPr lvl="1"/>
                <a:r>
                  <a:rPr lang="en-US" dirty="0" smtClean="0"/>
                  <a:t>Ta </a:t>
                </a:r>
                <a:r>
                  <a:rPr lang="en-US" dirty="0" err="1" smtClean="0"/>
                  <a:t>gán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nhãn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r>
                  <a:rPr lang="en-US" dirty="0"/>
                  <a:t>ℓ : V → </a:t>
                </a:r>
                <a:r>
                  <a:rPr lang="en-US" dirty="0" smtClean="0"/>
                  <a:t>R</a:t>
                </a:r>
              </a:p>
              <a:p>
                <a:pPr lvl="1"/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nhãn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gọi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thỏa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mãn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s-ES" dirty="0" smtClean="0"/>
                  <a:t>	ℓ(x</a:t>
                </a:r>
                <a:r>
                  <a:rPr lang="es-ES" dirty="0"/>
                  <a:t>) + ℓ(y) ≥ </a:t>
                </a:r>
                <a:r>
                  <a:rPr lang="vi-VN" dirty="0"/>
                  <a:t>w</a:t>
                </a:r>
                <a:r>
                  <a:rPr lang="es-ES" dirty="0" smtClean="0"/>
                  <a:t>(x</a:t>
                </a:r>
                <a:r>
                  <a:rPr lang="es-ES" dirty="0"/>
                  <a:t>, y), ∀x ∈ X, y ∈ </a:t>
                </a:r>
                <a:r>
                  <a:rPr lang="es-ES" dirty="0" smtClean="0"/>
                  <a:t>Y</a:t>
                </a:r>
                <a:endParaRPr lang="vi-VN" dirty="0"/>
              </a:p>
              <a:p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thị</a:t>
                </a:r>
                <a:r>
                  <a:rPr lang="en-US" dirty="0"/>
                  <a:t> </a:t>
                </a:r>
                <a:r>
                  <a:rPr lang="en-US" dirty="0" err="1"/>
                  <a:t>cân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(Equality Graph):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/>
                  <a:t> là đồ thị cân </a:t>
                </a:r>
                <a:r>
                  <a:rPr lang="vi-VN" dirty="0" smtClean="0"/>
                  <a:t>bằng ứng với cách dãn nhãn </a:t>
                </a:r>
                <a:r>
                  <a:rPr lang="en-US" dirty="0"/>
                  <a:t>ℓ</a:t>
                </a:r>
                <a:r>
                  <a:rPr lang="vi-VN" dirty="0" smtClean="0"/>
                  <a:t> </a:t>
                </a:r>
                <a:r>
                  <a:rPr lang="vi-VN" dirty="0"/>
                  <a:t>nếu thỏa mãn:</a:t>
                </a:r>
              </a:p>
              <a:p>
                <a:pPr marL="457200" lvl="1" indent="0">
                  <a:buNone/>
                </a:pPr>
                <a:r>
                  <a:rPr lang="vi-V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ES" dirty="0" smtClean="0"/>
                  <a:t> </a:t>
                </a:r>
                <a:r>
                  <a:rPr lang="es-ES" dirty="0"/>
                  <a:t>= {(x, y) : ℓ(x) + ℓ(y) = w(x, y)}</a:t>
                </a:r>
                <a:endParaRPr lang="en-US" dirty="0" smtClean="0"/>
              </a:p>
              <a:p>
                <a:pPr lvl="1"/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400" y="1461081"/>
                <a:ext cx="7717872" cy="4511880"/>
              </a:xfrm>
              <a:blipFill rotWithShape="0">
                <a:blip r:embed="rId2"/>
                <a:stretch>
                  <a:fillRect l="-1580" t="-175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Connector 3"/>
          <p:cNvSpPr/>
          <p:nvPr/>
        </p:nvSpPr>
        <p:spPr>
          <a:xfrm>
            <a:off x="9169465" y="32486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" name="Flowchart: Connector 4"/>
          <p:cNvSpPr/>
          <p:nvPr/>
        </p:nvSpPr>
        <p:spPr>
          <a:xfrm>
            <a:off x="10571545" y="323280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1813605" y="324804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7" name="Flowchart: Connector 6"/>
          <p:cNvSpPr/>
          <p:nvPr/>
        </p:nvSpPr>
        <p:spPr>
          <a:xfrm>
            <a:off x="9166608" y="167833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8" name="Flowchart: Connector 7"/>
          <p:cNvSpPr/>
          <p:nvPr/>
        </p:nvSpPr>
        <p:spPr>
          <a:xfrm>
            <a:off x="10540112" y="168580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9" name="Flowchart: Connector 8"/>
          <p:cNvSpPr/>
          <p:nvPr/>
        </p:nvSpPr>
        <p:spPr>
          <a:xfrm>
            <a:off x="11798365" y="170118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9222805" y="1793261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68525" y="1816121"/>
            <a:ext cx="1303020" cy="143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586785" y="1823741"/>
            <a:ext cx="30480" cy="13868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61958" y="1785806"/>
            <a:ext cx="2560320" cy="1447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640125" y="1831361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844085" y="1854221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985550" y="3425286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50" y="3425286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928949" y="2761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23" name="TextBox 22"/>
          <p:cNvSpPr txBox="1"/>
          <p:nvPr/>
        </p:nvSpPr>
        <p:spPr>
          <a:xfrm>
            <a:off x="9515689" y="2840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24" name="TextBox 23"/>
          <p:cNvSpPr txBox="1"/>
          <p:nvPr/>
        </p:nvSpPr>
        <p:spPr>
          <a:xfrm>
            <a:off x="10309021" y="28564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25" name="TextBox 24"/>
          <p:cNvSpPr txBox="1"/>
          <p:nvPr/>
        </p:nvSpPr>
        <p:spPr>
          <a:xfrm>
            <a:off x="10837504" y="292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11431876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27" name="TextBox 26"/>
          <p:cNvSpPr txBox="1"/>
          <p:nvPr/>
        </p:nvSpPr>
        <p:spPr>
          <a:xfrm>
            <a:off x="11836465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28" name="Rectangle 27"/>
          <p:cNvSpPr/>
          <p:nvPr/>
        </p:nvSpPr>
        <p:spPr>
          <a:xfrm>
            <a:off x="9312207" y="13908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29" name="Rectangle 28"/>
          <p:cNvSpPr/>
          <p:nvPr/>
        </p:nvSpPr>
        <p:spPr>
          <a:xfrm>
            <a:off x="10723432" y="14079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29097" y="3657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188200" y="3657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32" name="Rectangle 31"/>
          <p:cNvSpPr/>
          <p:nvPr/>
        </p:nvSpPr>
        <p:spPr>
          <a:xfrm>
            <a:off x="11906681" y="138232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52408" y="36626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881410" y="2396750"/>
                <a:ext cx="5535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vi-V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vi-VN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410" y="2396750"/>
                <a:ext cx="55354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5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91501"/>
          </a:xfrm>
        </p:spPr>
        <p:txBody>
          <a:bodyPr/>
          <a:lstStyle/>
          <a:p>
            <a:r>
              <a:rPr lang="vi-VN" dirty="0" smtClean="0"/>
              <a:t>Lân cận của một đỉnh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510018"/>
                <a:ext cx="6409815" cy="4731391"/>
              </a:xfrm>
            </p:spPr>
            <p:txBody>
              <a:bodyPr>
                <a:normAutofit/>
              </a:bodyPr>
              <a:lstStyle/>
              <a:p>
                <a:r>
                  <a:rPr lang="vi-VN" dirty="0" smtClean="0"/>
                  <a:t>Lân cận của đỉnh </a:t>
                </a:r>
                <a:r>
                  <a:rPr lang="vi-VN" dirty="0"/>
                  <a:t>u ∈ </a:t>
                </a:r>
                <a:r>
                  <a:rPr lang="vi-VN" dirty="0" smtClean="0"/>
                  <a:t>V:</a:t>
                </a:r>
              </a:p>
              <a:p>
                <a:pPr lvl="1"/>
                <a:r>
                  <a:rPr lang="vi-VN" dirty="0"/>
                  <a:t>Là tập các đỉnh chung cạnh với u: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= </a:t>
                </a:r>
                <a:r>
                  <a:rPr lang="pl-PL" dirty="0" smtClean="0"/>
                  <a:t>{</a:t>
                </a:r>
                <a:r>
                  <a:rPr lang="vi-VN" dirty="0" smtClean="0"/>
                  <a:t> </a:t>
                </a:r>
                <a:r>
                  <a:rPr lang="pl-PL" dirty="0" smtClean="0"/>
                  <a:t>v </a:t>
                </a:r>
                <a:r>
                  <a:rPr lang="pl-PL" dirty="0"/>
                  <a:t>: (u, v) ∈ E</a:t>
                </a:r>
                <a:r>
                  <a:rPr lang="pl-PL" dirty="0" smtClean="0"/>
                  <a:t>}</a:t>
                </a:r>
                <a:endParaRPr lang="vi-VN" dirty="0" smtClean="0"/>
              </a:p>
              <a:p>
                <a:r>
                  <a:rPr lang="vi-VN" dirty="0" smtClean="0"/>
                  <a:t>Lân cận của tập </a:t>
                </a:r>
                <a:r>
                  <a:rPr lang="vi-VN" dirty="0"/>
                  <a:t>S ⊆ </a:t>
                </a:r>
                <a:r>
                  <a:rPr lang="vi-VN" dirty="0" smtClean="0"/>
                  <a:t>V:</a:t>
                </a:r>
              </a:p>
              <a:p>
                <a:pPr lvl="1"/>
                <a:r>
                  <a:rPr lang="vi-VN" dirty="0" smtClean="0"/>
                  <a:t>Là tập các đỉnh chung cạnh với những đỉnh thuộc 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r>
                  <a:rPr lang="vi-VN" dirty="0"/>
                  <a:t/>
                </a:r>
                <a:br>
                  <a:rPr lang="vi-VN" dirty="0"/>
                </a:br>
                <a:endParaRPr lang="vi-V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510018"/>
                <a:ext cx="6409815" cy="4731391"/>
              </a:xfrm>
              <a:blipFill rotWithShape="0">
                <a:blip r:embed="rId2"/>
                <a:stretch>
                  <a:fillRect l="-2188" t="-1289" r="-3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Connector 3"/>
          <p:cNvSpPr/>
          <p:nvPr/>
        </p:nvSpPr>
        <p:spPr>
          <a:xfrm>
            <a:off x="9169465" y="32486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" name="Flowchart: Connector 4"/>
          <p:cNvSpPr/>
          <p:nvPr/>
        </p:nvSpPr>
        <p:spPr>
          <a:xfrm>
            <a:off x="10571545" y="323280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1813605" y="324804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7" name="Flowchart: Connector 6"/>
          <p:cNvSpPr/>
          <p:nvPr/>
        </p:nvSpPr>
        <p:spPr>
          <a:xfrm>
            <a:off x="9166608" y="167833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8" name="Flowchart: Connector 7"/>
          <p:cNvSpPr/>
          <p:nvPr/>
        </p:nvSpPr>
        <p:spPr>
          <a:xfrm>
            <a:off x="10540112" y="168580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9" name="Flowchart: Connector 8"/>
          <p:cNvSpPr/>
          <p:nvPr/>
        </p:nvSpPr>
        <p:spPr>
          <a:xfrm>
            <a:off x="11798365" y="170118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9222805" y="1793261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68525" y="1816121"/>
            <a:ext cx="1303020" cy="143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586785" y="1823741"/>
            <a:ext cx="30480" cy="13868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61958" y="1785806"/>
            <a:ext cx="2560320" cy="1447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640125" y="1831361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844085" y="1854221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985550" y="3425286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50" y="3425286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928949" y="2761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23" name="TextBox 22"/>
          <p:cNvSpPr txBox="1"/>
          <p:nvPr/>
        </p:nvSpPr>
        <p:spPr>
          <a:xfrm>
            <a:off x="9515689" y="2840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24" name="TextBox 23"/>
          <p:cNvSpPr txBox="1"/>
          <p:nvPr/>
        </p:nvSpPr>
        <p:spPr>
          <a:xfrm>
            <a:off x="10309021" y="28564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25" name="TextBox 24"/>
          <p:cNvSpPr txBox="1"/>
          <p:nvPr/>
        </p:nvSpPr>
        <p:spPr>
          <a:xfrm>
            <a:off x="10837504" y="292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11431876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27" name="TextBox 26"/>
          <p:cNvSpPr txBox="1"/>
          <p:nvPr/>
        </p:nvSpPr>
        <p:spPr>
          <a:xfrm>
            <a:off x="11836465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28" name="Rectangle 27"/>
          <p:cNvSpPr/>
          <p:nvPr/>
        </p:nvSpPr>
        <p:spPr>
          <a:xfrm>
            <a:off x="9312207" y="13908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29" name="Rectangle 28"/>
          <p:cNvSpPr/>
          <p:nvPr/>
        </p:nvSpPr>
        <p:spPr>
          <a:xfrm>
            <a:off x="10723432" y="14079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29097" y="3657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188200" y="3657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32" name="Rectangle 31"/>
          <p:cNvSpPr/>
          <p:nvPr/>
        </p:nvSpPr>
        <p:spPr>
          <a:xfrm>
            <a:off x="11906681" y="138232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52408" y="36626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881410" y="2396750"/>
                <a:ext cx="5535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vi-V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vi-VN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410" y="2396750"/>
                <a:ext cx="55354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455422" y="4339934"/>
                <a:ext cx="2508059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24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vi-V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2400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400" dirty="0" smtClean="0"/>
                  <a:t>,</a:t>
                </a:r>
                <a:r>
                  <a:rPr lang="vi-V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 sz="2400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400" dirty="0" smtClean="0"/>
                  <a:t>,</a:t>
                </a:r>
                <a:r>
                  <a:rPr lang="vi-V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2400" dirty="0" smtClean="0"/>
                  <a:t>,</a:t>
                </a:r>
                <a:r>
                  <a:rPr lang="vi-V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vi-VN" sz="24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422" y="4339934"/>
                <a:ext cx="2508059" cy="1477328"/>
              </a:xfrm>
              <a:prstGeom prst="rect">
                <a:avLst/>
              </a:prstGeom>
              <a:blipFill rotWithShape="0">
                <a:blip r:embed="rId10"/>
                <a:stretch>
                  <a:fillRect l="-2670" r="-4126" b="-1198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5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2057571"/>
          </a:xfrm>
        </p:spPr>
        <p:txBody>
          <a:bodyPr/>
          <a:lstStyle/>
          <a:p>
            <a:r>
              <a:rPr lang="vi-VN" dirty="0"/>
              <a:t>Định lí về đồ thị cân bằng và bộ ghép trọng số cực </a:t>
            </a:r>
            <a:r>
              <a:rPr lang="vi-VN" dirty="0" smtClean="0"/>
              <a:t>đại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23204" y="2223084"/>
                <a:ext cx="10545587" cy="4395830"/>
              </a:xfrm>
            </p:spPr>
            <p:txBody>
              <a:bodyPr/>
              <a:lstStyle/>
              <a:p>
                <a:r>
                  <a:rPr lang="vi-VN" dirty="0" smtClean="0"/>
                  <a:t>Định lí về đồ thị cân bằng và bộ ghép trọng số cực đại:</a:t>
                </a:r>
              </a:p>
              <a:p>
                <a:pPr lvl="1"/>
                <a:r>
                  <a:rPr lang="vi-VN" dirty="0" smtClean="0"/>
                  <a:t>Nếu </a:t>
                </a:r>
                <a:r>
                  <a:rPr lang="en-US" dirty="0"/>
                  <a:t>ℓ</a:t>
                </a:r>
                <a:r>
                  <a:rPr lang="vi-VN" dirty="0" smtClean="0"/>
                  <a:t> là cách dán nhãn khả thi và M là bộ ghép hoàn hảo trên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 </a:t>
                </a:r>
                <a:r>
                  <a:rPr lang="vi-VN" dirty="0"/>
                  <a:t>thì </a:t>
                </a:r>
                <a:r>
                  <a:rPr lang="vi-VN" dirty="0" smtClean="0"/>
                  <a:t>M là bộ ghép trọng số cực đại trên G</a:t>
                </a:r>
              </a:p>
              <a:p>
                <a:pPr marL="457200" lvl="1" indent="0">
                  <a:buNone/>
                </a:pPr>
                <a:r>
                  <a:rPr lang="vi-VN" dirty="0" smtClean="0"/>
                  <a:t>-&gt; Chứng minh:</a:t>
                </a:r>
              </a:p>
              <a:p>
                <a:pPr marL="457200" lvl="1" indent="0">
                  <a:buNone/>
                </a:pPr>
                <a:endParaRPr lang="vi-VN" dirty="0" smtClean="0"/>
              </a:p>
              <a:p>
                <a:pPr marL="457200" lvl="1" indent="0">
                  <a:buNone/>
                </a:pPr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23204" y="2223084"/>
                <a:ext cx="10545587" cy="4395830"/>
              </a:xfrm>
              <a:blipFill rotWithShape="0">
                <a:blip r:embed="rId2"/>
                <a:stretch>
                  <a:fillRect l="-1272" t="-8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4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2057571"/>
          </a:xfrm>
        </p:spPr>
        <p:txBody>
          <a:bodyPr/>
          <a:lstStyle/>
          <a:p>
            <a:r>
              <a:rPr lang="vi-VN" dirty="0"/>
              <a:t>Định lí về đồ thị cân bằng và bộ ghép trọng số cực </a:t>
            </a:r>
            <a:r>
              <a:rPr lang="vi-VN" dirty="0" smtClean="0"/>
              <a:t>đại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3" y="1719743"/>
                <a:ext cx="10545587" cy="4563611"/>
              </a:xfrm>
            </p:spPr>
            <p:txBody>
              <a:bodyPr>
                <a:normAutofit fontScale="77500" lnSpcReduction="20000"/>
              </a:bodyPr>
              <a:lstStyle/>
              <a:p>
                <a:pPr marL="457200" lvl="1" indent="0">
                  <a:buNone/>
                </a:pPr>
                <a:r>
                  <a:rPr lang="vi-VN" dirty="0" smtClean="0"/>
                  <a:t>Chứng minh:</a:t>
                </a:r>
              </a:p>
              <a:p>
                <a:pPr marL="457200" lvl="1" indent="0">
                  <a:buNone/>
                </a:pPr>
                <a:r>
                  <a:rPr lang="vi-VN" dirty="0"/>
                  <a:t>	</a:t>
                </a:r>
                <a:r>
                  <a:rPr lang="vi-VN" dirty="0" smtClean="0"/>
                  <a:t>M’ là bộ ghép hoàn </a:t>
                </a:r>
                <a:r>
                  <a:rPr lang="vi-VN" dirty="0"/>
                  <a:t>hảo bất kì </a:t>
                </a:r>
                <a:r>
                  <a:rPr lang="vi-VN" dirty="0" smtClean="0"/>
                  <a:t>trên đồ thị G (không nhất thiết là phải trên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), ta có: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vi-V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 ≤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vi-VN" dirty="0" smtClean="0"/>
              </a:p>
              <a:p>
                <a:pPr marL="457200" lvl="1" indent="0">
                  <a:buNone/>
                </a:pPr>
                <a:r>
                  <a:rPr lang="vi-VN" dirty="0"/>
                  <a:t>	</a:t>
                </a:r>
                <a:r>
                  <a:rPr lang="vi-VN" dirty="0" smtClean="0"/>
                  <a:t>M là bộ ghép hoàn hảo trên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vi-VN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3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vi-VN" sz="3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vi-VN" sz="3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3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3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vi-VN" sz="3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vi-VN" sz="3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vi-VN" sz="3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vi-VN" sz="3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3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vi-VN" sz="3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31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vi-VN" dirty="0" smtClean="0"/>
                  <a:t> </a:t>
                </a:r>
              </a:p>
              <a:p>
                <a:pPr marL="457200" lvl="1" indent="0">
                  <a:buNone/>
                </a:pPr>
                <a:endParaRPr lang="vi-VN" dirty="0" smtClean="0"/>
              </a:p>
              <a:p>
                <a:pPr marL="457200" lvl="1" indent="0">
                  <a:buNone/>
                </a:pPr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3" y="1719743"/>
                <a:ext cx="10545587" cy="4563611"/>
              </a:xfrm>
              <a:blipFill rotWithShape="0">
                <a:blip r:embed="rId2"/>
                <a:stretch>
                  <a:fillRect t="-801" r="-12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7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8806262" y="3124447"/>
            <a:ext cx="452367" cy="4448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275127"/>
          </a:xfrm>
        </p:spPr>
        <p:txBody>
          <a:bodyPr/>
          <a:lstStyle/>
          <a:p>
            <a:r>
              <a:rPr lang="vi-VN" dirty="0" smtClean="0"/>
              <a:t>Ý tưởng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3" y="1350628"/>
                <a:ext cx="6896377" cy="520117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vi-VN" dirty="0" smtClean="0"/>
                  <a:t>Ta xây dựng thuật toán trên đồ thị 2 phía đầy đủ G=(V,E) =(X,Y,E), |X| = |Y|.</a:t>
                </a:r>
              </a:p>
              <a:p>
                <a:r>
                  <a:rPr lang="vi-VN" dirty="0" smtClean="0"/>
                  <a:t> Sử dụng kĩ thuật dán nhãn và tìm bộ ghép trên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.</a:t>
                </a:r>
              </a:p>
              <a:p>
                <a:r>
                  <a:rPr lang="vi-VN" dirty="0" smtClean="0"/>
                  <a:t>Mở rộng bộ ghép bằng đường tăng cường bằng cách dọc theo đường tăng cường ta </a:t>
                </a:r>
                <a:r>
                  <a:rPr lang="vi-VN" dirty="0"/>
                  <a:t>loại bỏ những cạnh đã ghép khỏi M và thêm vào M những cạnh chưa </a:t>
                </a:r>
                <a:r>
                  <a:rPr lang="vi-VN" dirty="0" smtClean="0"/>
                  <a:t>ghép.</a:t>
                </a:r>
              </a:p>
              <a:p>
                <a:r>
                  <a:rPr lang="vi-VN" dirty="0" smtClean="0"/>
                  <a:t>Nếu không tìm thấy đường tăng cường trên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 hiện tại, ta đưa thêm cạnh vào bằng cách dán lại nhãn cho đến khi PM. </a:t>
                </a: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3" y="1350628"/>
                <a:ext cx="6896377" cy="5201174"/>
              </a:xfrm>
              <a:blipFill rotWithShape="0">
                <a:blip r:embed="rId2"/>
                <a:stretch>
                  <a:fillRect l="-1503" t="-1055" r="-300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Connector 3"/>
          <p:cNvSpPr/>
          <p:nvPr/>
        </p:nvSpPr>
        <p:spPr>
          <a:xfrm>
            <a:off x="8949777" y="329180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5" name="Flowchart: Connector 4"/>
          <p:cNvSpPr/>
          <p:nvPr/>
        </p:nvSpPr>
        <p:spPr>
          <a:xfrm>
            <a:off x="10351857" y="327592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1593917" y="329116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7" name="Flowchart: Connector 6"/>
          <p:cNvSpPr/>
          <p:nvPr/>
        </p:nvSpPr>
        <p:spPr>
          <a:xfrm>
            <a:off x="8946920" y="172145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/>
          </a:p>
        </p:txBody>
      </p:sp>
      <p:sp>
        <p:nvSpPr>
          <p:cNvPr id="8" name="Flowchart: Connector 7"/>
          <p:cNvSpPr/>
          <p:nvPr/>
        </p:nvSpPr>
        <p:spPr>
          <a:xfrm>
            <a:off x="10320424" y="172892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9" name="Flowchart: Connector 8"/>
          <p:cNvSpPr/>
          <p:nvPr/>
        </p:nvSpPr>
        <p:spPr>
          <a:xfrm>
            <a:off x="11578677" y="17443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9003117" y="1836380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048837" y="1859240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67097" y="1866860"/>
            <a:ext cx="30480" cy="13868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042270" y="1828925"/>
            <a:ext cx="2560320" cy="1447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420437" y="1874480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624397" y="1897340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792173" y="1350628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73" y="1350628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/>
              <p:cNvSpPr txBox="1"/>
              <p:nvPr/>
            </p:nvSpPr>
            <p:spPr>
              <a:xfrm>
                <a:off x="10168901" y="135909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7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901" y="135909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352493" y="135230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493" y="135230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792173" y="3569281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73" y="3569281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133652" y="3567621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652" y="3567621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349042" y="3567621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9042" y="3567621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381187" y="211004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endParaRPr lang="vi-V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Connector 22"/>
          <p:cNvCxnSpPr>
            <a:stCxn id="8" idx="3"/>
            <a:endCxn id="4" idx="0"/>
          </p:cNvCxnSpPr>
          <p:nvPr/>
        </p:nvCxnSpPr>
        <p:spPr>
          <a:xfrm flipH="1">
            <a:off x="9006927" y="1839497"/>
            <a:ext cx="1330236" cy="14523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5"/>
            <a:endCxn id="5" idx="7"/>
          </p:cNvCxnSpPr>
          <p:nvPr/>
        </p:nvCxnSpPr>
        <p:spPr>
          <a:xfrm flipH="1">
            <a:off x="10449418" y="1854874"/>
            <a:ext cx="1226820" cy="1440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5"/>
            <a:endCxn id="5" idx="7"/>
          </p:cNvCxnSpPr>
          <p:nvPr/>
        </p:nvCxnSpPr>
        <p:spPr>
          <a:xfrm>
            <a:off x="10417985" y="1839497"/>
            <a:ext cx="31433" cy="1455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/>
          <p:cNvSpPr/>
          <p:nvPr/>
        </p:nvSpPr>
        <p:spPr>
          <a:xfrm>
            <a:off x="8963867" y="5956211"/>
            <a:ext cx="114300" cy="1310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27" name="Flowchart: Connector 26"/>
          <p:cNvSpPr/>
          <p:nvPr/>
        </p:nvSpPr>
        <p:spPr>
          <a:xfrm>
            <a:off x="10365947" y="5940336"/>
            <a:ext cx="114300" cy="1310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28" name="Flowchart: Connector 27"/>
          <p:cNvSpPr/>
          <p:nvPr/>
        </p:nvSpPr>
        <p:spPr>
          <a:xfrm>
            <a:off x="11608007" y="5955576"/>
            <a:ext cx="114300" cy="1310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29" name="Flowchart: Connector 28"/>
          <p:cNvSpPr/>
          <p:nvPr/>
        </p:nvSpPr>
        <p:spPr>
          <a:xfrm>
            <a:off x="8961010" y="4385862"/>
            <a:ext cx="114300" cy="1310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/>
          </a:p>
        </p:txBody>
      </p:sp>
      <p:sp>
        <p:nvSpPr>
          <p:cNvPr id="30" name="Flowchart: Connector 29"/>
          <p:cNvSpPr/>
          <p:nvPr/>
        </p:nvSpPr>
        <p:spPr>
          <a:xfrm>
            <a:off x="10334514" y="4393339"/>
            <a:ext cx="114300" cy="1310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31" name="Flowchart: Connector 30"/>
          <p:cNvSpPr/>
          <p:nvPr/>
        </p:nvSpPr>
        <p:spPr>
          <a:xfrm>
            <a:off x="11592767" y="4408716"/>
            <a:ext cx="114300" cy="1310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cxnSp>
        <p:nvCxnSpPr>
          <p:cNvPr id="32" name="Straight Connector 31"/>
          <p:cNvCxnSpPr/>
          <p:nvPr/>
        </p:nvCxnSpPr>
        <p:spPr>
          <a:xfrm>
            <a:off x="9009587" y="4485497"/>
            <a:ext cx="7620" cy="146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</p:cNvCxnSpPr>
          <p:nvPr/>
        </p:nvCxnSpPr>
        <p:spPr>
          <a:xfrm>
            <a:off x="10391664" y="4524382"/>
            <a:ext cx="20003" cy="1395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056360" y="4494839"/>
            <a:ext cx="2560320" cy="1447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0434527" y="4540394"/>
            <a:ext cx="1196340" cy="13944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630867" y="4546899"/>
            <a:ext cx="7620" cy="142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8"/>
              <p:cNvSpPr txBox="1"/>
              <p:nvPr/>
            </p:nvSpPr>
            <p:spPr>
              <a:xfrm>
                <a:off x="8806263" y="4016542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8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263" y="4016542"/>
                <a:ext cx="45236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9"/>
              <p:cNvSpPr txBox="1"/>
              <p:nvPr/>
            </p:nvSpPr>
            <p:spPr>
              <a:xfrm>
                <a:off x="10182991" y="402501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9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991" y="402501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1366583" y="401821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583" y="401821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806263" y="6235195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263" y="6235195"/>
                <a:ext cx="489749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0147742" y="623353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742" y="6233535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1363132" y="623353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132" y="6233535"/>
                <a:ext cx="49507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0395277" y="477595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endParaRPr lang="vi-V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9054082" y="4513388"/>
            <a:ext cx="1330236" cy="14510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66334"/>
          </a:xfrm>
        </p:spPr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937856"/>
                <a:ext cx="10363826" cy="411060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Bước</a:t>
                </a:r>
                <a:r>
                  <a:rPr lang="en-US" dirty="0" smtClean="0"/>
                  <a:t> 0: </a:t>
                </a:r>
                <a:r>
                  <a:rPr lang="en-US" dirty="0" err="1" smtClean="0"/>
                  <a:t>Khởi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tạo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nhãn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1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perfect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thúc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Ngược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lấy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u </a:t>
                </a:r>
                <a:r>
                  <a:rPr lang="en-US" dirty="0"/>
                  <a:t>∈ </a:t>
                </a:r>
                <a:r>
                  <a:rPr lang="en-US" dirty="0" smtClean="0"/>
                  <a:t>X. </a:t>
                </a:r>
                <a:r>
                  <a:rPr lang="en-US" dirty="0" err="1" smtClean="0"/>
                  <a:t>Gán</a:t>
                </a:r>
                <a:r>
                  <a:rPr lang="en-US" dirty="0" smtClean="0"/>
                  <a:t> S </a:t>
                </a:r>
                <a:r>
                  <a:rPr lang="en-US" dirty="0"/>
                  <a:t>= </a:t>
                </a:r>
                <a:r>
                  <a:rPr lang="en-US" dirty="0" smtClean="0"/>
                  <a:t>{u}, </a:t>
                </a:r>
                <a:r>
                  <a:rPr lang="en-US" dirty="0"/>
                  <a:t>T = ∅ 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2: </a:t>
                </a:r>
                <a:r>
                  <a:rPr lang="vi-VN" dirty="0" smtClean="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(S</a:t>
                </a:r>
                <a:r>
                  <a:rPr lang="vi-VN" dirty="0"/>
                  <a:t>) = T</a:t>
                </a:r>
                <a:r>
                  <a:rPr lang="vi-VN" dirty="0" smtClean="0"/>
                  <a:t>, tìm</a:t>
                </a:r>
                <a14:m>
                  <m:oMath xmlns:m="http://schemas.openxmlformats.org/officeDocument/2006/math">
                    <m:r>
                      <a:rPr lang="vi-V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unc>
                      <m:func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b="0" dirty="0" smtClean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 smtClean="0"/>
                  <a:t>	Thay thế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 </a:t>
                </a:r>
                <a:r>
                  <a:rPr lang="vi-VN" dirty="0" smtClean="0"/>
                  <a:t>bởi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’, </a:t>
                </a:r>
                <a:r>
                  <a:rPr lang="vi-VN" dirty="0" smtClean="0"/>
                  <a:t>lặp lại bước 4 cho đến khi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vi-VN" dirty="0" smtClean="0"/>
                  <a:t>(S</a:t>
                </a:r>
                <a:r>
                  <a:rPr lang="vi-VN" dirty="0" smtClean="0"/>
                  <a:t>) != T thì chuyển sáng bước 3.</a:t>
                </a:r>
                <a:endParaRPr lang="en-US" dirty="0" smtClean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3: </a:t>
                </a:r>
                <a:r>
                  <a:rPr lang="en-US" dirty="0" err="1" smtClean="0"/>
                  <a:t>Lấy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/>
                  <a:t> y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:r>
                  <a:rPr lang="en-US" dirty="0" smtClean="0"/>
                  <a:t>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/>
                  <a:t>S = S ∪ {z}, T = T ∪ {y} </a:t>
                </a:r>
                <a:r>
                  <a:rPr lang="vi-VN" dirty="0" smtClean="0"/>
                  <a:t>. Trở lại bước 2.</a:t>
                </a:r>
                <a:endParaRPr lang="vi-V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937856"/>
                <a:ext cx="10363826" cy="4110605"/>
              </a:xfrm>
              <a:blipFill rotWithShape="0">
                <a:blip r:embed="rId2"/>
                <a:stretch>
                  <a:fillRect l="-412" t="-8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8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556895"/>
            <a:ext cx="10364451" cy="874723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913774" y="1921081"/>
            <a:ext cx="10363826" cy="36072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4164656" y="46278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5566736" y="461199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6808796" y="462723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4161799" y="305752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5535303" y="306500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6793556" y="308037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217996" y="3172454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263716" y="3195314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81976" y="3202934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57149" y="3164999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635316" y="3210554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839276" y="3233414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07052" y="2686702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52" y="2686702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83780" y="26951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780" y="2695172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567372" y="26883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372" y="2688377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007052" y="4905355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52" y="4905355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348531" y="490369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31" y="4903695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563921" y="490369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921" y="4903695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3924140" y="4140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4510880" y="42194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5304212" y="42356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5832695" y="4307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6427067" y="41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6824036" y="4239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830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44" y="412580"/>
            <a:ext cx="10364451" cy="874723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9465" y="32486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71545" y="323280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13605" y="324804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66608" y="167833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40112" y="168580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98365" y="170118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222805" y="1793261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68525" y="1816121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86785" y="1823741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61958" y="1785806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40125" y="1831361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44085" y="1854221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77359" y="3408536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359" y="3408536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28949" y="2761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15689" y="2840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309021" y="28564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37504" y="292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31876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36465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116" y="1627251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>
                    <a:solidFill>
                      <a:srgbClr val="FF0000"/>
                    </a:solidFill>
                  </a:rPr>
                  <a:t>Bước 0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Khởi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tạo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nhãn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dán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u="sng" dirty="0" err="1"/>
                  <a:t>Bước</a:t>
                </a:r>
                <a:r>
                  <a:rPr lang="en-US" u="sng" dirty="0"/>
                  <a:t> 1</a:t>
                </a:r>
                <a:r>
                  <a:rPr lang="en-US" dirty="0"/>
                  <a:t>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u="sng" dirty="0" err="1"/>
                  <a:t>Bước</a:t>
                </a:r>
                <a:r>
                  <a:rPr lang="en-US" u="sng" dirty="0"/>
                  <a:t> 2</a:t>
                </a:r>
                <a:r>
                  <a:rPr lang="en-US" dirty="0"/>
                  <a:t>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  <a:endParaRPr lang="vi-VN" dirty="0" smtClean="0"/>
              </a:p>
              <a:p>
                <a:r>
                  <a:rPr lang="vi-VN" dirty="0"/>
                  <a:t>	</a:t>
                </a:r>
                <a:r>
                  <a:rPr lang="vi-VN" dirty="0" smtClean="0"/>
                  <a:t>Nếu Nl(S</a:t>
                </a:r>
                <a:r>
                  <a:rPr lang="vi-VN" dirty="0"/>
                  <a:t>) != T thì chuyển </a:t>
                </a:r>
                <a:r>
                  <a:rPr lang="vi-VN" dirty="0" smtClean="0"/>
                  <a:t>sang </a:t>
                </a:r>
                <a:r>
                  <a:rPr lang="vi-VN" dirty="0"/>
                  <a:t>bước 3.</a:t>
                </a:r>
                <a:endParaRPr lang="en-US" dirty="0"/>
              </a:p>
              <a:p>
                <a:r>
                  <a:rPr lang="en-US" u="sng" dirty="0" err="1"/>
                  <a:t>Bước</a:t>
                </a:r>
                <a:r>
                  <a:rPr lang="en-US" u="sng" dirty="0"/>
                  <a:t> 3</a:t>
                </a:r>
                <a:r>
                  <a:rPr lang="en-US" dirty="0"/>
                  <a:t>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6" y="1627251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855" b="-15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12207" y="13908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23432" y="14079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67385" y="14022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79876" y="34206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54412" y="342286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50407" y="35180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389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44" y="412580"/>
            <a:ext cx="10364451" cy="874723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9465" y="32486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71545" y="323280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13605" y="324804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66608" y="167833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40112" y="168580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98365" y="170118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222805" y="1793261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68525" y="1816121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86785" y="1823741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61958" y="1785806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40125" y="1831361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44085" y="1854221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77359" y="3408536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359" y="3408536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28949" y="2761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15689" y="2840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309021" y="28564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37504" y="292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31876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36465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116" y="1627251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>
                    <a:solidFill>
                      <a:srgbClr val="FF0000"/>
                    </a:solidFill>
                  </a:rPr>
                  <a:t>Bước 0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rồi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tìm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bộ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ghép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cực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đại</a:t>
                </a:r>
                <a:r>
                  <a:rPr lang="en-US" dirty="0">
                    <a:solidFill>
                      <a:schemeClr val="accent3"/>
                    </a:solidFill>
                  </a:rPr>
                  <a:t> M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trên</a:t>
                </a:r>
                <a:r>
                  <a:rPr lang="en-US" dirty="0">
                    <a:solidFill>
                      <a:schemeClr val="accent3"/>
                    </a:solidFill>
                  </a:rPr>
                  <a:t> Gl.</a:t>
                </a:r>
              </a:p>
              <a:p>
                <a:r>
                  <a:rPr lang="en-US" u="sng" dirty="0" err="1"/>
                  <a:t>Bước</a:t>
                </a:r>
                <a:r>
                  <a:rPr lang="en-US" u="sng" dirty="0"/>
                  <a:t> 1</a:t>
                </a:r>
                <a:r>
                  <a:rPr lang="en-US" dirty="0"/>
                  <a:t>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u="sng" dirty="0" err="1"/>
                  <a:t>Bước</a:t>
                </a:r>
                <a:r>
                  <a:rPr lang="en-US" u="sng" dirty="0"/>
                  <a:t> 2</a:t>
                </a:r>
                <a:r>
                  <a:rPr lang="en-US" dirty="0"/>
                  <a:t>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</a:t>
                </a:r>
                <a:r>
                  <a:rPr lang="vi-VN" dirty="0" smtClean="0"/>
                  <a:t>.</a:t>
                </a:r>
                <a:endParaRPr lang="en-US" dirty="0"/>
              </a:p>
              <a:p>
                <a:r>
                  <a:rPr lang="en-US" u="sng" dirty="0" err="1"/>
                  <a:t>Bước</a:t>
                </a:r>
                <a:r>
                  <a:rPr lang="en-US" u="sng" dirty="0"/>
                  <a:t> 3</a:t>
                </a:r>
                <a:r>
                  <a:rPr lang="en-US" dirty="0"/>
                  <a:t>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6" y="1627251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855" b="-15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12207" y="13908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23432" y="14079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67385" y="14022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79876" y="34206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54412" y="342286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50407" y="35180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169465" y="594358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545" y="592770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13605" y="594294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166608" y="4373233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40112" y="438071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798365" y="439608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268525" y="4511022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586785" y="4518642"/>
            <a:ext cx="30480" cy="13868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261958" y="4480707"/>
            <a:ext cx="2560320" cy="1447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388589" y="4003901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589" y="4003901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572181" y="3997106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181" y="3997106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353340" y="6219403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340" y="6219403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568730" y="6219403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730" y="6219403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31989" y="6219403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989" y="6219403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4241" y="4011378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241" y="4011378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44" y="412580"/>
            <a:ext cx="10364451" cy="874723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9465" y="32486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71545" y="323280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13605" y="324804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66608" y="167833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40112" y="168580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98365" y="170118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222805" y="1793261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68525" y="1816121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86785" y="1823741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61958" y="1785806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40125" y="1831361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44085" y="1854221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06" y="1317289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589" y="1309000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181" y="1302205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77359" y="3408536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359" y="3408536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53" y="3399178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789" y="3415272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28949" y="2761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15689" y="2840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309021" y="28564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37504" y="292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31876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36465" y="277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116" y="1627251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Bước 0: </a:t>
                </a:r>
                <a:r>
                  <a:rPr lang="en-US" dirty="0" err="1">
                    <a:solidFill>
                      <a:srgbClr val="FF0000"/>
                    </a:solidFill>
                  </a:rPr>
                  <a:t>Khởi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tạo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nhãn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dán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rồi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tìm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bộ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ghép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cực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đại</a:t>
                </a:r>
                <a:r>
                  <a:rPr lang="en-US" dirty="0">
                    <a:solidFill>
                      <a:srgbClr val="FF0000"/>
                    </a:solidFill>
                  </a:rPr>
                  <a:t> M </a:t>
                </a:r>
                <a:r>
                  <a:rPr lang="en-US" dirty="0" err="1">
                    <a:solidFill>
                      <a:srgbClr val="FF0000"/>
                    </a:solidFill>
                  </a:rPr>
                  <a:t>trên</a:t>
                </a:r>
                <a:r>
                  <a:rPr lang="en-US" dirty="0">
                    <a:solidFill>
                      <a:srgbClr val="FF0000"/>
                    </a:solidFill>
                  </a:rPr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6" y="1627251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855" b="-15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12207" y="13908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23432" y="14079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67385" y="14022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79876" y="34206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54412" y="342286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50407" y="35180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169465" y="594358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545" y="592770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13605" y="594294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166608" y="4373233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40112" y="438071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798365" y="439608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268525" y="4511022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586785" y="4518642"/>
            <a:ext cx="30480" cy="13868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261958" y="4480707"/>
            <a:ext cx="2560320" cy="1447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388589" y="4003901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589" y="4003901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572181" y="3997106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181" y="3997106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353340" y="6219403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340" y="6219403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568730" y="6219403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730" y="6219403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31989" y="6219403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989" y="6219403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4241" y="4011378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241" y="4011378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6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457974"/>
            <a:ext cx="10363826" cy="3333225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(</a:t>
            </a:r>
            <a:r>
              <a:rPr lang="en-US" i="1" dirty="0" smtClean="0"/>
              <a:t>Assignment Problem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680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1: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Nếu</a:t>
                </a:r>
                <a:r>
                  <a:rPr lang="en-US" dirty="0">
                    <a:solidFill>
                      <a:schemeClr val="accent3"/>
                    </a:solidFill>
                  </a:rPr>
                  <a:t> M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là</a:t>
                </a:r>
                <a:r>
                  <a:rPr lang="en-US" dirty="0">
                    <a:solidFill>
                      <a:schemeClr val="accent3"/>
                    </a:solidFill>
                  </a:rPr>
                  <a:t> perfect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thì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kết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thúc</a:t>
                </a:r>
                <a:r>
                  <a:rPr lang="en-US" dirty="0">
                    <a:solidFill>
                      <a:schemeClr val="accent3"/>
                    </a:solidFill>
                  </a:rPr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9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9024395" y="4826439"/>
            <a:ext cx="522027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1: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Ngược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lại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lấy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một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đỉnh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tự</a:t>
                </a:r>
                <a:r>
                  <a:rPr lang="en-US" dirty="0">
                    <a:solidFill>
                      <a:schemeClr val="accent3"/>
                    </a:solidFill>
                  </a:rPr>
                  <a:t> do u ∈ X.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Gán</a:t>
                </a:r>
                <a:r>
                  <a:rPr lang="en-US" dirty="0">
                    <a:solidFill>
                      <a:schemeClr val="accent3"/>
                    </a:solidFill>
                  </a:rPr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{X1}</a:t>
            </a:r>
          </a:p>
          <a:p>
            <a:r>
              <a:rPr lang="vi-VN" dirty="0" smtClean="0"/>
              <a:t>T = {}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537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9024395" y="4826439"/>
            <a:ext cx="522027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1: </a:t>
                </a:r>
                <a:r>
                  <a:rPr lang="en-US" dirty="0" err="1">
                    <a:solidFill>
                      <a:srgbClr val="FF0000"/>
                    </a:solidFill>
                  </a:rPr>
                  <a:t>Nếu</a:t>
                </a:r>
                <a:r>
                  <a:rPr lang="en-US" dirty="0">
                    <a:solidFill>
                      <a:srgbClr val="FF0000"/>
                    </a:solidFill>
                  </a:rPr>
                  <a:t> M </a:t>
                </a:r>
                <a:r>
                  <a:rPr lang="en-US" dirty="0" err="1">
                    <a:solidFill>
                      <a:srgbClr val="FF0000"/>
                    </a:solidFill>
                  </a:rPr>
                  <a:t>là</a:t>
                </a:r>
                <a:r>
                  <a:rPr lang="en-US" dirty="0">
                    <a:solidFill>
                      <a:srgbClr val="FF0000"/>
                    </a:solidFill>
                  </a:rPr>
                  <a:t> perfect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thì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thúc</a:t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  <a:r>
                  <a:rPr lang="en-US" dirty="0" err="1">
                    <a:solidFill>
                      <a:srgbClr val="FF0000"/>
                    </a:solidFill>
                  </a:rPr>
                  <a:t>Ngược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lại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lấy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một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tự</a:t>
                </a:r>
                <a:r>
                  <a:rPr lang="en-US" dirty="0">
                    <a:solidFill>
                      <a:srgbClr val="FF0000"/>
                    </a:solidFill>
                  </a:rPr>
                  <a:t> do u ∈ X. </a:t>
                </a:r>
                <a:r>
                  <a:rPr lang="en-US" dirty="0" err="1">
                    <a:solidFill>
                      <a:srgbClr val="FF0000"/>
                    </a:solidFill>
                  </a:rPr>
                  <a:t>Gán</a:t>
                </a:r>
                <a:r>
                  <a:rPr lang="en-US" dirty="0">
                    <a:solidFill>
                      <a:srgbClr val="FF0000"/>
                    </a:solidFill>
                  </a:rPr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{X1}</a:t>
            </a:r>
          </a:p>
          <a:p>
            <a:r>
              <a:rPr lang="vi-VN" dirty="0" smtClean="0"/>
              <a:t>T = {}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766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 </a:t>
                </a:r>
                <a:r>
                  <a:rPr lang="vi-VN" dirty="0">
                    <a:solidFill>
                      <a:schemeClr val="accent3"/>
                    </a:solidFill>
                  </a:rPr>
                  <a:t>Nếu Nl(S) = T</a:t>
                </a:r>
                <a:r>
                  <a:rPr lang="vi-VN" dirty="0"/>
                  <a:t>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{X1}</a:t>
            </a:r>
          </a:p>
          <a:p>
            <a:r>
              <a:rPr lang="vi-VN" dirty="0" smtClean="0"/>
              <a:t>T = {}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696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</a:t>
                </a:r>
                <a:r>
                  <a:rPr lang="vi-VN" dirty="0">
                    <a:solidFill>
                      <a:schemeClr val="accent3"/>
                    </a:solidFill>
                  </a:rPr>
                  <a:t>Nếu Nl(S) != T thì chuyển sang bước 3.</a:t>
                </a:r>
                <a:endParaRPr lang="en-US" dirty="0">
                  <a:solidFill>
                    <a:schemeClr val="accent3"/>
                  </a:solidFill>
                </a:endParaRPr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{X1}</a:t>
            </a:r>
          </a:p>
          <a:p>
            <a:r>
              <a:rPr lang="vi-VN" dirty="0" smtClean="0"/>
              <a:t>T = {}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451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0390625" y="3034462"/>
            <a:ext cx="522027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Lấy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đỉnh</a:t>
                </a:r>
                <a:r>
                  <a:rPr lang="en-US" dirty="0">
                    <a:solidFill>
                      <a:schemeClr val="accent3"/>
                    </a:solidFill>
                  </a:rPr>
                  <a:t> y ∈ N(S) \ T.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tự</a:t>
                </a:r>
                <a:r>
                  <a:rPr lang="en-US" dirty="0"/>
                  <a:t> do ta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u </a:t>
                </a:r>
                <a:r>
                  <a:rPr lang="en-US" dirty="0" err="1"/>
                  <a:t>đến</a:t>
                </a:r>
                <a:r>
                  <a:rPr lang="en-US" dirty="0"/>
                  <a:t> y.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M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{X1}</a:t>
            </a:r>
          </a:p>
          <a:p>
            <a:r>
              <a:rPr lang="vi-VN" dirty="0" smtClean="0"/>
              <a:t>T = {}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873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0390625" y="3034462"/>
            <a:ext cx="522027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>
                    <a:solidFill>
                      <a:schemeClr val="accent3"/>
                    </a:solidFill>
                  </a:rPr>
                  <a:t>Nếu</a:t>
                </a:r>
                <a:r>
                  <a:rPr lang="en-US" dirty="0">
                    <a:solidFill>
                      <a:schemeClr val="accent3"/>
                    </a:solidFill>
                  </a:rPr>
                  <a:t> y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tự</a:t>
                </a:r>
                <a:r>
                  <a:rPr lang="en-US" dirty="0">
                    <a:solidFill>
                      <a:schemeClr val="accent3"/>
                    </a:solidFill>
                  </a:rPr>
                  <a:t> do ta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được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đường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tăng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cường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từ</a:t>
                </a:r>
                <a:r>
                  <a:rPr lang="en-US" dirty="0">
                    <a:solidFill>
                      <a:schemeClr val="accent3"/>
                    </a:solidFill>
                  </a:rPr>
                  <a:t> u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đến</a:t>
                </a:r>
                <a:r>
                  <a:rPr lang="en-US" dirty="0">
                    <a:solidFill>
                      <a:schemeClr val="accent3"/>
                    </a:solidFill>
                  </a:rPr>
                  <a:t> y.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Mở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rộng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bộ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ghép</a:t>
                </a:r>
                <a:r>
                  <a:rPr lang="en-US" dirty="0">
                    <a:solidFill>
                      <a:schemeClr val="accent3"/>
                    </a:solidFill>
                  </a:rPr>
                  <a:t> M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theo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đường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tăng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cường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rồi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trở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lại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bước</a:t>
                </a:r>
                <a:r>
                  <a:rPr lang="en-US" dirty="0">
                    <a:solidFill>
                      <a:schemeClr val="accent3"/>
                    </a:solidFill>
                  </a:rPr>
                  <a:t> 1.</a:t>
                </a:r>
              </a:p>
              <a:p>
                <a:pPr lvl="1"/>
                <a:r>
                  <a:rPr lang="en-US" dirty="0" err="1"/>
                  <a:t>Nếu</a:t>
                </a:r>
                <a:r>
                  <a:rPr lang="en-US" dirty="0"/>
                  <a:t> y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M,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z </a:t>
                </a:r>
                <a:r>
                  <a:rPr lang="en-US" dirty="0" err="1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y </a:t>
                </a:r>
                <a:r>
                  <a:rPr lang="en-US" dirty="0" err="1"/>
                  <a:t>vào</a:t>
                </a:r>
                <a:r>
                  <a:rPr lang="en-US" dirty="0"/>
                  <a:t>: </a:t>
                </a:r>
                <a:r>
                  <a:rPr lang="vi-VN" dirty="0"/>
                  <a:t>S = S ∪ {z}, T = T ∪ {y} . Trở lại bước 2.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{X1}</a:t>
            </a:r>
          </a:p>
          <a:p>
            <a:r>
              <a:rPr lang="vi-VN" dirty="0" smtClean="0"/>
              <a:t>T = {}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650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0251923" y="3034462"/>
            <a:ext cx="876324" cy="24896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>
                    <a:solidFill>
                      <a:schemeClr val="accent3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y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đã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ghép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trong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M,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ta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thêm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đỉnh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z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nối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y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vào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: </a:t>
                </a:r>
                <a:r>
                  <a:rPr lang="vi-VN" dirty="0" smtClean="0">
                    <a:solidFill>
                      <a:schemeClr val="accent3"/>
                    </a:solidFill>
                  </a:rPr>
                  <a:t>S = S ∪ {z}, T = T ∪ {y} . </a:t>
                </a:r>
                <a:r>
                  <a:rPr lang="vi-VN" dirty="0" smtClean="0"/>
                  <a:t>Trở lại bước 2.</a:t>
                </a:r>
                <a:endParaRPr lang="vi-V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982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0251923" y="3034462"/>
            <a:ext cx="876324" cy="24896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vi-VN" dirty="0"/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</a:t>
                </a:r>
                <a:r>
                  <a:rPr lang="vi-VN" dirty="0" smtClean="0">
                    <a:solidFill>
                      <a:schemeClr val="accent3"/>
                    </a:solidFill>
                  </a:rPr>
                  <a:t>Trở lại bước 2.</a:t>
                </a:r>
                <a:endParaRPr lang="vi-VN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" y="1141228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435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8209" y="1239895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vi-VN" dirty="0">
                    <a:solidFill>
                      <a:schemeClr val="accent3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9" y="1239895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657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77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6000"/>
          </a:xfrm>
        </p:spPr>
        <p:txBody>
          <a:bodyPr/>
          <a:lstStyle/>
          <a:p>
            <a:r>
              <a:rPr lang="vi-VN" dirty="0"/>
              <a:t>Bài toán phân công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375794"/>
                <a:ext cx="10363826" cy="50333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Định </a:t>
                </a:r>
                <a:r>
                  <a:rPr lang="en-US" dirty="0" err="1" smtClean="0"/>
                  <a:t>nghĩa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học</a:t>
                </a:r>
                <a:r>
                  <a:rPr lang="en-US" dirty="0" smtClean="0"/>
                  <a:t>: </a:t>
                </a:r>
                <a:r>
                  <a:rPr lang="vi-VN" dirty="0" smtClean="0"/>
                  <a:t>Cho ma trận chi phí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vi-VN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1,…,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dirty="0" smtClean="0"/>
                  <a:t> sao cho:</a:t>
                </a:r>
                <a:endParaRPr lang="vi-V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 dirty="0" smtClean="0"/>
              </a:p>
              <a:p>
                <a:pPr marL="0" indent="0">
                  <a:buNone/>
                </a:pPr>
                <a:r>
                  <a:rPr lang="vi-VN" dirty="0"/>
                  <a:t>	</a:t>
                </a:r>
                <a:r>
                  <a:rPr lang="vi-VN" dirty="0" smtClean="0"/>
                  <a:t>là nhỏ nhất có thể.</a:t>
                </a:r>
              </a:p>
              <a:p>
                <a:pPr marL="0" indent="0">
                  <a:buNone/>
                </a:pPr>
                <a:endParaRPr lang="vi-V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375794"/>
                <a:ext cx="10363826" cy="5033395"/>
              </a:xfrm>
              <a:blipFill rotWithShape="0">
                <a:blip r:embed="rId2"/>
                <a:stretch>
                  <a:fillRect l="-1235" t="-970" b="-97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8209" y="1239895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vi-VN" dirty="0">
                    <a:solidFill>
                      <a:schemeClr val="accent3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ea typeface="Cambria Math" panose="02040503050406030204" pitchFamily="18" charset="0"/>
                  </a:rPr>
                  <a:t> (= 2)</a:t>
                </a:r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9" y="1239895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657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69794" y="26751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766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10298939" y="2435078"/>
            <a:ext cx="735747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Oval 65"/>
          <p:cNvSpPr/>
          <p:nvPr/>
        </p:nvSpPr>
        <p:spPr>
          <a:xfrm>
            <a:off x="8874061" y="2401747"/>
            <a:ext cx="735747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Oval 61"/>
          <p:cNvSpPr/>
          <p:nvPr/>
        </p:nvSpPr>
        <p:spPr>
          <a:xfrm>
            <a:off x="10308706" y="591602"/>
            <a:ext cx="735747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accent3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44330" y="26772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797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</a:t>
                </a:r>
                <a:r>
                  <a:rPr lang="vi-VN" dirty="0">
                    <a:solidFill>
                      <a:schemeClr val="accent3"/>
                    </a:solidFill>
                  </a:rPr>
                  <a:t>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</a:t>
                </a:r>
                <a:r>
                  <a:rPr lang="vi-VN" dirty="0">
                    <a:solidFill>
                      <a:schemeClr val="accent3"/>
                    </a:solidFill>
                  </a:rPr>
                  <a:t>Nếu Nl(S) != T thì chuyển sang bước 3.</a:t>
                </a:r>
                <a:endParaRPr lang="en-US" dirty="0">
                  <a:solidFill>
                    <a:schemeClr val="accent3"/>
                  </a:solidFill>
                </a:endParaRPr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1577020" y="3057525"/>
            <a:ext cx="587710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Lấy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đỉnh</a:t>
                </a:r>
                <a:r>
                  <a:rPr lang="en-US" dirty="0">
                    <a:solidFill>
                      <a:schemeClr val="accent3"/>
                    </a:solidFill>
                  </a:rPr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1577020" y="3057525"/>
            <a:ext cx="587710" cy="6085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>
                    <a:solidFill>
                      <a:schemeClr val="accent3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y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tự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do ta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đường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tăng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cường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từ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u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đến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4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Mở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rộng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bộ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ghép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M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theo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đường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tăng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3"/>
                    </a:solidFill>
                  </a:rPr>
                  <a:t>cường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Nếu</a:t>
                </a:r>
                <a:r>
                  <a:rPr lang="en-US" dirty="0"/>
                  <a:t> M </a:t>
                </a:r>
                <a:r>
                  <a:rPr lang="en-US" dirty="0" err="1"/>
                  <a:t>là</a:t>
                </a:r>
                <a:r>
                  <a:rPr lang="en-US" dirty="0"/>
                  <a:t> perfect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thúc</a:t>
                </a:r>
                <a:r>
                  <a:rPr lang="en-US" dirty="0"/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rồi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trở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lại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Bước 0: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dán</a:t>
                </a:r>
                <a:r>
                  <a:rPr lang="en-US" dirty="0"/>
                  <a:t> </a:t>
                </a:r>
                <a:r>
                  <a:rPr lang="en-US" dirty="0" err="1"/>
                  <a:t>rồi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cực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M </a:t>
                </a:r>
                <a:r>
                  <a:rPr lang="en-US" dirty="0" err="1"/>
                  <a:t>trên</a:t>
                </a:r>
                <a:r>
                  <a:rPr lang="en-US" dirty="0"/>
                  <a:t> Gl.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1: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Nếu</a:t>
                </a:r>
                <a:r>
                  <a:rPr lang="en-US" dirty="0">
                    <a:solidFill>
                      <a:schemeClr val="accent3"/>
                    </a:solidFill>
                  </a:rPr>
                  <a:t> M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là</a:t>
                </a:r>
                <a:r>
                  <a:rPr lang="en-US" dirty="0">
                    <a:solidFill>
                      <a:schemeClr val="accent3"/>
                    </a:solidFill>
                  </a:rPr>
                  <a:t> perfect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thì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kết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thúc</a:t>
                </a:r>
                <a:r>
                  <a:rPr lang="en-US" dirty="0">
                    <a:solidFill>
                      <a:schemeClr val="accent3"/>
                    </a:solidFill>
                  </a:rPr>
                  <a:t>.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do u ∈ X. </a:t>
                </a:r>
                <a:r>
                  <a:rPr lang="en-US" dirty="0" err="1"/>
                  <a:t>Gán</a:t>
                </a:r>
                <a:r>
                  <a:rPr lang="en-US" dirty="0"/>
                  <a:t> S = {u}, T = ∅ 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</a:t>
                </a:r>
                <a:r>
                  <a:rPr lang="vi-VN" dirty="0">
                    <a:solidFill>
                      <a:schemeClr val="tx1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ea typeface="Cambria Math" panose="02040503050406030204" pitchFamily="18" charset="0"/>
                </a:endParaRPr>
              </a:p>
              <a:p>
                <a:r>
                  <a:rPr lang="vi-VN" dirty="0"/>
                  <a:t>	Thay thế Gl bởi Gl’, </a:t>
                </a:r>
              </a:p>
              <a:p>
                <a:r>
                  <a:rPr lang="vi-VN" dirty="0"/>
                  <a:t>	Nếu Nl(S) != T thì chuyển sang bước 3.</a:t>
                </a:r>
                <a:endParaRPr lang="en-US" dirty="0"/>
              </a:p>
              <a:p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/>
                  <a:t>3: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y ∈ N(S) \ T.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do ta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y. </a:t>
                </a:r>
                <a:r>
                  <a:rPr lang="en-US" dirty="0" err="1" smtClean="0"/>
                  <a:t>Mở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rộng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M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rồi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trở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1.</a:t>
                </a:r>
              </a:p>
              <a:p>
                <a:pPr lvl="1"/>
                <a:r>
                  <a:rPr lang="en-US" dirty="0" err="1" smtClean="0"/>
                  <a:t>Nếu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M,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: </a:t>
                </a:r>
                <a:r>
                  <a:rPr lang="vi-VN" dirty="0" smtClean="0"/>
                  <a:t>S = S ∪ {z}, T = T ∪ {y} . Trở lại bước 2.</a:t>
                </a:r>
                <a:endParaRPr lang="vi-V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0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92"/>
            <a:ext cx="12192000" cy="790015"/>
          </a:xfrm>
        </p:spPr>
        <p:txBody>
          <a:bodyPr/>
          <a:lstStyle/>
          <a:p>
            <a:r>
              <a:rPr lang="vi-VN" dirty="0" smtClean="0"/>
              <a:t>Minh họa Thuật toán</a:t>
            </a:r>
            <a:endParaRPr lang="vi-V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1148666" y="228600"/>
            <a:ext cx="805969" cy="10112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	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7" name="Flowchart: Connector 36"/>
          <p:cNvSpPr/>
          <p:nvPr/>
        </p:nvSpPr>
        <p:spPr>
          <a:xfrm>
            <a:off x="9168669" y="246919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8" name="Flowchart: Connector 37"/>
          <p:cNvSpPr/>
          <p:nvPr/>
        </p:nvSpPr>
        <p:spPr>
          <a:xfrm>
            <a:off x="10561463" y="248723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39" name="Flowchart: Connector 38"/>
          <p:cNvSpPr/>
          <p:nvPr/>
        </p:nvSpPr>
        <p:spPr>
          <a:xfrm>
            <a:off x="11803523" y="250247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0" name="Flowchart: Connector 39"/>
          <p:cNvSpPr/>
          <p:nvPr/>
        </p:nvSpPr>
        <p:spPr>
          <a:xfrm>
            <a:off x="9156526" y="93276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41" name="Flowchart: Connector 40"/>
          <p:cNvSpPr/>
          <p:nvPr/>
        </p:nvSpPr>
        <p:spPr>
          <a:xfrm>
            <a:off x="10530030" y="940237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42" name="Flowchart: Connector 41"/>
          <p:cNvSpPr/>
          <p:nvPr/>
        </p:nvSpPr>
        <p:spPr>
          <a:xfrm>
            <a:off x="11788283" y="9556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43" name="Straight Connector 42"/>
          <p:cNvCxnSpPr>
            <a:stCxn id="40" idx="4"/>
            <a:endCxn id="37" idx="0"/>
          </p:cNvCxnSpPr>
          <p:nvPr/>
        </p:nvCxnSpPr>
        <p:spPr>
          <a:xfrm>
            <a:off x="9213676" y="1062300"/>
            <a:ext cx="12143" cy="140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8443" y="1070549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76703" y="1078169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51876" y="1040234"/>
            <a:ext cx="256032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30043" y="1085789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834003" y="1108649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4" y="571717"/>
                <a:ext cx="452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07" y="563428"/>
                <a:ext cx="3963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099" y="556633"/>
                <a:ext cx="457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77" y="2662964"/>
                <a:ext cx="489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571" y="265360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07" y="2669700"/>
                <a:ext cx="4950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918867" y="201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9505607" y="209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0298939" y="211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8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10827422" y="21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53" name="TextBox 52"/>
          <p:cNvSpPr txBox="1"/>
          <p:nvPr/>
        </p:nvSpPr>
        <p:spPr>
          <a:xfrm>
            <a:off x="11421794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4" name="TextBox 53"/>
          <p:cNvSpPr txBox="1"/>
          <p:nvPr/>
        </p:nvSpPr>
        <p:spPr>
          <a:xfrm>
            <a:off x="11826383" y="2031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1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Bước 0: </a:t>
                </a:r>
                <a:r>
                  <a:rPr lang="en-US" dirty="0" err="1">
                    <a:solidFill>
                      <a:srgbClr val="FF0000"/>
                    </a:solidFill>
                  </a:rPr>
                  <a:t>Khởi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tạo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nhãn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dán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rồi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tìm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bộ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ghép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cực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đại</a:t>
                </a:r>
                <a:r>
                  <a:rPr lang="en-US" dirty="0">
                    <a:solidFill>
                      <a:srgbClr val="FF0000"/>
                    </a:solidFill>
                  </a:rPr>
                  <a:t> M </a:t>
                </a:r>
                <a:r>
                  <a:rPr lang="en-US" dirty="0" err="1">
                    <a:solidFill>
                      <a:srgbClr val="FF0000"/>
                    </a:solidFill>
                  </a:rPr>
                  <a:t>trên</a:t>
                </a:r>
                <a:r>
                  <a:rPr lang="en-US" dirty="0">
                    <a:solidFill>
                      <a:srgbClr val="FF0000"/>
                    </a:solidFill>
                  </a:rPr>
                  <a:t> Gl.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1: </a:t>
                </a:r>
                <a:r>
                  <a:rPr lang="en-US" dirty="0" err="1">
                    <a:solidFill>
                      <a:srgbClr val="FF0000"/>
                    </a:solidFill>
                  </a:rPr>
                  <a:t>Nếu</a:t>
                </a:r>
                <a:r>
                  <a:rPr lang="en-US" dirty="0">
                    <a:solidFill>
                      <a:srgbClr val="FF0000"/>
                    </a:solidFill>
                  </a:rPr>
                  <a:t> M </a:t>
                </a:r>
                <a:r>
                  <a:rPr lang="en-US" dirty="0" err="1">
                    <a:solidFill>
                      <a:srgbClr val="FF0000"/>
                    </a:solidFill>
                  </a:rPr>
                  <a:t>là</a:t>
                </a:r>
                <a:r>
                  <a:rPr lang="en-US" dirty="0">
                    <a:solidFill>
                      <a:srgbClr val="FF0000"/>
                    </a:solidFill>
                  </a:rPr>
                  <a:t> perfect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thì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thúc</a:t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  <a:r>
                  <a:rPr lang="en-US" dirty="0" err="1">
                    <a:solidFill>
                      <a:srgbClr val="FF0000"/>
                    </a:solidFill>
                  </a:rPr>
                  <a:t>Ngược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lại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lấy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một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tự</a:t>
                </a:r>
                <a:r>
                  <a:rPr lang="en-US" dirty="0">
                    <a:solidFill>
                      <a:srgbClr val="FF0000"/>
                    </a:solidFill>
                  </a:rPr>
                  <a:t> do u ∈ X. </a:t>
                </a:r>
                <a:r>
                  <a:rPr lang="en-US" dirty="0" err="1">
                    <a:solidFill>
                      <a:srgbClr val="FF0000"/>
                    </a:solidFill>
                  </a:rPr>
                  <a:t>Gán</a:t>
                </a:r>
                <a:r>
                  <a:rPr lang="en-US" dirty="0">
                    <a:solidFill>
                      <a:srgbClr val="FF0000"/>
                    </a:solidFill>
                  </a:rPr>
                  <a:t> S = {u}, T = ∅ 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2: </a:t>
                </a:r>
                <a:r>
                  <a:rPr lang="vi-VN" dirty="0">
                    <a:solidFill>
                      <a:srgbClr val="FF0000"/>
                    </a:solidFill>
                  </a:rPr>
                  <a:t>Nếu Nl(S) = T, tìm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 </m:t>
                    </m:r>
                    <m:func>
                      <m:funcPr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vi-VN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endParaRPr lang="vi-VN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vi-VN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Cập nhập nhãn dán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∆ 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 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vi-V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vi-VN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vi-VN" dirty="0">
                    <a:solidFill>
                      <a:srgbClr val="FF0000"/>
                    </a:solidFill>
                  </a:rPr>
                  <a:t>	Thay thế Gl bởi Gl’, </a:t>
                </a:r>
              </a:p>
              <a:p>
                <a:r>
                  <a:rPr lang="vi-VN" dirty="0">
                    <a:solidFill>
                      <a:srgbClr val="FF0000"/>
                    </a:solidFill>
                  </a:rPr>
                  <a:t>	Nếu Nl(S) != T thì chuyển sang bước 3.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3: </a:t>
                </a:r>
                <a:r>
                  <a:rPr lang="en-US" dirty="0" err="1">
                    <a:solidFill>
                      <a:srgbClr val="FF0000"/>
                    </a:solidFill>
                  </a:rPr>
                  <a:t>Lấy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y ∈ N(S) \ T.</a:t>
                </a:r>
              </a:p>
              <a:p>
                <a:pPr lvl="1"/>
                <a:r>
                  <a:rPr lang="en-US" dirty="0" err="1" smtClean="0">
                    <a:solidFill>
                      <a:srgbClr val="FF0000"/>
                    </a:solidFill>
                  </a:rPr>
                  <a:t>Nếu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y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tự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do ta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được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đường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tăng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cường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từ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u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đến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y.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Mở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rộng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bộ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ghép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M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theo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đường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tăng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cường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rồi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trở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lại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bước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1.</a:t>
                </a:r>
              </a:p>
              <a:p>
                <a:pPr lvl="1"/>
                <a:r>
                  <a:rPr lang="en-US" dirty="0" err="1" smtClean="0">
                    <a:solidFill>
                      <a:srgbClr val="FF0000"/>
                    </a:solidFill>
                  </a:rPr>
                  <a:t>Nếu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y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đã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được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ghép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trong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M,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thì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ta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thêm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các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đỉnh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z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nối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với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y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vào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: </a:t>
                </a:r>
                <a:r>
                  <a:rPr lang="vi-VN" dirty="0" smtClean="0">
                    <a:solidFill>
                      <a:srgbClr val="FF0000"/>
                    </a:solidFill>
                  </a:rPr>
                  <a:t>S = S ∪ {z}, T = T ∪ {y} . Trở lại bước 2.</a:t>
                </a:r>
                <a:endParaRPr lang="vi-V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3" y="1489474"/>
                <a:ext cx="8344781" cy="4282519"/>
              </a:xfrm>
              <a:prstGeom prst="rect">
                <a:avLst/>
              </a:prstGeom>
              <a:blipFill rotWithShape="0">
                <a:blip r:embed="rId9"/>
                <a:stretch>
                  <a:fillRect l="-584" t="-711" b="-14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302125" y="645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0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713350" y="66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303" y="6566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44802" y="26416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6109" y="26347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915889" y="27268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/>
              <a:t>4</a:t>
            </a:r>
            <a:endParaRPr lang="vi-VN" dirty="0"/>
          </a:p>
        </p:txBody>
      </p:sp>
      <p:sp>
        <p:nvSpPr>
          <p:cNvPr id="56" name="Flowchart: Connector 55"/>
          <p:cNvSpPr/>
          <p:nvPr/>
        </p:nvSpPr>
        <p:spPr>
          <a:xfrm>
            <a:off x="9216277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7" name="Flowchart: Connector 56"/>
          <p:cNvSpPr/>
          <p:nvPr/>
        </p:nvSpPr>
        <p:spPr>
          <a:xfrm>
            <a:off x="10571352" y="495207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8" name="Flowchart: Connector 57"/>
          <p:cNvSpPr/>
          <p:nvPr/>
        </p:nvSpPr>
        <p:spPr>
          <a:xfrm>
            <a:off x="11882857" y="495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59" name="Flowchart: Connector 58"/>
          <p:cNvSpPr/>
          <p:nvPr/>
        </p:nvSpPr>
        <p:spPr>
          <a:xfrm>
            <a:off x="9212062" y="339760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 dirty="0"/>
          </a:p>
        </p:txBody>
      </p:sp>
      <p:sp>
        <p:nvSpPr>
          <p:cNvPr id="60" name="Flowchart: Connector 59"/>
          <p:cNvSpPr/>
          <p:nvPr/>
        </p:nvSpPr>
        <p:spPr>
          <a:xfrm>
            <a:off x="10585566" y="3405081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61" name="Flowchart: Connector 60"/>
          <p:cNvSpPr/>
          <p:nvPr/>
        </p:nvSpPr>
        <p:spPr>
          <a:xfrm>
            <a:off x="11843819" y="3420458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9313979" y="3535393"/>
            <a:ext cx="1303020" cy="14325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7" idx="0"/>
          </p:cNvCxnSpPr>
          <p:nvPr/>
        </p:nvCxnSpPr>
        <p:spPr>
          <a:xfrm flipH="1">
            <a:off x="10628502" y="3543013"/>
            <a:ext cx="3737" cy="14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07412" y="3505078"/>
            <a:ext cx="2560320" cy="1447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43" y="3028272"/>
                <a:ext cx="3963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635" y="3021477"/>
                <a:ext cx="45768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652" y="5033046"/>
                <a:ext cx="4950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583" y="5024748"/>
                <a:ext cx="49507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487" y="5041998"/>
                <a:ext cx="48974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95" y="3035749"/>
                <a:ext cx="4523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208253" y="5524138"/>
            <a:ext cx="16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 = {X1, X2}</a:t>
            </a:r>
          </a:p>
          <a:p>
            <a:r>
              <a:rPr lang="vi-VN" dirty="0" smtClean="0"/>
              <a:t>T = {Y2}</a:t>
            </a:r>
          </a:p>
          <a:p>
            <a:r>
              <a:rPr lang="vi-VN" dirty="0" smtClean="0"/>
              <a:t>Nl = {Y2, Y3}</a:t>
            </a:r>
            <a:endParaRPr lang="vi-VN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0645283" y="3542800"/>
            <a:ext cx="1196340" cy="13944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1347"/>
            <a:ext cx="10364451" cy="874723"/>
          </a:xfrm>
        </p:spPr>
        <p:txBody>
          <a:bodyPr/>
          <a:lstStyle/>
          <a:p>
            <a:r>
              <a:rPr lang="vi-VN" dirty="0"/>
              <a:t>Bài toán phân công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266738"/>
                <a:ext cx="10363826" cy="51760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người</a:t>
                </a:r>
                <a:r>
                  <a:rPr lang="en-US" dirty="0" err="1"/>
                  <a:t>-</a:t>
                </a:r>
                <a:r>
                  <a:rPr lang="en-US" dirty="0" err="1" smtClean="0"/>
                  <a:t>việc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C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ma </a:t>
                </a:r>
                <a:r>
                  <a:rPr lang="en-US" dirty="0" err="1" smtClean="0"/>
                  <a:t>trận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hiện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thực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hiện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việc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việc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tổng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thấp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việc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việc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nhân</a:t>
                </a:r>
                <a:r>
                  <a:rPr lang="en-US" dirty="0" smtClean="0"/>
                  <a:t>.</a:t>
                </a:r>
              </a:p>
              <a:p>
                <a:r>
                  <a:rPr lang="vi-VN" dirty="0"/>
                  <a:t>Cách giải quyết:</a:t>
                </a:r>
              </a:p>
              <a:p>
                <a:pPr lvl="1"/>
                <a:r>
                  <a:rPr lang="vi-VN" dirty="0"/>
                  <a:t>Áp dụng vét cạn (brute-force)</a:t>
                </a:r>
              </a:p>
              <a:p>
                <a:pPr marL="457200" lvl="1" indent="0">
                  <a:buNone/>
                </a:pPr>
                <a:r>
                  <a:rPr lang="vi-VN" dirty="0"/>
                  <a:t>-&gt; Độ phức tạp n!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266738"/>
                <a:ext cx="10363826" cy="5176006"/>
              </a:xfrm>
              <a:blipFill rotWithShape="0">
                <a:blip r:embed="rId2"/>
                <a:stretch>
                  <a:fillRect l="-1353" t="-1413" r="-58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77506"/>
            <a:ext cx="10364451" cy="1015068"/>
          </a:xfrm>
        </p:spPr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3242"/>
            <a:ext cx="10363826" cy="4776130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vi-VN" dirty="0"/>
              <a:t>Lý thuyết đồ thị - Lê Minh Hoàng.</a:t>
            </a:r>
            <a:endParaRPr lang="vi-VN" sz="2000" dirty="0"/>
          </a:p>
          <a:p>
            <a:pPr marL="971550" lvl="1" indent="-514350">
              <a:buFont typeface="+mj-lt"/>
              <a:buAutoNum type="arabicPeriod"/>
            </a:pPr>
            <a:r>
              <a:rPr lang="vi-VN" dirty="0"/>
              <a:t>CMSC 651: Design and Analysis of Algorithms</a:t>
            </a:r>
            <a:r>
              <a:rPr lang="en-US" dirty="0"/>
              <a:t>.</a:t>
            </a:r>
            <a:endParaRPr lang="vi-VN" sz="2000" dirty="0"/>
          </a:p>
          <a:p>
            <a:pPr marL="971550" lvl="1" indent="-514350">
              <a:buFont typeface="+mj-lt"/>
              <a:buAutoNum type="arabicPeriod"/>
            </a:pPr>
            <a:r>
              <a:rPr lang="vi-VN" dirty="0"/>
              <a:t>EGRES Technical Report No. 2004-14 On Kuhn’s Hungarian Method – A tribute from Hungary</a:t>
            </a:r>
            <a:r>
              <a:rPr lang="en-US" dirty="0"/>
              <a:t>.</a:t>
            </a:r>
            <a:endParaRPr lang="vi-VN" sz="2000" dirty="0"/>
          </a:p>
          <a:p>
            <a:pPr marL="971550" lvl="1" indent="-514350">
              <a:buFont typeface="+mj-lt"/>
              <a:buAutoNum type="arabicPeriod"/>
            </a:pPr>
            <a:r>
              <a:rPr lang="vi-VN" dirty="0"/>
              <a:t>H. W. Kuhn, “The hungarian method for the assignment problem,” Naval Research Logistic Quarterly, 1955</a:t>
            </a:r>
            <a:r>
              <a:rPr lang="en-US" dirty="0"/>
              <a:t>.</a:t>
            </a:r>
            <a:endParaRPr lang="vi-VN" sz="2000" dirty="0"/>
          </a:p>
          <a:p>
            <a:pPr marL="971550" lvl="1" indent="-514350">
              <a:buFont typeface="+mj-lt"/>
              <a:buAutoNum type="arabicPeriod"/>
            </a:pPr>
            <a:r>
              <a:rPr lang="vi-VN" dirty="0"/>
              <a:t>On the history of combinatorial optimization(till 1960)-Alexander Schrijver</a:t>
            </a:r>
            <a:r>
              <a:rPr lang="en-US" dirty="0"/>
              <a:t>.</a:t>
            </a:r>
            <a:endParaRPr lang="vi-VN" sz="2000" dirty="0"/>
          </a:p>
          <a:p>
            <a:pPr marL="971550" lvl="1" indent="-514350">
              <a:buFont typeface="+mj-lt"/>
              <a:buAutoNum type="arabicPeriod"/>
            </a:pPr>
            <a:r>
              <a:rPr lang="vi-VN" dirty="0"/>
              <a:t>Bipartite Matching &amp; the Hungarian Method-Subhash Suri.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806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toán phân công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Cách giải quyết:</a:t>
            </a:r>
            <a:endParaRPr lang="vi-VN" dirty="0"/>
          </a:p>
          <a:p>
            <a:pPr marL="0" indent="0">
              <a:buNone/>
            </a:pPr>
            <a:r>
              <a:rPr lang="vi-VN" dirty="0" smtClean="0"/>
              <a:t>	Một thuật toán với độ phức tạp đa thức</a:t>
            </a:r>
          </a:p>
          <a:p>
            <a:pPr marL="0" indent="0">
              <a:buNone/>
            </a:pPr>
            <a:r>
              <a:rPr lang="vi-VN" dirty="0"/>
              <a:t>-&gt; Thuật toán Hungarian:  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	Kuhn </a:t>
            </a:r>
            <a:r>
              <a:rPr lang="vi-VN" dirty="0"/>
              <a:t>1955-1956, Munkres 1957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8147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smtClean="0"/>
              <a:t>Đồ thị hai phía.</a:t>
            </a:r>
          </a:p>
          <a:p>
            <a:r>
              <a:rPr lang="vi-VN" dirty="0" smtClean="0"/>
              <a:t>Bộ ghép, bộ ghép cực đại.</a:t>
            </a:r>
          </a:p>
          <a:p>
            <a:r>
              <a:rPr lang="vi-VN" dirty="0" smtClean="0"/>
              <a:t>Đường xen kẽ, đường tăng cường.</a:t>
            </a:r>
          </a:p>
          <a:p>
            <a:r>
              <a:rPr lang="vi-VN" dirty="0" smtClean="0"/>
              <a:t>Đồ thị cân bằng và nhãn khả thi.</a:t>
            </a:r>
          </a:p>
          <a:p>
            <a:r>
              <a:rPr lang="vi-VN" dirty="0" smtClean="0"/>
              <a:t>Lân cận của một đỉnh.</a:t>
            </a:r>
          </a:p>
          <a:p>
            <a:r>
              <a:rPr lang="vi-VN" dirty="0"/>
              <a:t>Định lí về đồ thị cân bằng và bộ ghép trọng số cực </a:t>
            </a:r>
            <a:r>
              <a:rPr lang="vi-VN" dirty="0" smtClean="0"/>
              <a:t>đại.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479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67781"/>
            <a:ext cx="10364451" cy="1065402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2 </a:t>
            </a:r>
            <a:r>
              <a:rPr lang="en-US" dirty="0" err="1" smtClean="0"/>
              <a:t>phía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56789"/>
            <a:ext cx="7038888" cy="5353736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2 </a:t>
            </a:r>
            <a:r>
              <a:rPr lang="en-US" dirty="0" err="1" smtClean="0"/>
              <a:t>phía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Bipartite Graph</a:t>
            </a:r>
            <a:r>
              <a:rPr lang="en-US" dirty="0" smtClean="0"/>
              <a:t>):</a:t>
            </a:r>
          </a:p>
          <a:p>
            <a:pPr lvl="1"/>
            <a:r>
              <a:rPr lang="vi-VN" dirty="0"/>
              <a:t>	Là đồ thị mà tập các đỉnh V có thể chia làm 2 tập con rời nhau là X và </a:t>
            </a:r>
            <a:r>
              <a:rPr lang="vi-VN" dirty="0" smtClean="0"/>
              <a:t>Y.</a:t>
            </a:r>
          </a:p>
          <a:p>
            <a:r>
              <a:rPr lang="vi-VN" dirty="0" smtClean="0"/>
              <a:t>Đồ thị 2 phía đầy đủ (</a:t>
            </a:r>
            <a:r>
              <a:rPr lang="vi-VN" i="1" dirty="0"/>
              <a:t>Complete </a:t>
            </a:r>
            <a:r>
              <a:rPr lang="en-US" i="1" dirty="0"/>
              <a:t>Bipartite Graph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Y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 smtClean="0"/>
              <a:t>nối</a:t>
            </a:r>
            <a:r>
              <a:rPr lang="en-US" dirty="0"/>
              <a:t>.</a:t>
            </a:r>
            <a:endParaRPr lang="vi-VN" dirty="0"/>
          </a:p>
          <a:p>
            <a:pPr marL="457200" lvl="1" indent="0">
              <a:buNone/>
            </a:pPr>
            <a:endParaRPr lang="vi-VN" dirty="0"/>
          </a:p>
          <a:p>
            <a:pPr lvl="1"/>
            <a:endParaRPr lang="vi-VN" dirty="0"/>
          </a:p>
        </p:txBody>
      </p:sp>
      <p:sp>
        <p:nvSpPr>
          <p:cNvPr id="29" name="Oval 28"/>
          <p:cNvSpPr/>
          <p:nvPr/>
        </p:nvSpPr>
        <p:spPr>
          <a:xfrm>
            <a:off x="9042632" y="2439605"/>
            <a:ext cx="3149368" cy="6051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0" name="Oval 29"/>
          <p:cNvSpPr/>
          <p:nvPr/>
        </p:nvSpPr>
        <p:spPr>
          <a:xfrm>
            <a:off x="9015519" y="3981369"/>
            <a:ext cx="3156035" cy="482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Flowchart: Connector 30"/>
          <p:cNvSpPr/>
          <p:nvPr/>
        </p:nvSpPr>
        <p:spPr>
          <a:xfrm>
            <a:off x="9277218" y="417250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32" name="Flowchart: Connector 31"/>
          <p:cNvSpPr/>
          <p:nvPr/>
        </p:nvSpPr>
        <p:spPr>
          <a:xfrm>
            <a:off x="10679298" y="415663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33" name="Flowchart: Connector 32"/>
          <p:cNvSpPr/>
          <p:nvPr/>
        </p:nvSpPr>
        <p:spPr>
          <a:xfrm>
            <a:off x="11921358" y="417187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34" name="Flowchart: Connector 33"/>
          <p:cNvSpPr/>
          <p:nvPr/>
        </p:nvSpPr>
        <p:spPr>
          <a:xfrm>
            <a:off x="9274361" y="2602156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/>
          </a:p>
        </p:txBody>
      </p:sp>
      <p:sp>
        <p:nvSpPr>
          <p:cNvPr id="35" name="Flowchart: Connector 34"/>
          <p:cNvSpPr/>
          <p:nvPr/>
        </p:nvSpPr>
        <p:spPr>
          <a:xfrm>
            <a:off x="10647865" y="2609633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36" name="Flowchart: Connector 35"/>
          <p:cNvSpPr/>
          <p:nvPr/>
        </p:nvSpPr>
        <p:spPr>
          <a:xfrm>
            <a:off x="11906118" y="2625010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9330558" y="2717085"/>
            <a:ext cx="15240" cy="1447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376278" y="2739945"/>
            <a:ext cx="1303020" cy="143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694538" y="2747565"/>
            <a:ext cx="30480" cy="1386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3" idx="0"/>
          </p:cNvCxnSpPr>
          <p:nvPr/>
        </p:nvCxnSpPr>
        <p:spPr>
          <a:xfrm>
            <a:off x="9369711" y="2709630"/>
            <a:ext cx="2608797" cy="14622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0747878" y="2755185"/>
            <a:ext cx="1196340" cy="13944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4"/>
          </p:cNvCxnSpPr>
          <p:nvPr/>
        </p:nvCxnSpPr>
        <p:spPr>
          <a:xfrm flipH="1">
            <a:off x="11951838" y="2754550"/>
            <a:ext cx="11430" cy="1433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119614" y="2231333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614" y="2231333"/>
                <a:ext cx="4523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526822" y="2208457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822" y="2208457"/>
                <a:ext cx="39639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1679934" y="2233008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934" y="2233008"/>
                <a:ext cx="45768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19614" y="4449986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614" y="4449986"/>
                <a:ext cx="48974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0461093" y="444832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093" y="4448326"/>
                <a:ext cx="49507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1676483" y="4448326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483" y="4448326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549119" y="413440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74807" y="233262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dirty="0" smtClean="0">
                <a:solidFill>
                  <a:schemeClr val="accent3"/>
                </a:solidFill>
              </a:rPr>
              <a:t>Y</a:t>
            </a:r>
            <a:endParaRPr lang="vi-VN" sz="3200" dirty="0">
              <a:solidFill>
                <a:schemeClr val="accent3"/>
              </a:solidFill>
            </a:endParaRPr>
          </a:p>
        </p:txBody>
      </p:sp>
      <p:cxnSp>
        <p:nvCxnSpPr>
          <p:cNvPr id="52" name="Straight Connector 51"/>
          <p:cNvCxnSpPr>
            <a:stCxn id="31" idx="6"/>
            <a:endCxn id="36" idx="3"/>
          </p:cNvCxnSpPr>
          <p:nvPr/>
        </p:nvCxnSpPr>
        <p:spPr>
          <a:xfrm flipV="1">
            <a:off x="9391518" y="2735579"/>
            <a:ext cx="2531339" cy="150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4" idx="4"/>
            <a:endCxn id="32" idx="6"/>
          </p:cNvCxnSpPr>
          <p:nvPr/>
        </p:nvCxnSpPr>
        <p:spPr>
          <a:xfrm>
            <a:off x="9331511" y="2731696"/>
            <a:ext cx="1462087" cy="148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5"/>
            <a:endCxn id="33" idx="0"/>
          </p:cNvCxnSpPr>
          <p:nvPr/>
        </p:nvCxnSpPr>
        <p:spPr>
          <a:xfrm>
            <a:off x="10745426" y="2720202"/>
            <a:ext cx="1233082" cy="145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5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52228"/>
          </a:xfrm>
        </p:spPr>
        <p:txBody>
          <a:bodyPr/>
          <a:lstStyle/>
          <a:p>
            <a:r>
              <a:rPr lang="vi-VN" dirty="0" smtClean="0"/>
              <a:t>Bộ ghép và Bộ ghép cực đại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36522"/>
            <a:ext cx="7895946" cy="4949504"/>
          </a:xfrm>
        </p:spPr>
        <p:txBody>
          <a:bodyPr>
            <a:normAutofit fontScale="77500" lnSpcReduction="20000"/>
          </a:bodyPr>
          <a:lstStyle/>
          <a:p>
            <a:r>
              <a:rPr lang="vi-VN" dirty="0" smtClean="0"/>
              <a:t>Bộ ghép (Matching):</a:t>
            </a:r>
          </a:p>
          <a:p>
            <a:pPr lvl="1"/>
            <a:r>
              <a:rPr lang="vi-VN" dirty="0"/>
              <a:t>Một bộ ghép (matching) của đồ thị G là một tập hợp các cạnh của G đôi một không có đỉnh chung</a:t>
            </a:r>
            <a:r>
              <a:rPr lang="vi-VN" dirty="0" smtClean="0"/>
              <a:t>.</a:t>
            </a:r>
          </a:p>
          <a:p>
            <a:pPr lvl="1"/>
            <a:r>
              <a:rPr lang="vi-VN" dirty="0" smtClean="0"/>
              <a:t>Kích thước của </a:t>
            </a:r>
            <a:r>
              <a:rPr lang="vi-VN" dirty="0"/>
              <a:t>bộ ghép (kí hiệu </a:t>
            </a:r>
            <a:r>
              <a:rPr lang="vi-VN" dirty="0" smtClean="0"/>
              <a:t>|</a:t>
            </a:r>
            <a:r>
              <a:rPr lang="vi-VN" dirty="0"/>
              <a:t>M</a:t>
            </a:r>
            <a:r>
              <a:rPr lang="vi-VN" dirty="0" smtClean="0"/>
              <a:t>|) là số lượng cạnh trong bộ ghép.</a:t>
            </a:r>
          </a:p>
          <a:p>
            <a:r>
              <a:rPr lang="vi-VN" dirty="0"/>
              <a:t>Bộ ghép cực đại (Maximum Matching):</a:t>
            </a:r>
          </a:p>
          <a:p>
            <a:pPr lvl="1"/>
            <a:r>
              <a:rPr lang="vi-VN" dirty="0"/>
              <a:t>Bộ ghép M gọi là cực đại nếu với mọi bộ ghép M′ khác M thì</a:t>
            </a:r>
          </a:p>
          <a:p>
            <a:pPr marL="457200" lvl="1" indent="0">
              <a:buNone/>
            </a:pPr>
            <a:r>
              <a:rPr lang="vi-VN" dirty="0"/>
              <a:t> |M′| ≤ |M|.</a:t>
            </a:r>
          </a:p>
          <a:p>
            <a:r>
              <a:rPr lang="vi-VN" dirty="0"/>
              <a:t>Bộ ghép hoàn hảo (Perfect Matching):</a:t>
            </a:r>
          </a:p>
          <a:p>
            <a:pPr lvl="1"/>
            <a:r>
              <a:rPr lang="vi-VN" dirty="0"/>
              <a:t>Bộ ghép gọi là hoàn hảo nếu mọi đỉnh của đồ thị đều được </a:t>
            </a:r>
            <a:r>
              <a:rPr lang="vi-VN" dirty="0" smtClean="0"/>
              <a:t>ghép.</a:t>
            </a:r>
          </a:p>
          <a:p>
            <a:pPr marL="457200" lvl="1" indent="0">
              <a:buNone/>
            </a:pPr>
            <a:endParaRPr lang="vi-VN" dirty="0" smtClean="0"/>
          </a:p>
        </p:txBody>
      </p:sp>
      <p:sp>
        <p:nvSpPr>
          <p:cNvPr id="6" name="Flowchart: Connector 5"/>
          <p:cNvSpPr/>
          <p:nvPr/>
        </p:nvSpPr>
        <p:spPr>
          <a:xfrm>
            <a:off x="8974944" y="41265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7" name="Flowchart: Connector 6"/>
          <p:cNvSpPr/>
          <p:nvPr/>
        </p:nvSpPr>
        <p:spPr>
          <a:xfrm>
            <a:off x="10377024" y="411063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8" name="Flowchart: Connector 7"/>
          <p:cNvSpPr/>
          <p:nvPr/>
        </p:nvSpPr>
        <p:spPr>
          <a:xfrm>
            <a:off x="11619084" y="412587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9" name="Flowchart: Connector 8"/>
          <p:cNvSpPr/>
          <p:nvPr/>
        </p:nvSpPr>
        <p:spPr>
          <a:xfrm>
            <a:off x="8972087" y="255616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/>
          </a:p>
        </p:txBody>
      </p:sp>
      <p:sp>
        <p:nvSpPr>
          <p:cNvPr id="10" name="Flowchart: Connector 9"/>
          <p:cNvSpPr/>
          <p:nvPr/>
        </p:nvSpPr>
        <p:spPr>
          <a:xfrm>
            <a:off x="10345591" y="256364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11" name="Flowchart: Connector 10"/>
          <p:cNvSpPr/>
          <p:nvPr/>
        </p:nvSpPr>
        <p:spPr>
          <a:xfrm>
            <a:off x="11603844" y="257901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9028284" y="2671094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9074004" y="2693954"/>
            <a:ext cx="1303020" cy="14325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392264" y="2701574"/>
            <a:ext cx="3048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67437" y="2663639"/>
            <a:ext cx="2560320" cy="1447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445604" y="2709194"/>
            <a:ext cx="1196340" cy="13944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1649564" y="2732054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8"/>
              <p:cNvSpPr txBox="1"/>
              <p:nvPr/>
            </p:nvSpPr>
            <p:spPr>
              <a:xfrm>
                <a:off x="8817340" y="2185342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8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340" y="2185342"/>
                <a:ext cx="4523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/>
              <p:cNvSpPr txBox="1"/>
              <p:nvPr/>
            </p:nvSpPr>
            <p:spPr>
              <a:xfrm>
                <a:off x="10194068" y="219381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068" y="2193812"/>
                <a:ext cx="39639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377660" y="218701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660" y="2187017"/>
                <a:ext cx="45768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817340" y="4403995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340" y="4403995"/>
                <a:ext cx="48974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158819" y="440233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819" y="4402335"/>
                <a:ext cx="49507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374209" y="440233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209" y="4402335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817341" y="4940543"/>
                <a:ext cx="337466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vi-V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vi-V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vi-VN" sz="2000" b="0" dirty="0" smtClean="0">
                  <a:solidFill>
                    <a:schemeClr val="tx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vi-V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vi-V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vi-V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vi-V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vi-V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vi-V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vi-V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sz="2000" b="0" dirty="0" smtClean="0">
                    <a:solidFill>
                      <a:schemeClr val="tx2"/>
                    </a:solidFill>
                  </a:rPr>
                  <a:t>,</a:t>
                </a:r>
                <a:r>
                  <a:rPr lang="vi-VN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vi-V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vi-V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sz="2000" b="0" dirty="0" smtClean="0">
                    <a:solidFill>
                      <a:schemeClr val="tx2"/>
                    </a:solidFill>
                  </a:rPr>
                  <a:t>},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vi-V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vi-VN" sz="2000" b="0" dirty="0" smtClean="0">
                  <a:solidFill>
                    <a:schemeClr val="tx2"/>
                  </a:solidFill>
                </a:endParaRPr>
              </a:p>
              <a:p>
                <a:pPr algn="ctr"/>
                <a:endParaRPr lang="vi-VN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341" y="4940543"/>
                <a:ext cx="3374660" cy="13234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530147" y="257901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endParaRPr lang="vi-V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602297"/>
          </a:xfrm>
        </p:spPr>
        <p:txBody>
          <a:bodyPr>
            <a:normAutofit/>
          </a:bodyPr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19744"/>
            <a:ext cx="6913154" cy="454683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Đường</a:t>
            </a:r>
            <a:r>
              <a:rPr lang="en-US" dirty="0"/>
              <a:t> </a:t>
            </a:r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 </a:t>
            </a:r>
            <a:r>
              <a:rPr lang="en-US" dirty="0"/>
              <a:t>(Alternating path)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M:</a:t>
            </a:r>
          </a:p>
          <a:p>
            <a:pPr lvl="1"/>
            <a:r>
              <a:rPr lang="vi-VN" dirty="0"/>
              <a:t>Là một đường đi trên đồ thị G=(V,E), bắt đầu tại đỉnh </a:t>
            </a:r>
            <a:r>
              <a:rPr lang="vi-VN" dirty="0" smtClean="0"/>
              <a:t>thuộc X </a:t>
            </a:r>
            <a:r>
              <a:rPr lang="vi-VN" dirty="0"/>
              <a:t>chưa được ghép và chứa xen kẽ những cạnh thuộc E\M và </a:t>
            </a:r>
            <a:r>
              <a:rPr lang="vi-VN" dirty="0" smtClean="0"/>
              <a:t>M. </a:t>
            </a:r>
          </a:p>
          <a:p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(Augmenting </a:t>
            </a:r>
            <a:r>
              <a:rPr lang="en-US" dirty="0"/>
              <a:t>path)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M: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 </a:t>
            </a:r>
            <a:r>
              <a:rPr lang="en-US" dirty="0"/>
              <a:t>P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/>
              <a:t>thuộc</a:t>
            </a:r>
            <a:r>
              <a:rPr lang="en-US" dirty="0"/>
              <a:t> 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”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lowchart: Connector 3"/>
          <p:cNvSpPr/>
          <p:nvPr/>
        </p:nvSpPr>
        <p:spPr>
          <a:xfrm>
            <a:off x="8974944" y="4126514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5" name="Flowchart: Connector 4"/>
          <p:cNvSpPr/>
          <p:nvPr/>
        </p:nvSpPr>
        <p:spPr>
          <a:xfrm>
            <a:off x="10377024" y="411063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1619084" y="412587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7" name="Flowchart: Connector 6"/>
          <p:cNvSpPr/>
          <p:nvPr/>
        </p:nvSpPr>
        <p:spPr>
          <a:xfrm>
            <a:off x="8972087" y="2556165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/>
          </a:p>
        </p:txBody>
      </p:sp>
      <p:sp>
        <p:nvSpPr>
          <p:cNvPr id="8" name="Flowchart: Connector 7"/>
          <p:cNvSpPr/>
          <p:nvPr/>
        </p:nvSpPr>
        <p:spPr>
          <a:xfrm>
            <a:off x="10345591" y="2563642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9" name="Flowchart: Connector 8"/>
          <p:cNvSpPr/>
          <p:nvPr/>
        </p:nvSpPr>
        <p:spPr>
          <a:xfrm>
            <a:off x="11603844" y="2579019"/>
            <a:ext cx="114300" cy="1295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9028284" y="2671094"/>
            <a:ext cx="1524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074004" y="2693954"/>
            <a:ext cx="130302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92264" y="2701574"/>
            <a:ext cx="30480" cy="13868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067437" y="2663639"/>
            <a:ext cx="2560320" cy="1447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445604" y="2709194"/>
            <a:ext cx="119634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649564" y="2732054"/>
            <a:ext cx="1524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8"/>
              <p:cNvSpPr txBox="1"/>
              <p:nvPr/>
            </p:nvSpPr>
            <p:spPr>
              <a:xfrm>
                <a:off x="8817340" y="2185342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6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340" y="2185342"/>
                <a:ext cx="4523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/>
              <p:cNvSpPr txBox="1"/>
              <p:nvPr/>
            </p:nvSpPr>
            <p:spPr>
              <a:xfrm>
                <a:off x="10194068" y="2193812"/>
                <a:ext cx="396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7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068" y="2193812"/>
                <a:ext cx="39639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377660" y="2187017"/>
                <a:ext cx="4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660" y="2187017"/>
                <a:ext cx="45768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817340" y="4403995"/>
                <a:ext cx="48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340" y="4403995"/>
                <a:ext cx="48974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158819" y="440233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819" y="4402335"/>
                <a:ext cx="49507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374209" y="4402335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209" y="4402335"/>
                <a:ext cx="495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406354" y="294475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endParaRPr lang="vi-V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269707" y="4936649"/>
                <a:ext cx="25995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vi-V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vi-V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vi-V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vi-V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vi-V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vi-V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vi-V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vi-V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vi-V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vi-V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dirty="0" smtClean="0">
                    <a:solidFill>
                      <a:schemeClr val="tx2"/>
                    </a:solidFill>
                  </a:rPr>
                  <a:t>}</a:t>
                </a:r>
                <a:endParaRPr lang="vi-VN" i="1" dirty="0" smtClean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vi-V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vi-V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vi-V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vi-V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707" y="4936649"/>
                <a:ext cx="2599573" cy="923330"/>
              </a:xfrm>
              <a:prstGeom prst="rect">
                <a:avLst/>
              </a:prstGeom>
              <a:blipFill rotWithShape="0">
                <a:blip r:embed="rId8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8" idx="3"/>
            <a:endCxn id="4" idx="0"/>
          </p:cNvCxnSpPr>
          <p:nvPr/>
        </p:nvCxnSpPr>
        <p:spPr>
          <a:xfrm flipH="1">
            <a:off x="9032094" y="2674211"/>
            <a:ext cx="1330236" cy="14523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5"/>
            <a:endCxn id="5" idx="7"/>
          </p:cNvCxnSpPr>
          <p:nvPr/>
        </p:nvCxnSpPr>
        <p:spPr>
          <a:xfrm flipH="1">
            <a:off x="10474585" y="2689588"/>
            <a:ext cx="1226820" cy="1440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5"/>
            <a:endCxn id="5" idx="7"/>
          </p:cNvCxnSpPr>
          <p:nvPr/>
        </p:nvCxnSpPr>
        <p:spPr>
          <a:xfrm>
            <a:off x="10443152" y="2674211"/>
            <a:ext cx="31433" cy="1455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2250</TotalTime>
  <Words>2867</Words>
  <Application>Microsoft Office PowerPoint</Application>
  <PresentationFormat>Widescreen</PresentationFormat>
  <Paragraphs>1081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Cambria Math</vt:lpstr>
      <vt:lpstr>Wingdings</vt:lpstr>
      <vt:lpstr>Droplet</vt:lpstr>
      <vt:lpstr> Hungarian Method Maximum-weighted Bipartite Matching  </vt:lpstr>
      <vt:lpstr>Nội dung trình bày</vt:lpstr>
      <vt:lpstr>Bài toán phân công</vt:lpstr>
      <vt:lpstr>Bài toán phân công</vt:lpstr>
      <vt:lpstr>Bài toán phân công</vt:lpstr>
      <vt:lpstr>Một số định nghĩa và định lý</vt:lpstr>
      <vt:lpstr>Đồ thị 2 phía</vt:lpstr>
      <vt:lpstr>Bộ ghép và Bộ ghép cực đại</vt:lpstr>
      <vt:lpstr>Đường xen kẽ,  Đường tăng cường</vt:lpstr>
      <vt:lpstr>Đồ thị cân bằng - Nhãn khả thi</vt:lpstr>
      <vt:lpstr>Lân cận của một đỉnh</vt:lpstr>
      <vt:lpstr>Định lí về đồ thị cân bằng và bộ ghép trọng số cực đại</vt:lpstr>
      <vt:lpstr>Định lí về đồ thị cân bằng và bộ ghép trọng số cực đại</vt:lpstr>
      <vt:lpstr>Ý tưởng</vt:lpstr>
      <vt:lpstr>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Minh họa Thuật toán</vt:lpstr>
      <vt:lpstr>Tài liệu tham khảo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bản mẫu và mô hình tiến hóa</dc:title>
  <dc:creator>Nguyễn Đức Tuệ Anh</dc:creator>
  <cp:lastModifiedBy>Nguyễn Đức Tuệ Anh</cp:lastModifiedBy>
  <cp:revision>129</cp:revision>
  <dcterms:created xsi:type="dcterms:W3CDTF">2018-09-02T02:15:43Z</dcterms:created>
  <dcterms:modified xsi:type="dcterms:W3CDTF">2019-01-02T05:58:31Z</dcterms:modified>
</cp:coreProperties>
</file>