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C3A5"/>
    <a:srgbClr val="2E3722"/>
    <a:srgbClr val="344529"/>
    <a:srgbClr val="2B39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B3732-E5A8-46C1-AD57-0227F58AEFF6}" type="doc">
      <dgm:prSet loTypeId="urn:microsoft.com/office/officeart/2005/8/layout/pyramid4" loCatId="relationship" qsTypeId="urn:microsoft.com/office/officeart/2005/8/quickstyle/simple1" qsCatId="simple" csTypeId="urn:microsoft.com/office/officeart/2005/8/colors/colorful2" csCatId="colorful" phldr="1"/>
      <dgm:spPr/>
      <dgm:t>
        <a:bodyPr/>
        <a:lstStyle/>
        <a:p>
          <a:endParaRPr lang="en-IN"/>
        </a:p>
      </dgm:t>
    </dgm:pt>
    <dgm:pt modelId="{DF0BEE25-8DBF-4978-8217-15BF4161CB54}">
      <dgm:prSet phldrT="[Text]" custT="1"/>
      <dgm:spPr/>
      <dgm:t>
        <a:bodyPr/>
        <a:lstStyle/>
        <a:p>
          <a:r>
            <a:rPr lang="en-IN" sz="1800" dirty="0"/>
            <a:t>Light</a:t>
          </a:r>
        </a:p>
        <a:p>
          <a:r>
            <a:rPr lang="en-IN" sz="1800" dirty="0"/>
            <a:t>Condition</a:t>
          </a:r>
        </a:p>
      </dgm:t>
    </dgm:pt>
    <dgm:pt modelId="{84647886-BB58-4101-8824-9CEB2B934863}" type="parTrans" cxnId="{319E25C4-CD78-43E0-AA92-EE393158E07D}">
      <dgm:prSet/>
      <dgm:spPr/>
      <dgm:t>
        <a:bodyPr/>
        <a:lstStyle/>
        <a:p>
          <a:endParaRPr lang="en-IN"/>
        </a:p>
      </dgm:t>
    </dgm:pt>
    <dgm:pt modelId="{B455B538-09B7-473C-A296-4647C5207BED}" type="sibTrans" cxnId="{319E25C4-CD78-43E0-AA92-EE393158E07D}">
      <dgm:prSet/>
      <dgm:spPr/>
      <dgm:t>
        <a:bodyPr/>
        <a:lstStyle/>
        <a:p>
          <a:endParaRPr lang="en-IN"/>
        </a:p>
      </dgm:t>
    </dgm:pt>
    <dgm:pt modelId="{6E5A7FC1-A40A-4A42-97B2-D0921C70F872}">
      <dgm:prSet phldrT="[Text]"/>
      <dgm:spPr/>
      <dgm:t>
        <a:bodyPr/>
        <a:lstStyle/>
        <a:p>
          <a:r>
            <a:rPr lang="en-IN" dirty="0"/>
            <a:t>Weather</a:t>
          </a:r>
        </a:p>
      </dgm:t>
    </dgm:pt>
    <dgm:pt modelId="{FB09D29C-3AE5-42E2-ADE9-D9F3E85353C4}" type="parTrans" cxnId="{4AF39C11-D3B3-4A78-8974-C00DD65B1794}">
      <dgm:prSet/>
      <dgm:spPr/>
      <dgm:t>
        <a:bodyPr/>
        <a:lstStyle/>
        <a:p>
          <a:endParaRPr lang="en-IN"/>
        </a:p>
      </dgm:t>
    </dgm:pt>
    <dgm:pt modelId="{ECA5F7F1-0A55-4299-B86B-91048CB3B8ED}" type="sibTrans" cxnId="{4AF39C11-D3B3-4A78-8974-C00DD65B1794}">
      <dgm:prSet/>
      <dgm:spPr/>
      <dgm:t>
        <a:bodyPr/>
        <a:lstStyle/>
        <a:p>
          <a:endParaRPr lang="en-IN"/>
        </a:p>
      </dgm:t>
    </dgm:pt>
    <dgm:pt modelId="{60CED5D6-B726-46ED-A701-FC2807B77079}">
      <dgm:prSet phldrT="[Text]"/>
      <dgm:spPr/>
      <dgm:t>
        <a:bodyPr/>
        <a:lstStyle/>
        <a:p>
          <a:r>
            <a:rPr lang="en-IN" dirty="0"/>
            <a:t>Accident Severity</a:t>
          </a:r>
        </a:p>
      </dgm:t>
    </dgm:pt>
    <dgm:pt modelId="{0436B386-5C42-4E68-8146-E21183897A8A}" type="parTrans" cxnId="{E35552B5-1193-4F2B-8639-AA68E7473087}">
      <dgm:prSet/>
      <dgm:spPr/>
      <dgm:t>
        <a:bodyPr/>
        <a:lstStyle/>
        <a:p>
          <a:endParaRPr lang="en-IN"/>
        </a:p>
      </dgm:t>
    </dgm:pt>
    <dgm:pt modelId="{748F7EE8-4701-4B76-8825-84CDDFB2ADAF}" type="sibTrans" cxnId="{E35552B5-1193-4F2B-8639-AA68E7473087}">
      <dgm:prSet/>
      <dgm:spPr/>
      <dgm:t>
        <a:bodyPr/>
        <a:lstStyle/>
        <a:p>
          <a:endParaRPr lang="en-IN"/>
        </a:p>
      </dgm:t>
    </dgm:pt>
    <dgm:pt modelId="{AB29D287-503B-49EF-AB8C-B70AC652EADC}">
      <dgm:prSet phldrT="[Text]"/>
      <dgm:spPr/>
      <dgm:t>
        <a:bodyPr/>
        <a:lstStyle/>
        <a:p>
          <a:r>
            <a:rPr lang="en-IN" dirty="0"/>
            <a:t>Road condition</a:t>
          </a:r>
        </a:p>
      </dgm:t>
    </dgm:pt>
    <dgm:pt modelId="{039ACE19-1D80-4983-94AA-C4A42C7CEAC0}" type="parTrans" cxnId="{D059868A-FAC2-484A-AAE3-5F8CDFF228F5}">
      <dgm:prSet/>
      <dgm:spPr/>
      <dgm:t>
        <a:bodyPr/>
        <a:lstStyle/>
        <a:p>
          <a:endParaRPr lang="en-IN"/>
        </a:p>
      </dgm:t>
    </dgm:pt>
    <dgm:pt modelId="{BF5CF108-DC78-49A5-A7C7-78B0BDB5D8F2}" type="sibTrans" cxnId="{D059868A-FAC2-484A-AAE3-5F8CDFF228F5}">
      <dgm:prSet/>
      <dgm:spPr/>
      <dgm:t>
        <a:bodyPr/>
        <a:lstStyle/>
        <a:p>
          <a:endParaRPr lang="en-IN"/>
        </a:p>
      </dgm:t>
    </dgm:pt>
    <dgm:pt modelId="{E8A740AB-F2C9-4903-822D-9096ADAEF9A2}" type="pres">
      <dgm:prSet presAssocID="{81FB3732-E5A8-46C1-AD57-0227F58AEFF6}" presName="compositeShape" presStyleCnt="0">
        <dgm:presLayoutVars>
          <dgm:chMax val="9"/>
          <dgm:dir/>
          <dgm:resizeHandles val="exact"/>
        </dgm:presLayoutVars>
      </dgm:prSet>
      <dgm:spPr/>
    </dgm:pt>
    <dgm:pt modelId="{C7AF8846-A6FE-42BE-A86F-524281A82978}" type="pres">
      <dgm:prSet presAssocID="{81FB3732-E5A8-46C1-AD57-0227F58AEFF6}" presName="triangle1" presStyleLbl="node1" presStyleIdx="0" presStyleCnt="4">
        <dgm:presLayoutVars>
          <dgm:bulletEnabled val="1"/>
        </dgm:presLayoutVars>
      </dgm:prSet>
      <dgm:spPr/>
    </dgm:pt>
    <dgm:pt modelId="{29DF3194-FE88-4BE2-9065-C70563AFFA7B}" type="pres">
      <dgm:prSet presAssocID="{81FB3732-E5A8-46C1-AD57-0227F58AEFF6}" presName="triangle2" presStyleLbl="node1" presStyleIdx="1" presStyleCnt="4">
        <dgm:presLayoutVars>
          <dgm:bulletEnabled val="1"/>
        </dgm:presLayoutVars>
      </dgm:prSet>
      <dgm:spPr/>
    </dgm:pt>
    <dgm:pt modelId="{DCB0B702-4F1A-4FCB-9197-ADE593051859}" type="pres">
      <dgm:prSet presAssocID="{81FB3732-E5A8-46C1-AD57-0227F58AEFF6}" presName="triangle3" presStyleLbl="node1" presStyleIdx="2" presStyleCnt="4">
        <dgm:presLayoutVars>
          <dgm:bulletEnabled val="1"/>
        </dgm:presLayoutVars>
      </dgm:prSet>
      <dgm:spPr/>
    </dgm:pt>
    <dgm:pt modelId="{796E0EEA-3C2D-43DB-AEFF-EBDF9548AABC}" type="pres">
      <dgm:prSet presAssocID="{81FB3732-E5A8-46C1-AD57-0227F58AEFF6}" presName="triangle4" presStyleLbl="node1" presStyleIdx="3" presStyleCnt="4">
        <dgm:presLayoutVars>
          <dgm:bulletEnabled val="1"/>
        </dgm:presLayoutVars>
      </dgm:prSet>
      <dgm:spPr/>
    </dgm:pt>
  </dgm:ptLst>
  <dgm:cxnLst>
    <dgm:cxn modelId="{EF408F04-9F2E-42BF-9F27-6EE3A66C5FAC}" type="presOf" srcId="{6E5A7FC1-A40A-4A42-97B2-D0921C70F872}" destId="{29DF3194-FE88-4BE2-9065-C70563AFFA7B}" srcOrd="0" destOrd="0" presId="urn:microsoft.com/office/officeart/2005/8/layout/pyramid4"/>
    <dgm:cxn modelId="{4AF39C11-D3B3-4A78-8974-C00DD65B1794}" srcId="{81FB3732-E5A8-46C1-AD57-0227F58AEFF6}" destId="{6E5A7FC1-A40A-4A42-97B2-D0921C70F872}" srcOrd="1" destOrd="0" parTransId="{FB09D29C-3AE5-42E2-ADE9-D9F3E85353C4}" sibTransId="{ECA5F7F1-0A55-4299-B86B-91048CB3B8ED}"/>
    <dgm:cxn modelId="{AE509D63-F1A6-4497-9C67-CCFCFF794E07}" type="presOf" srcId="{60CED5D6-B726-46ED-A701-FC2807B77079}" destId="{DCB0B702-4F1A-4FCB-9197-ADE593051859}" srcOrd="0" destOrd="0" presId="urn:microsoft.com/office/officeart/2005/8/layout/pyramid4"/>
    <dgm:cxn modelId="{D059868A-FAC2-484A-AAE3-5F8CDFF228F5}" srcId="{81FB3732-E5A8-46C1-AD57-0227F58AEFF6}" destId="{AB29D287-503B-49EF-AB8C-B70AC652EADC}" srcOrd="3" destOrd="0" parTransId="{039ACE19-1D80-4983-94AA-C4A42C7CEAC0}" sibTransId="{BF5CF108-DC78-49A5-A7C7-78B0BDB5D8F2}"/>
    <dgm:cxn modelId="{53B115A2-4E7A-40BE-8A1F-0B911EB6B949}" type="presOf" srcId="{AB29D287-503B-49EF-AB8C-B70AC652EADC}" destId="{796E0EEA-3C2D-43DB-AEFF-EBDF9548AABC}" srcOrd="0" destOrd="0" presId="urn:microsoft.com/office/officeart/2005/8/layout/pyramid4"/>
    <dgm:cxn modelId="{E35552B5-1193-4F2B-8639-AA68E7473087}" srcId="{81FB3732-E5A8-46C1-AD57-0227F58AEFF6}" destId="{60CED5D6-B726-46ED-A701-FC2807B77079}" srcOrd="2" destOrd="0" parTransId="{0436B386-5C42-4E68-8146-E21183897A8A}" sibTransId="{748F7EE8-4701-4B76-8825-84CDDFB2ADAF}"/>
    <dgm:cxn modelId="{319E25C4-CD78-43E0-AA92-EE393158E07D}" srcId="{81FB3732-E5A8-46C1-AD57-0227F58AEFF6}" destId="{DF0BEE25-8DBF-4978-8217-15BF4161CB54}" srcOrd="0" destOrd="0" parTransId="{84647886-BB58-4101-8824-9CEB2B934863}" sibTransId="{B455B538-09B7-473C-A296-4647C5207BED}"/>
    <dgm:cxn modelId="{B6DBC6DB-F668-4D7D-A29E-508AD4771F6C}" type="presOf" srcId="{81FB3732-E5A8-46C1-AD57-0227F58AEFF6}" destId="{E8A740AB-F2C9-4903-822D-9096ADAEF9A2}" srcOrd="0" destOrd="0" presId="urn:microsoft.com/office/officeart/2005/8/layout/pyramid4"/>
    <dgm:cxn modelId="{FC8C41EB-32E3-4750-86E3-3CD1C047ECCD}" type="presOf" srcId="{DF0BEE25-8DBF-4978-8217-15BF4161CB54}" destId="{C7AF8846-A6FE-42BE-A86F-524281A82978}" srcOrd="0" destOrd="0" presId="urn:microsoft.com/office/officeart/2005/8/layout/pyramid4"/>
    <dgm:cxn modelId="{0CB2F8D6-F2CD-4AB7-89C6-25253C234CEE}" type="presParOf" srcId="{E8A740AB-F2C9-4903-822D-9096ADAEF9A2}" destId="{C7AF8846-A6FE-42BE-A86F-524281A82978}" srcOrd="0" destOrd="0" presId="urn:microsoft.com/office/officeart/2005/8/layout/pyramid4"/>
    <dgm:cxn modelId="{1673C3EB-6C02-4E84-8715-AE7BBDF9EA28}" type="presParOf" srcId="{E8A740AB-F2C9-4903-822D-9096ADAEF9A2}" destId="{29DF3194-FE88-4BE2-9065-C70563AFFA7B}" srcOrd="1" destOrd="0" presId="urn:microsoft.com/office/officeart/2005/8/layout/pyramid4"/>
    <dgm:cxn modelId="{A6221404-B8DA-4AF7-B270-C04783E2ED72}" type="presParOf" srcId="{E8A740AB-F2C9-4903-822D-9096ADAEF9A2}" destId="{DCB0B702-4F1A-4FCB-9197-ADE593051859}" srcOrd="2" destOrd="0" presId="urn:microsoft.com/office/officeart/2005/8/layout/pyramid4"/>
    <dgm:cxn modelId="{0E022016-8667-4FBA-AE6D-2DA846C80871}" type="presParOf" srcId="{E8A740AB-F2C9-4903-822D-9096ADAEF9A2}" destId="{796E0EEA-3C2D-43DB-AEFF-EBDF9548AABC}"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F8846-A6FE-42BE-A86F-524281A82978}">
      <dsp:nvSpPr>
        <dsp:cNvPr id="0" name=""/>
        <dsp:cNvSpPr/>
      </dsp:nvSpPr>
      <dsp:spPr>
        <a:xfrm>
          <a:off x="2709333" y="0"/>
          <a:ext cx="2709333" cy="2709333"/>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Light</a:t>
          </a:r>
        </a:p>
        <a:p>
          <a:pPr marL="0" lvl="0" indent="0" algn="ctr" defTabSz="800100">
            <a:lnSpc>
              <a:spcPct val="90000"/>
            </a:lnSpc>
            <a:spcBef>
              <a:spcPct val="0"/>
            </a:spcBef>
            <a:spcAft>
              <a:spcPct val="35000"/>
            </a:spcAft>
            <a:buNone/>
          </a:pPr>
          <a:r>
            <a:rPr lang="en-IN" sz="1800" kern="1200" dirty="0"/>
            <a:t>Condition</a:t>
          </a:r>
        </a:p>
      </dsp:txBody>
      <dsp:txXfrm>
        <a:off x="3386666" y="1354667"/>
        <a:ext cx="1354667" cy="1354666"/>
      </dsp:txXfrm>
    </dsp:sp>
    <dsp:sp modelId="{29DF3194-FE88-4BE2-9065-C70563AFFA7B}">
      <dsp:nvSpPr>
        <dsp:cNvPr id="0" name=""/>
        <dsp:cNvSpPr/>
      </dsp:nvSpPr>
      <dsp:spPr>
        <a:xfrm>
          <a:off x="1354666" y="2709333"/>
          <a:ext cx="2709333" cy="2709333"/>
        </a:xfrm>
        <a:prstGeom prst="triangle">
          <a:avLst/>
        </a:prstGeom>
        <a:solidFill>
          <a:schemeClr val="accent2">
            <a:hueOff val="3744838"/>
            <a:satOff val="-11947"/>
            <a:lumOff val="-46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Weather</a:t>
          </a:r>
        </a:p>
      </dsp:txBody>
      <dsp:txXfrm>
        <a:off x="2031999" y="4064000"/>
        <a:ext cx="1354667" cy="1354666"/>
      </dsp:txXfrm>
    </dsp:sp>
    <dsp:sp modelId="{DCB0B702-4F1A-4FCB-9197-ADE593051859}">
      <dsp:nvSpPr>
        <dsp:cNvPr id="0" name=""/>
        <dsp:cNvSpPr/>
      </dsp:nvSpPr>
      <dsp:spPr>
        <a:xfrm rot="10800000">
          <a:off x="2709333" y="2709333"/>
          <a:ext cx="2709333" cy="2709333"/>
        </a:xfrm>
        <a:prstGeom prst="triangle">
          <a:avLst/>
        </a:prstGeom>
        <a:solidFill>
          <a:schemeClr val="accent2">
            <a:hueOff val="7489676"/>
            <a:satOff val="-23894"/>
            <a:lumOff val="-928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Accident Severity</a:t>
          </a:r>
        </a:p>
      </dsp:txBody>
      <dsp:txXfrm rot="10800000">
        <a:off x="3386666" y="2709333"/>
        <a:ext cx="1354667" cy="1354666"/>
      </dsp:txXfrm>
    </dsp:sp>
    <dsp:sp modelId="{796E0EEA-3C2D-43DB-AEFF-EBDF9548AABC}">
      <dsp:nvSpPr>
        <dsp:cNvPr id="0" name=""/>
        <dsp:cNvSpPr/>
      </dsp:nvSpPr>
      <dsp:spPr>
        <a:xfrm>
          <a:off x="4064000" y="2709333"/>
          <a:ext cx="2709333" cy="2709333"/>
        </a:xfrm>
        <a:prstGeom prst="triangle">
          <a:avLst/>
        </a:prstGeom>
        <a:solidFill>
          <a:schemeClr val="accent2">
            <a:hueOff val="11234514"/>
            <a:satOff val="-35841"/>
            <a:lumOff val="-1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Road condition</a:t>
          </a:r>
        </a:p>
      </dsp:txBody>
      <dsp:txXfrm>
        <a:off x="4741333" y="4064000"/>
        <a:ext cx="1354667"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14.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uesyBharadwaj/Coursera_Capst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400" dirty="0">
                <a:solidFill>
                  <a:schemeClr val="tx1"/>
                </a:solidFill>
              </a:rPr>
              <a:t>ACCIDENT SEVERITY DATA ANALYSIS-CAPSTONE PROJECT</a:t>
            </a:r>
            <a:endParaRPr lang="en-US" sz="40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sz="1600" dirty="0">
                <a:solidFill>
                  <a:schemeClr val="tx1"/>
                </a:solidFill>
              </a:rPr>
              <a:t>TUESY BHARADWAJ</a:t>
            </a:r>
          </a:p>
          <a:p>
            <a:pPr>
              <a:spcAft>
                <a:spcPts val="600"/>
              </a:spcAft>
            </a:pPr>
            <a:endParaRPr lang="en-US" sz="16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413A216-37D8-4DA5-90BA-570643A0D437}"/>
              </a:ext>
            </a:extLst>
          </p:cNvPr>
          <p:cNvSpPr txBox="1"/>
          <p:nvPr/>
        </p:nvSpPr>
        <p:spPr>
          <a:xfrm>
            <a:off x="4494627" y="617192"/>
            <a:ext cx="6098344" cy="369332"/>
          </a:xfrm>
          <a:prstGeom prst="rect">
            <a:avLst/>
          </a:prstGeom>
          <a:noFill/>
        </p:spPr>
        <p:txBody>
          <a:bodyPr wrap="square">
            <a:spAutoFit/>
          </a:bodyPr>
          <a:lstStyle/>
          <a:p>
            <a:r>
              <a:rPr lang="en-IN" sz="1800" b="1" dirty="0">
                <a:solidFill>
                  <a:srgbClr val="7030A0"/>
                </a:solidFill>
              </a:rPr>
              <a:t>Analysis -6</a:t>
            </a:r>
          </a:p>
        </p:txBody>
      </p:sp>
      <p:sp>
        <p:nvSpPr>
          <p:cNvPr id="10" name="TextBox 9">
            <a:extLst>
              <a:ext uri="{FF2B5EF4-FFF2-40B4-BE49-F238E27FC236}">
                <a16:creationId xmlns:a16="http://schemas.microsoft.com/office/drawing/2014/main" id="{E695C1B5-CB38-4095-8C1C-6D4E65A170C6}"/>
              </a:ext>
            </a:extLst>
          </p:cNvPr>
          <p:cNvSpPr txBox="1"/>
          <p:nvPr/>
        </p:nvSpPr>
        <p:spPr>
          <a:xfrm>
            <a:off x="8929467" y="638294"/>
            <a:ext cx="6098344" cy="369332"/>
          </a:xfrm>
          <a:prstGeom prst="rect">
            <a:avLst/>
          </a:prstGeom>
          <a:noFill/>
        </p:spPr>
        <p:txBody>
          <a:bodyPr wrap="square">
            <a:spAutoFit/>
          </a:bodyPr>
          <a:lstStyle/>
          <a:p>
            <a:r>
              <a:rPr lang="en-IN" sz="1800" b="1" dirty="0">
                <a:solidFill>
                  <a:srgbClr val="7030A0"/>
                </a:solidFill>
              </a:rPr>
              <a:t>Analysis -7</a:t>
            </a:r>
          </a:p>
        </p:txBody>
      </p:sp>
      <p:sp>
        <p:nvSpPr>
          <p:cNvPr id="12" name="TextBox 11">
            <a:extLst>
              <a:ext uri="{FF2B5EF4-FFF2-40B4-BE49-F238E27FC236}">
                <a16:creationId xmlns:a16="http://schemas.microsoft.com/office/drawing/2014/main" id="{D723B279-D1BA-4E28-9E07-8065A2A57E9F}"/>
              </a:ext>
            </a:extLst>
          </p:cNvPr>
          <p:cNvSpPr txBox="1"/>
          <p:nvPr/>
        </p:nvSpPr>
        <p:spPr>
          <a:xfrm>
            <a:off x="981222" y="615406"/>
            <a:ext cx="6098344" cy="369332"/>
          </a:xfrm>
          <a:prstGeom prst="rect">
            <a:avLst/>
          </a:prstGeom>
          <a:noFill/>
        </p:spPr>
        <p:txBody>
          <a:bodyPr wrap="square">
            <a:spAutoFit/>
          </a:bodyPr>
          <a:lstStyle/>
          <a:p>
            <a:r>
              <a:rPr lang="en-IN" sz="1800" b="1" dirty="0">
                <a:solidFill>
                  <a:srgbClr val="7030A0"/>
                </a:solidFill>
              </a:rPr>
              <a:t>Analysis -5</a:t>
            </a:r>
          </a:p>
        </p:txBody>
      </p:sp>
      <p:sp>
        <p:nvSpPr>
          <p:cNvPr id="14" name="TextBox 13">
            <a:extLst>
              <a:ext uri="{FF2B5EF4-FFF2-40B4-BE49-F238E27FC236}">
                <a16:creationId xmlns:a16="http://schemas.microsoft.com/office/drawing/2014/main" id="{68F33976-3120-48A7-9171-BB05621C6462}"/>
              </a:ext>
            </a:extLst>
          </p:cNvPr>
          <p:cNvSpPr txBox="1"/>
          <p:nvPr/>
        </p:nvSpPr>
        <p:spPr>
          <a:xfrm>
            <a:off x="582050" y="1204462"/>
            <a:ext cx="339031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UNDERINFLUENCE OF ALCOHOL</a:t>
            </a:r>
            <a:endParaRPr lang="en-IN" dirty="0"/>
          </a:p>
        </p:txBody>
      </p:sp>
      <p:sp>
        <p:nvSpPr>
          <p:cNvPr id="16" name="TextBox 15">
            <a:extLst>
              <a:ext uri="{FF2B5EF4-FFF2-40B4-BE49-F238E27FC236}">
                <a16:creationId xmlns:a16="http://schemas.microsoft.com/office/drawing/2014/main" id="{660F58CD-8042-421F-8294-52D8E3F780D4}"/>
              </a:ext>
            </a:extLst>
          </p:cNvPr>
          <p:cNvSpPr txBox="1"/>
          <p:nvPr/>
        </p:nvSpPr>
        <p:spPr>
          <a:xfrm>
            <a:off x="4494627" y="1204462"/>
            <a:ext cx="7512146"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COLLISION TYPE ANALYSIS</a:t>
            </a:r>
            <a:r>
              <a:rPr lang="en-IN"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 </a:t>
            </a:r>
            <a:endParaRPr lang="en-IN" dirty="0"/>
          </a:p>
        </p:txBody>
      </p:sp>
      <p:sp>
        <p:nvSpPr>
          <p:cNvPr id="18" name="TextBox 17">
            <a:extLst>
              <a:ext uri="{FF2B5EF4-FFF2-40B4-BE49-F238E27FC236}">
                <a16:creationId xmlns:a16="http://schemas.microsoft.com/office/drawing/2014/main" id="{3E6D3991-570B-4EB0-BE8A-C350910B8907}"/>
              </a:ext>
            </a:extLst>
          </p:cNvPr>
          <p:cNvSpPr txBox="1"/>
          <p:nvPr/>
        </p:nvSpPr>
        <p:spPr>
          <a:xfrm>
            <a:off x="8929467" y="1183360"/>
            <a:ext cx="7512146"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SPEEDING</a:t>
            </a:r>
            <a:endParaRPr lang="en-IN" dirty="0"/>
          </a:p>
        </p:txBody>
      </p:sp>
      <p:pic>
        <p:nvPicPr>
          <p:cNvPr id="19" name="Picture 18">
            <a:extLst>
              <a:ext uri="{FF2B5EF4-FFF2-40B4-BE49-F238E27FC236}">
                <a16:creationId xmlns:a16="http://schemas.microsoft.com/office/drawing/2014/main" id="{84E399E8-2179-4B9D-A222-160A651696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050" y="2063577"/>
            <a:ext cx="2856230" cy="1903511"/>
          </a:xfrm>
          <a:prstGeom prst="rect">
            <a:avLst/>
          </a:prstGeom>
          <a:noFill/>
          <a:ln>
            <a:noFill/>
          </a:ln>
        </p:spPr>
      </p:pic>
      <p:sp>
        <p:nvSpPr>
          <p:cNvPr id="21" name="TextBox 20">
            <a:extLst>
              <a:ext uri="{FF2B5EF4-FFF2-40B4-BE49-F238E27FC236}">
                <a16:creationId xmlns:a16="http://schemas.microsoft.com/office/drawing/2014/main" id="{D10392E8-D7C9-4CBA-9283-82D32D632033}"/>
              </a:ext>
            </a:extLst>
          </p:cNvPr>
          <p:cNvSpPr txBox="1"/>
          <p:nvPr/>
        </p:nvSpPr>
        <p:spPr>
          <a:xfrm>
            <a:off x="706901" y="4788263"/>
            <a:ext cx="2289517" cy="1477328"/>
          </a:xfrm>
          <a:prstGeom prst="rect">
            <a:avLst/>
          </a:prstGeom>
          <a:noFill/>
        </p:spPr>
        <p:txBody>
          <a:bodyPr wrap="square">
            <a:spAutoFit/>
          </a:bodyPr>
          <a:lstStyle/>
          <a:p>
            <a:r>
              <a:rPr lang="en-IN" dirty="0"/>
              <a:t>92% cases the driver was </a:t>
            </a:r>
            <a:r>
              <a:rPr lang="en-IN" b="1" dirty="0"/>
              <a:t>not under the influence of alcohol</a:t>
            </a:r>
          </a:p>
        </p:txBody>
      </p:sp>
      <p:pic>
        <p:nvPicPr>
          <p:cNvPr id="22" name="Picture 21">
            <a:extLst>
              <a:ext uri="{FF2B5EF4-FFF2-40B4-BE49-F238E27FC236}">
                <a16:creationId xmlns:a16="http://schemas.microsoft.com/office/drawing/2014/main" id="{06444209-F46F-4326-B1A9-8DC9E7611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62302" y="2063578"/>
            <a:ext cx="3431199" cy="2128594"/>
          </a:xfrm>
          <a:prstGeom prst="rect">
            <a:avLst/>
          </a:prstGeom>
          <a:noFill/>
          <a:ln>
            <a:noFill/>
          </a:ln>
        </p:spPr>
      </p:pic>
      <p:sp>
        <p:nvSpPr>
          <p:cNvPr id="24" name="TextBox 23">
            <a:extLst>
              <a:ext uri="{FF2B5EF4-FFF2-40B4-BE49-F238E27FC236}">
                <a16:creationId xmlns:a16="http://schemas.microsoft.com/office/drawing/2014/main" id="{5C11D5E5-5F31-48DF-A647-19067102FDAA}"/>
              </a:ext>
            </a:extLst>
          </p:cNvPr>
          <p:cNvSpPr txBox="1"/>
          <p:nvPr/>
        </p:nvSpPr>
        <p:spPr>
          <a:xfrm>
            <a:off x="4111283" y="4681956"/>
            <a:ext cx="3879166" cy="1477328"/>
          </a:xfrm>
          <a:prstGeom prst="rect">
            <a:avLst/>
          </a:prstGeom>
          <a:noFill/>
        </p:spPr>
        <p:txBody>
          <a:bodyPr wrap="square">
            <a:spAutoFit/>
          </a:bodyPr>
          <a:lstStyle/>
          <a:p>
            <a:r>
              <a:rPr lang="en-IN" dirty="0"/>
              <a:t>Most collisions types were parked cars, angels, rear ended, sideswipe followed by left turn, pedestrian, cycle, right turn and head on</a:t>
            </a:r>
          </a:p>
        </p:txBody>
      </p:sp>
      <p:pic>
        <p:nvPicPr>
          <p:cNvPr id="25" name="Picture 24">
            <a:extLst>
              <a:ext uri="{FF2B5EF4-FFF2-40B4-BE49-F238E27FC236}">
                <a16:creationId xmlns:a16="http://schemas.microsoft.com/office/drawing/2014/main" id="{AB4CF94E-0B0E-4161-B799-3A98FC0907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02308" y="2063577"/>
            <a:ext cx="2637155" cy="1903511"/>
          </a:xfrm>
          <a:prstGeom prst="rect">
            <a:avLst/>
          </a:prstGeom>
          <a:noFill/>
          <a:ln>
            <a:noFill/>
          </a:ln>
        </p:spPr>
      </p:pic>
      <p:sp>
        <p:nvSpPr>
          <p:cNvPr id="27" name="TextBox 26">
            <a:extLst>
              <a:ext uri="{FF2B5EF4-FFF2-40B4-BE49-F238E27FC236}">
                <a16:creationId xmlns:a16="http://schemas.microsoft.com/office/drawing/2014/main" id="{326D98A4-21E2-4AB8-B245-B25095E4D9C7}"/>
              </a:ext>
            </a:extLst>
          </p:cNvPr>
          <p:cNvSpPr txBox="1"/>
          <p:nvPr/>
        </p:nvSpPr>
        <p:spPr>
          <a:xfrm>
            <a:off x="8702308" y="4774289"/>
            <a:ext cx="3012588" cy="646331"/>
          </a:xfrm>
          <a:prstGeom prst="rect">
            <a:avLst/>
          </a:prstGeom>
          <a:noFill/>
        </p:spPr>
        <p:txBody>
          <a:bodyPr wrap="square">
            <a:spAutoFit/>
          </a:bodyPr>
          <a:lstStyle/>
          <a:p>
            <a:r>
              <a:rPr lang="en-IN" dirty="0"/>
              <a:t>In most cases, the driver </a:t>
            </a:r>
            <a:r>
              <a:rPr lang="en-IN" b="1" dirty="0"/>
              <a:t>was not speeding</a:t>
            </a:r>
          </a:p>
        </p:txBody>
      </p:sp>
    </p:spTree>
    <p:extLst>
      <p:ext uri="{BB962C8B-B14F-4D97-AF65-F5344CB8AC3E}">
        <p14:creationId xmlns:p14="http://schemas.microsoft.com/office/powerpoint/2010/main" val="315476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7E38926-998F-4181-9598-F3C65DB6E290}"/>
              </a:ext>
            </a:extLst>
          </p:cNvPr>
          <p:cNvSpPr>
            <a:spLocks noGrp="1"/>
          </p:cNvSpPr>
          <p:nvPr>
            <p:ph idx="1"/>
          </p:nvPr>
        </p:nvSpPr>
        <p:spPr>
          <a:xfrm>
            <a:off x="1066800" y="675249"/>
            <a:ext cx="10058400" cy="5277495"/>
          </a:xfrm>
        </p:spPr>
        <p:txBody>
          <a:bodyPr/>
          <a:lstStyle/>
          <a:p>
            <a:endParaRPr lang="en-IN" dirty="0"/>
          </a:p>
          <a:p>
            <a:endParaRPr lang="en-IN" dirty="0"/>
          </a:p>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ACCIDENT CASES YEAR ON YEAR</a:t>
            </a:r>
          </a:p>
          <a:p>
            <a:endParaRPr lang="en-IN" dirty="0"/>
          </a:p>
        </p:txBody>
      </p:sp>
      <p:sp>
        <p:nvSpPr>
          <p:cNvPr id="8" name="TextBox 7">
            <a:extLst>
              <a:ext uri="{FF2B5EF4-FFF2-40B4-BE49-F238E27FC236}">
                <a16:creationId xmlns:a16="http://schemas.microsoft.com/office/drawing/2014/main" id="{5075DB6A-ECA7-4A8B-8ABD-1B21C9B2EA1B}"/>
              </a:ext>
            </a:extLst>
          </p:cNvPr>
          <p:cNvSpPr txBox="1"/>
          <p:nvPr/>
        </p:nvSpPr>
        <p:spPr>
          <a:xfrm>
            <a:off x="1192237" y="750511"/>
            <a:ext cx="6098344" cy="369332"/>
          </a:xfrm>
          <a:prstGeom prst="rect">
            <a:avLst/>
          </a:prstGeom>
          <a:noFill/>
        </p:spPr>
        <p:txBody>
          <a:bodyPr wrap="square">
            <a:spAutoFit/>
          </a:bodyPr>
          <a:lstStyle/>
          <a:p>
            <a:r>
              <a:rPr lang="en-IN" sz="1800" b="1" dirty="0">
                <a:solidFill>
                  <a:srgbClr val="7030A0"/>
                </a:solidFill>
              </a:rPr>
              <a:t>Analysis -8</a:t>
            </a:r>
          </a:p>
        </p:txBody>
      </p:sp>
      <p:pic>
        <p:nvPicPr>
          <p:cNvPr id="9" name="Picture 8">
            <a:extLst>
              <a:ext uri="{FF2B5EF4-FFF2-40B4-BE49-F238E27FC236}">
                <a16:creationId xmlns:a16="http://schemas.microsoft.com/office/drawing/2014/main" id="{4F15438D-F392-4335-A959-E3A652F276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8295" y="2097661"/>
            <a:ext cx="9453490" cy="2662678"/>
          </a:xfrm>
          <a:prstGeom prst="rect">
            <a:avLst/>
          </a:prstGeom>
          <a:noFill/>
          <a:ln>
            <a:noFill/>
          </a:ln>
        </p:spPr>
      </p:pic>
      <p:sp>
        <p:nvSpPr>
          <p:cNvPr id="11" name="TextBox 10">
            <a:extLst>
              <a:ext uri="{FF2B5EF4-FFF2-40B4-BE49-F238E27FC236}">
                <a16:creationId xmlns:a16="http://schemas.microsoft.com/office/drawing/2014/main" id="{3D07CBE5-8DA5-4F35-BB5C-43A4D2DC842D}"/>
              </a:ext>
            </a:extLst>
          </p:cNvPr>
          <p:cNvSpPr txBox="1"/>
          <p:nvPr/>
        </p:nvSpPr>
        <p:spPr>
          <a:xfrm>
            <a:off x="1769011" y="4982422"/>
            <a:ext cx="8992773" cy="923330"/>
          </a:xfrm>
          <a:prstGeom prst="rect">
            <a:avLst/>
          </a:prstGeom>
          <a:noFill/>
        </p:spPr>
        <p:txBody>
          <a:bodyPr wrap="square">
            <a:spAutoFit/>
          </a:bodyPr>
          <a:lstStyle/>
          <a:p>
            <a:r>
              <a:rPr lang="en-IN" dirty="0"/>
              <a:t>Figure  shows the year on year cases of accidents that happened from 2004 onwards till May 2020 in Seattle. There is a downward trend in the number of accidents with a peak in 2014 and 2015</a:t>
            </a:r>
          </a:p>
        </p:txBody>
      </p:sp>
    </p:spTree>
    <p:extLst>
      <p:ext uri="{BB962C8B-B14F-4D97-AF65-F5344CB8AC3E}">
        <p14:creationId xmlns:p14="http://schemas.microsoft.com/office/powerpoint/2010/main" val="62826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EBD4B-2BF8-4FFF-A242-E206835BB4CB}"/>
              </a:ext>
            </a:extLst>
          </p:cNvPr>
          <p:cNvSpPr>
            <a:spLocks noGrp="1"/>
          </p:cNvSpPr>
          <p:nvPr>
            <p:ph sz="half" idx="2"/>
          </p:nvPr>
        </p:nvSpPr>
        <p:spPr>
          <a:xfrm>
            <a:off x="881843" y="677810"/>
            <a:ext cx="4663440" cy="3163825"/>
          </a:xfrm>
        </p:spPr>
        <p:txBody>
          <a:bodyPr/>
          <a:lstStyle/>
          <a:p>
            <a:r>
              <a:rPr lang="en-IN" sz="1800" b="1" dirty="0">
                <a:solidFill>
                  <a:srgbClr val="7030A0"/>
                </a:solidFill>
              </a:rPr>
              <a:t>Analysis -9</a:t>
            </a:r>
          </a:p>
          <a:p>
            <a:endParaRPr lang="en-IN" sz="1600" b="1" dirty="0">
              <a:solidFill>
                <a:srgbClr val="7030A0"/>
              </a:solidFill>
            </a:endParaRPr>
          </a:p>
          <a:p>
            <a:endParaRPr lang="en-IN" dirty="0"/>
          </a:p>
        </p:txBody>
      </p:sp>
      <p:sp>
        <p:nvSpPr>
          <p:cNvPr id="10" name="Content Placeholder 9">
            <a:extLst>
              <a:ext uri="{FF2B5EF4-FFF2-40B4-BE49-F238E27FC236}">
                <a16:creationId xmlns:a16="http://schemas.microsoft.com/office/drawing/2014/main" id="{01E8593F-089B-49F6-BF12-9C1B45B3D801}"/>
              </a:ext>
            </a:extLst>
          </p:cNvPr>
          <p:cNvSpPr>
            <a:spLocks noGrp="1"/>
          </p:cNvSpPr>
          <p:nvPr>
            <p:ph sz="quarter" idx="4"/>
          </p:nvPr>
        </p:nvSpPr>
        <p:spPr>
          <a:xfrm>
            <a:off x="6458712" y="677811"/>
            <a:ext cx="4663440" cy="5279170"/>
          </a:xfrm>
        </p:spPr>
        <p:txBody>
          <a:bodyPr/>
          <a:lstStyle/>
          <a:p>
            <a:r>
              <a:rPr lang="en-IN" sz="1800" b="1" dirty="0">
                <a:solidFill>
                  <a:srgbClr val="7030A0"/>
                </a:solidFill>
              </a:rPr>
              <a:t>Analysis -10</a:t>
            </a:r>
          </a:p>
          <a:p>
            <a:pPr marL="0" indent="0">
              <a:buNone/>
            </a:pPr>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ACCIDENT CASES DAY ON DAY</a:t>
            </a:r>
            <a:endParaRPr lang="en-IN" dirty="0"/>
          </a:p>
        </p:txBody>
      </p:sp>
      <p:sp>
        <p:nvSpPr>
          <p:cNvPr id="5" name="TextBox 4">
            <a:extLst>
              <a:ext uri="{FF2B5EF4-FFF2-40B4-BE49-F238E27FC236}">
                <a16:creationId xmlns:a16="http://schemas.microsoft.com/office/drawing/2014/main" id="{75F2C026-84F0-4E41-9428-B7072E415956}"/>
              </a:ext>
            </a:extLst>
          </p:cNvPr>
          <p:cNvSpPr txBox="1"/>
          <p:nvPr/>
        </p:nvSpPr>
        <p:spPr>
          <a:xfrm>
            <a:off x="930814" y="1146663"/>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ACCIDENT CASES MONTH ON MONTH</a:t>
            </a:r>
            <a:endParaRPr lang="en-IN" dirty="0"/>
          </a:p>
        </p:txBody>
      </p:sp>
      <p:pic>
        <p:nvPicPr>
          <p:cNvPr id="6" name="Picture 5">
            <a:extLst>
              <a:ext uri="{FF2B5EF4-FFF2-40B4-BE49-F238E27FC236}">
                <a16:creationId xmlns:a16="http://schemas.microsoft.com/office/drawing/2014/main" id="{0643E00A-0B04-4BDA-8534-C02BE6D1D9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1843" y="1787681"/>
            <a:ext cx="4663440" cy="2093595"/>
          </a:xfrm>
          <a:prstGeom prst="rect">
            <a:avLst/>
          </a:prstGeom>
          <a:noFill/>
          <a:ln>
            <a:noFill/>
          </a:ln>
        </p:spPr>
      </p:pic>
      <p:sp>
        <p:nvSpPr>
          <p:cNvPr id="12" name="TextBox 11">
            <a:extLst>
              <a:ext uri="{FF2B5EF4-FFF2-40B4-BE49-F238E27FC236}">
                <a16:creationId xmlns:a16="http://schemas.microsoft.com/office/drawing/2014/main" id="{63413A94-B243-44A7-BD55-C64EA2EEEB45}"/>
              </a:ext>
            </a:extLst>
          </p:cNvPr>
          <p:cNvSpPr txBox="1"/>
          <p:nvPr/>
        </p:nvSpPr>
        <p:spPr>
          <a:xfrm>
            <a:off x="1105753" y="4055316"/>
            <a:ext cx="4439530" cy="1200329"/>
          </a:xfrm>
          <a:prstGeom prst="rect">
            <a:avLst/>
          </a:prstGeom>
          <a:noFill/>
        </p:spPr>
        <p:txBody>
          <a:bodyPr wrap="square">
            <a:spAutoFit/>
          </a:bodyPr>
          <a:lstStyle/>
          <a:p>
            <a:r>
              <a:rPr lang="en-IN" dirty="0"/>
              <a:t>Figure explains that during certain months (i.e. January, March, May, June, July, August, October) the accident count increases</a:t>
            </a:r>
          </a:p>
        </p:txBody>
      </p:sp>
      <p:pic>
        <p:nvPicPr>
          <p:cNvPr id="13" name="Picture 12">
            <a:extLst>
              <a:ext uri="{FF2B5EF4-FFF2-40B4-BE49-F238E27FC236}">
                <a16:creationId xmlns:a16="http://schemas.microsoft.com/office/drawing/2014/main" id="{74DC4CD9-6B2C-4CAD-B608-0D63F9CD21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8831" y="1787681"/>
            <a:ext cx="5071326" cy="3290756"/>
          </a:xfrm>
          <a:prstGeom prst="rect">
            <a:avLst/>
          </a:prstGeom>
          <a:noFill/>
          <a:ln>
            <a:noFill/>
          </a:ln>
        </p:spPr>
      </p:pic>
      <p:sp>
        <p:nvSpPr>
          <p:cNvPr id="15" name="TextBox 14">
            <a:extLst>
              <a:ext uri="{FF2B5EF4-FFF2-40B4-BE49-F238E27FC236}">
                <a16:creationId xmlns:a16="http://schemas.microsoft.com/office/drawing/2014/main" id="{BAB4EBCE-6ADE-4A86-999E-BED29881683D}"/>
              </a:ext>
            </a:extLst>
          </p:cNvPr>
          <p:cNvSpPr txBox="1"/>
          <p:nvPr/>
        </p:nvSpPr>
        <p:spPr>
          <a:xfrm>
            <a:off x="6093656" y="5350123"/>
            <a:ext cx="5568461" cy="923330"/>
          </a:xfrm>
          <a:prstGeom prst="rect">
            <a:avLst/>
          </a:prstGeom>
          <a:noFill/>
        </p:spPr>
        <p:txBody>
          <a:bodyPr wrap="square">
            <a:spAutoFit/>
          </a:bodyPr>
          <a:lstStyle/>
          <a:p>
            <a:r>
              <a:rPr lang="en-IN" dirty="0"/>
              <a:t>Number of Accidents remain approximately same throughout the month with a sharp decline on 31</a:t>
            </a:r>
            <a:r>
              <a:rPr lang="en-IN" baseline="30000" dirty="0"/>
              <a:t>st</a:t>
            </a:r>
            <a:r>
              <a:rPr lang="en-IN" dirty="0"/>
              <a:t> of every month</a:t>
            </a:r>
          </a:p>
        </p:txBody>
      </p:sp>
    </p:spTree>
    <p:extLst>
      <p:ext uri="{BB962C8B-B14F-4D97-AF65-F5344CB8AC3E}">
        <p14:creationId xmlns:p14="http://schemas.microsoft.com/office/powerpoint/2010/main" val="88488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DF0A5E8-9DE5-491C-B763-1B67A7EE9FB6}"/>
              </a:ext>
            </a:extLst>
          </p:cNvPr>
          <p:cNvSpPr txBox="1">
            <a:spLocks noGrp="1"/>
          </p:cNvSpPr>
          <p:nvPr>
            <p:ph sz="half" idx="1"/>
          </p:nvPr>
        </p:nvSpPr>
        <p:spPr>
          <a:xfrm>
            <a:off x="1066800" y="561975"/>
            <a:ext cx="4664075" cy="371192"/>
          </a:xfrm>
          <a:prstGeom prst="rect">
            <a:avLst/>
          </a:prstGeom>
          <a:noFill/>
        </p:spPr>
        <p:txBody>
          <a:bodyPr wrap="square">
            <a:spAutoFit/>
          </a:bodyPr>
          <a:lstStyle/>
          <a:p>
            <a:r>
              <a:rPr lang="en-IN" sz="1800" b="1" dirty="0">
                <a:solidFill>
                  <a:srgbClr val="7030A0"/>
                </a:solidFill>
              </a:rPr>
              <a:t>Analysis -11</a:t>
            </a:r>
          </a:p>
        </p:txBody>
      </p:sp>
      <p:sp>
        <p:nvSpPr>
          <p:cNvPr id="8" name="Content Placeholder 7">
            <a:extLst>
              <a:ext uri="{FF2B5EF4-FFF2-40B4-BE49-F238E27FC236}">
                <a16:creationId xmlns:a16="http://schemas.microsoft.com/office/drawing/2014/main" id="{9639D2A1-4687-4108-A826-E3B66EA34971}"/>
              </a:ext>
            </a:extLst>
          </p:cNvPr>
          <p:cNvSpPr txBox="1">
            <a:spLocks noGrp="1"/>
          </p:cNvSpPr>
          <p:nvPr>
            <p:ph sz="half" idx="2"/>
          </p:nvPr>
        </p:nvSpPr>
        <p:spPr>
          <a:xfrm>
            <a:off x="6461125" y="561975"/>
            <a:ext cx="4664075" cy="371192"/>
          </a:xfrm>
          <a:prstGeom prst="rect">
            <a:avLst/>
          </a:prstGeom>
          <a:noFill/>
        </p:spPr>
        <p:txBody>
          <a:bodyPr wrap="square">
            <a:spAutoFit/>
          </a:bodyPr>
          <a:lstStyle/>
          <a:p>
            <a:r>
              <a:rPr lang="en-IN" sz="1800" b="1" dirty="0">
                <a:solidFill>
                  <a:srgbClr val="7030A0"/>
                </a:solidFill>
              </a:rPr>
              <a:t>Analysis -12</a:t>
            </a:r>
          </a:p>
        </p:txBody>
      </p:sp>
      <p:sp>
        <p:nvSpPr>
          <p:cNvPr id="10" name="TextBox 9">
            <a:extLst>
              <a:ext uri="{FF2B5EF4-FFF2-40B4-BE49-F238E27FC236}">
                <a16:creationId xmlns:a16="http://schemas.microsoft.com/office/drawing/2014/main" id="{9E3CBC62-4085-4A0C-A567-57E83C491FB7}"/>
              </a:ext>
            </a:extLst>
          </p:cNvPr>
          <p:cNvSpPr txBox="1"/>
          <p:nvPr/>
        </p:nvSpPr>
        <p:spPr>
          <a:xfrm>
            <a:off x="924951" y="1229137"/>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WEEKDAY WEEKEND ANALYSIS</a:t>
            </a:r>
            <a:endParaRPr lang="en-IN" dirty="0"/>
          </a:p>
        </p:txBody>
      </p:sp>
      <p:pic>
        <p:nvPicPr>
          <p:cNvPr id="11" name="Picture 10">
            <a:extLst>
              <a:ext uri="{FF2B5EF4-FFF2-40B4-BE49-F238E27FC236}">
                <a16:creationId xmlns:a16="http://schemas.microsoft.com/office/drawing/2014/main" id="{4B41B919-CB0C-45F2-AD81-759481E22A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801" y="2255227"/>
            <a:ext cx="4406314" cy="2628900"/>
          </a:xfrm>
          <a:prstGeom prst="rect">
            <a:avLst/>
          </a:prstGeom>
          <a:noFill/>
          <a:ln>
            <a:noFill/>
          </a:ln>
        </p:spPr>
      </p:pic>
      <p:sp>
        <p:nvSpPr>
          <p:cNvPr id="13" name="TextBox 12">
            <a:extLst>
              <a:ext uri="{FF2B5EF4-FFF2-40B4-BE49-F238E27FC236}">
                <a16:creationId xmlns:a16="http://schemas.microsoft.com/office/drawing/2014/main" id="{6ACBE892-8B96-44BB-91D4-5A3E17B2EDBD}"/>
              </a:ext>
            </a:extLst>
          </p:cNvPr>
          <p:cNvSpPr txBox="1"/>
          <p:nvPr/>
        </p:nvSpPr>
        <p:spPr>
          <a:xfrm>
            <a:off x="643596" y="5167198"/>
            <a:ext cx="5452404" cy="923330"/>
          </a:xfrm>
          <a:prstGeom prst="rect">
            <a:avLst/>
          </a:prstGeom>
          <a:noFill/>
        </p:spPr>
        <p:txBody>
          <a:bodyPr wrap="square">
            <a:spAutoFit/>
          </a:bodyPr>
          <a:lstStyle/>
          <a:p>
            <a:r>
              <a:rPr lang="en-IN" dirty="0"/>
              <a:t>Figure explains that accidents are on a rise on Friday and there is a drop of accidents on the Weekend (i.e.  Saturday and Sunday)</a:t>
            </a:r>
          </a:p>
        </p:txBody>
      </p:sp>
      <p:sp>
        <p:nvSpPr>
          <p:cNvPr id="15" name="TextBox 14">
            <a:extLst>
              <a:ext uri="{FF2B5EF4-FFF2-40B4-BE49-F238E27FC236}">
                <a16:creationId xmlns:a16="http://schemas.microsoft.com/office/drawing/2014/main" id="{3C2F68BA-7EBD-4679-8AB0-CA02066787DB}"/>
              </a:ext>
            </a:extLst>
          </p:cNvPr>
          <p:cNvSpPr txBox="1"/>
          <p:nvPr/>
        </p:nvSpPr>
        <p:spPr>
          <a:xfrm>
            <a:off x="6861516" y="1229137"/>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HIT CAR PARKED ANALYSIS</a:t>
            </a:r>
            <a:endParaRPr lang="en-IN" dirty="0"/>
          </a:p>
        </p:txBody>
      </p:sp>
      <p:pic>
        <p:nvPicPr>
          <p:cNvPr id="16" name="Picture 15">
            <a:extLst>
              <a:ext uri="{FF2B5EF4-FFF2-40B4-BE49-F238E27FC236}">
                <a16:creationId xmlns:a16="http://schemas.microsoft.com/office/drawing/2014/main" id="{9CF955D4-E7DC-47B9-8A42-60AA4E7258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45462" y="2255227"/>
            <a:ext cx="3179738" cy="2628900"/>
          </a:xfrm>
          <a:prstGeom prst="rect">
            <a:avLst/>
          </a:prstGeom>
          <a:noFill/>
          <a:ln>
            <a:noFill/>
          </a:ln>
        </p:spPr>
      </p:pic>
      <p:sp>
        <p:nvSpPr>
          <p:cNvPr id="18" name="TextBox 17">
            <a:extLst>
              <a:ext uri="{FF2B5EF4-FFF2-40B4-BE49-F238E27FC236}">
                <a16:creationId xmlns:a16="http://schemas.microsoft.com/office/drawing/2014/main" id="{E6CE8FE6-5F3B-4C8B-9EAC-C5C8D81EEC83}"/>
              </a:ext>
            </a:extLst>
          </p:cNvPr>
          <p:cNvSpPr txBox="1"/>
          <p:nvPr/>
        </p:nvSpPr>
        <p:spPr>
          <a:xfrm>
            <a:off x="6600826" y="5217719"/>
            <a:ext cx="4751802" cy="646331"/>
          </a:xfrm>
          <a:prstGeom prst="rect">
            <a:avLst/>
          </a:prstGeom>
          <a:noFill/>
        </p:spPr>
        <p:txBody>
          <a:bodyPr wrap="square">
            <a:spAutoFit/>
          </a:bodyPr>
          <a:lstStyle/>
          <a:p>
            <a:r>
              <a:rPr lang="en-IN" dirty="0"/>
              <a:t>Figure shows that in 96% accidents, parked car was not hit</a:t>
            </a:r>
          </a:p>
        </p:txBody>
      </p:sp>
    </p:spTree>
    <p:extLst>
      <p:ext uri="{BB962C8B-B14F-4D97-AF65-F5344CB8AC3E}">
        <p14:creationId xmlns:p14="http://schemas.microsoft.com/office/powerpoint/2010/main" val="173206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ECC6-4D19-45D8-9CF5-7EB5C418AE66}"/>
              </a:ext>
            </a:extLst>
          </p:cNvPr>
          <p:cNvSpPr>
            <a:spLocks noGrp="1"/>
          </p:cNvSpPr>
          <p:nvPr>
            <p:ph type="title"/>
          </p:nvPr>
        </p:nvSpPr>
        <p:spPr/>
        <p:txBody>
          <a:bodyPr/>
          <a:lstStyle/>
          <a:p>
            <a:r>
              <a:rPr lang="en-IN" dirty="0"/>
              <a:t>Machine Learning Algorithms</a:t>
            </a:r>
          </a:p>
        </p:txBody>
      </p:sp>
      <p:pic>
        <p:nvPicPr>
          <p:cNvPr id="4" name="Content Placeholder 3">
            <a:extLst>
              <a:ext uri="{FF2B5EF4-FFF2-40B4-BE49-F238E27FC236}">
                <a16:creationId xmlns:a16="http://schemas.microsoft.com/office/drawing/2014/main" id="{7185F628-D621-4156-8B29-BE44BA2A186B}"/>
              </a:ext>
            </a:extLst>
          </p:cNvPr>
          <p:cNvPicPr>
            <a:picLocks noGrp="1"/>
          </p:cNvPicPr>
          <p:nvPr>
            <p:ph idx="1"/>
          </p:nvPr>
        </p:nvPicPr>
        <p:blipFill>
          <a:blip r:embed="rId2"/>
          <a:stretch>
            <a:fillRect/>
          </a:stretch>
        </p:blipFill>
        <p:spPr>
          <a:xfrm>
            <a:off x="6434438" y="1963496"/>
            <a:ext cx="5227473" cy="3604728"/>
          </a:xfrm>
          <a:prstGeom prst="rect">
            <a:avLst/>
          </a:prstGeom>
        </p:spPr>
      </p:pic>
      <p:sp>
        <p:nvSpPr>
          <p:cNvPr id="6" name="TextBox 5">
            <a:extLst>
              <a:ext uri="{FF2B5EF4-FFF2-40B4-BE49-F238E27FC236}">
                <a16:creationId xmlns:a16="http://schemas.microsoft.com/office/drawing/2014/main" id="{EB685597-B80B-443D-B8AD-C9F6344360FF}"/>
              </a:ext>
            </a:extLst>
          </p:cNvPr>
          <p:cNvSpPr txBox="1"/>
          <p:nvPr/>
        </p:nvSpPr>
        <p:spPr>
          <a:xfrm>
            <a:off x="1066800" y="2551837"/>
            <a:ext cx="5516880" cy="2308324"/>
          </a:xfrm>
          <a:prstGeom prst="rect">
            <a:avLst/>
          </a:prstGeom>
          <a:noFill/>
        </p:spPr>
        <p:txBody>
          <a:bodyPr wrap="square">
            <a:spAutoFit/>
          </a:bodyPr>
          <a:lstStyle/>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This is a scenario for a classic classification problem</a:t>
            </a: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It has 2 discrete targets that needs to be predicted</a:t>
            </a: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We will be using the standard classification machine learning algorithms. The predictors used are: ‘Weather’, ’Roadcond’, ’Lightcond’. </a:t>
            </a:r>
          </a:p>
          <a:p>
            <a:pPr marL="285750" indent="-28575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These predictors were categorical in nature hence we can apply the </a:t>
            </a:r>
            <a:r>
              <a:rPr lang="en-IN" dirty="0">
                <a:latin typeface="Calibri" panose="020F0502020204030204" pitchFamily="34" charset="0"/>
                <a:ea typeface="Calibri" panose="020F0502020204030204" pitchFamily="34" charset="0"/>
                <a:cs typeface="Calibri" panose="020F0502020204030204" pitchFamily="34" charset="0"/>
              </a:rPr>
              <a:t>3</a:t>
            </a:r>
            <a:r>
              <a:rPr lang="en-IN" sz="1800" dirty="0">
                <a:effectLst/>
                <a:latin typeface="Calibri" panose="020F0502020204030204" pitchFamily="34" charset="0"/>
                <a:ea typeface="Calibri" panose="020F0502020204030204" pitchFamily="34" charset="0"/>
                <a:cs typeface="Calibri" panose="020F0502020204030204" pitchFamily="34" charset="0"/>
              </a:rPr>
              <a:t> machine learning models to predict the target </a:t>
            </a:r>
            <a:endParaRPr lang="en-IN" dirty="0"/>
          </a:p>
        </p:txBody>
      </p:sp>
    </p:spTree>
    <p:extLst>
      <p:ext uri="{BB962C8B-B14F-4D97-AF65-F5344CB8AC3E}">
        <p14:creationId xmlns:p14="http://schemas.microsoft.com/office/powerpoint/2010/main" val="2583937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7A73-2717-47CA-AA6D-F4021323B3BF}"/>
              </a:ext>
            </a:extLst>
          </p:cNvPr>
          <p:cNvSpPr>
            <a:spLocks noGrp="1"/>
          </p:cNvSpPr>
          <p:nvPr>
            <p:ph type="title"/>
          </p:nvPr>
        </p:nvSpPr>
        <p:spPr/>
        <p:txBody>
          <a:bodyPr>
            <a:normAutofit/>
          </a:bodyPr>
          <a:lstStyle/>
          <a:p>
            <a:r>
              <a:rPr lang="en-IN" sz="2400" b="1" dirty="0">
                <a:solidFill>
                  <a:srgbClr val="7030A0"/>
                </a:solidFill>
                <a:effectLst/>
                <a:latin typeface="Bell MT" panose="02020503060305020303" pitchFamily="18" charset="0"/>
                <a:ea typeface="Calibri" panose="020F0502020204030204" pitchFamily="34" charset="0"/>
                <a:cs typeface="Calibri" panose="020F0502020204030204" pitchFamily="34" charset="0"/>
              </a:rPr>
              <a:t>Classification -KNN</a:t>
            </a:r>
            <a:endParaRPr lang="en-IN" sz="4800" dirty="0"/>
          </a:p>
        </p:txBody>
      </p:sp>
      <p:sp>
        <p:nvSpPr>
          <p:cNvPr id="3" name="Content Placeholder 2">
            <a:extLst>
              <a:ext uri="{FF2B5EF4-FFF2-40B4-BE49-F238E27FC236}">
                <a16:creationId xmlns:a16="http://schemas.microsoft.com/office/drawing/2014/main" id="{17F5FCDA-C353-477B-8BB4-E6BD9E6E52EC}"/>
              </a:ext>
            </a:extLst>
          </p:cNvPr>
          <p:cNvSpPr>
            <a:spLocks noGrp="1"/>
          </p:cNvSpPr>
          <p:nvPr>
            <p:ph idx="1"/>
          </p:nvPr>
        </p:nvSpPr>
        <p:spPr>
          <a:xfrm>
            <a:off x="1066800" y="1667022"/>
            <a:ext cx="10058400" cy="3849624"/>
          </a:xfrm>
        </p:spPr>
        <p:txBody>
          <a:bodyPr/>
          <a:lstStyle/>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KNN model we follow the below steps</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andara" panose="020E0502030303020204" pitchFamily="34" charset="0"/>
                <a:ea typeface="Times New Roman" panose="02020603050405020304" pitchFamily="18" charset="0"/>
                <a:cs typeface="Times New Roman" panose="02020603050405020304" pitchFamily="18" charset="0"/>
              </a:rPr>
              <a:t>Load data and normalize</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andara" panose="020E0502030303020204" pitchFamily="34" charset="0"/>
                <a:ea typeface="Times New Roman" panose="02020603050405020304" pitchFamily="18" charset="0"/>
                <a:cs typeface="Times New Roman" panose="02020603050405020304" pitchFamily="18" charset="0"/>
              </a:rPr>
              <a:t>Divide data set into Training and testing set</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andara" panose="020E0502030303020204" pitchFamily="34" charset="0"/>
                <a:ea typeface="Times New Roman" panose="02020603050405020304" pitchFamily="18" charset="0"/>
                <a:cs typeface="Times New Roman" panose="02020603050405020304" pitchFamily="18" charset="0"/>
              </a:rPr>
              <a:t>Predict using KNN algorithm and evaluate accuracy</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andara" panose="020E0502030303020204" pitchFamily="34" charset="0"/>
                <a:ea typeface="Times New Roman" panose="02020603050405020304" pitchFamily="18" charset="0"/>
                <a:cs typeface="Times New Roman" panose="02020603050405020304" pitchFamily="18" charset="0"/>
              </a:rPr>
              <a:t>Plot model accuracy</a:t>
            </a:r>
            <a:endParaRPr lang="en-IN" sz="1400" dirty="0">
              <a:solidFill>
                <a:srgbClr val="000000"/>
              </a:solidFill>
              <a:effectLst/>
              <a:latin typeface="Candara" panose="020E0502030303020204" pitchFamily="34" charset="0"/>
              <a:ea typeface="Times New Roman" panose="02020603050405020304" pitchFamily="18" charset="0"/>
              <a:cs typeface="Times New Roman" panose="02020603050405020304" pitchFamily="18" charset="0"/>
            </a:endParaRP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andara" panose="020E0502030303020204" pitchFamily="34" charset="0"/>
                <a:ea typeface="Times New Roman" panose="02020603050405020304" pitchFamily="18" charset="0"/>
                <a:cs typeface="Times New Roman" panose="02020603050405020304" pitchFamily="18" charset="0"/>
              </a:rPr>
              <a:t>Calculate F1 score and Jaccard index</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solidFill>
                <a:srgbClr val="000000"/>
              </a:solidFill>
              <a:latin typeface="Calibri" panose="020F0502020204030204" pitchFamily="34" charset="0"/>
              <a:cs typeface="Times New Roman" panose="02020603050405020304" pitchFamily="18" charset="0"/>
            </a:endParaRP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latin typeface="Calibri" panose="020F0502020204030204" pitchFamily="34" charset="0"/>
                <a:cs typeface="Times New Roman" panose="02020603050405020304" pitchFamily="18" charset="0"/>
              </a:rPr>
              <a:t>We try to find accuracy of the model by taking K=4 initially and check the accuracy. The accuracy is coming as below</a:t>
            </a:r>
          </a:p>
        </p:txBody>
      </p:sp>
      <p:graphicFrame>
        <p:nvGraphicFramePr>
          <p:cNvPr id="4" name="Table 4">
            <a:extLst>
              <a:ext uri="{FF2B5EF4-FFF2-40B4-BE49-F238E27FC236}">
                <a16:creationId xmlns:a16="http://schemas.microsoft.com/office/drawing/2014/main" id="{4A59394B-1C45-4CAD-B602-EA9A6366E53F}"/>
              </a:ext>
            </a:extLst>
          </p:cNvPr>
          <p:cNvGraphicFramePr>
            <a:graphicFrameLocks noGrp="1"/>
          </p:cNvGraphicFramePr>
          <p:nvPr>
            <p:extLst>
              <p:ext uri="{D42A27DB-BD31-4B8C-83A1-F6EECF244321}">
                <p14:modId xmlns:p14="http://schemas.microsoft.com/office/powerpoint/2010/main" val="523281804"/>
              </p:ext>
            </p:extLst>
          </p:nvPr>
        </p:nvGraphicFramePr>
        <p:xfrm>
          <a:off x="962856" y="5331486"/>
          <a:ext cx="8128000" cy="78388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77336129"/>
                    </a:ext>
                  </a:extLst>
                </a:gridCol>
                <a:gridCol w="4064000">
                  <a:extLst>
                    <a:ext uri="{9D8B030D-6E8A-4147-A177-3AD203B41FA5}">
                      <a16:colId xmlns:a16="http://schemas.microsoft.com/office/drawing/2014/main" val="592183321"/>
                    </a:ext>
                  </a:extLst>
                </a:gridCol>
              </a:tblGrid>
              <a:tr h="0">
                <a:tc>
                  <a:txBody>
                    <a:bodyPr/>
                    <a:lstStyle/>
                    <a:p>
                      <a:r>
                        <a:rPr lang="en-IN" sz="1800" dirty="0">
                          <a:solidFill>
                            <a:srgbClr val="000000"/>
                          </a:solidFill>
                          <a:effectLst/>
                          <a:ea typeface="Times New Roman" panose="02020603050405020304" pitchFamily="18" charset="0"/>
                          <a:cs typeface="Times New Roman" panose="02020603050405020304" pitchFamily="18" charset="0"/>
                        </a:rPr>
                        <a:t>Train set Accuracy</a:t>
                      </a:r>
                      <a:endParaRPr lang="en-IN" dirty="0"/>
                    </a:p>
                  </a:txBody>
                  <a:tcPr/>
                </a:tc>
                <a:tc>
                  <a:txBody>
                    <a:bodyPr/>
                    <a:lstStyle/>
                    <a:p>
                      <a:r>
                        <a:rPr lang="en-IN" sz="1800" dirty="0">
                          <a:solidFill>
                            <a:srgbClr val="000000"/>
                          </a:solidFill>
                          <a:effectLst/>
                          <a:ea typeface="Times New Roman" panose="02020603050405020304" pitchFamily="18" charset="0"/>
                          <a:cs typeface="Times New Roman" panose="02020603050405020304" pitchFamily="18" charset="0"/>
                        </a:rPr>
                        <a:t>Test set Accuracy</a:t>
                      </a:r>
                      <a:endParaRPr lang="en-IN" dirty="0"/>
                    </a:p>
                  </a:txBody>
                  <a:tcPr/>
                </a:tc>
                <a:extLst>
                  <a:ext uri="{0D108BD9-81ED-4DB2-BD59-A6C34878D82A}">
                    <a16:rowId xmlns:a16="http://schemas.microsoft.com/office/drawing/2014/main" val="1255433712"/>
                  </a:ext>
                </a:extLst>
              </a:tr>
              <a:tr h="418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rgbClr val="000000"/>
                          </a:solidFill>
                          <a:effectLst/>
                          <a:latin typeface="+mn-lt"/>
                          <a:ea typeface="+mn-ea"/>
                          <a:cs typeface="Times New Roman" panose="02020603050405020304" pitchFamily="18" charset="0"/>
                        </a:rPr>
                        <a:t>0.5418138155106653</a:t>
                      </a:r>
                      <a:endParaRPr lang="en-IN" sz="1400" kern="1200" dirty="0">
                        <a:solidFill>
                          <a:srgbClr val="000000"/>
                        </a:solidFill>
                        <a:effectLst/>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ea typeface="Times New Roman" panose="02020603050405020304" pitchFamily="18" charset="0"/>
                          <a:cs typeface="Times New Roman" panose="02020603050405020304" pitchFamily="18" charset="0"/>
                        </a:rPr>
                        <a:t>0.5452420701168614</a:t>
                      </a:r>
                      <a:endParaRPr lang="en-IN" sz="1400" dirty="0"/>
                    </a:p>
                  </a:txBody>
                  <a:tcPr/>
                </a:tc>
                <a:extLst>
                  <a:ext uri="{0D108BD9-81ED-4DB2-BD59-A6C34878D82A}">
                    <a16:rowId xmlns:a16="http://schemas.microsoft.com/office/drawing/2014/main" val="2337724795"/>
                  </a:ext>
                </a:extLst>
              </a:tr>
            </a:tbl>
          </a:graphicData>
        </a:graphic>
      </p:graphicFrame>
      <p:graphicFrame>
        <p:nvGraphicFramePr>
          <p:cNvPr id="9" name="Object 8">
            <a:extLst>
              <a:ext uri="{FF2B5EF4-FFF2-40B4-BE49-F238E27FC236}">
                <a16:creationId xmlns:a16="http://schemas.microsoft.com/office/drawing/2014/main" id="{F8F91136-4903-4A18-B06C-332327E4DA36}"/>
              </a:ext>
            </a:extLst>
          </p:cNvPr>
          <p:cNvGraphicFramePr>
            <a:graphicFrameLocks noChangeAspect="1"/>
          </p:cNvGraphicFramePr>
          <p:nvPr>
            <p:extLst>
              <p:ext uri="{D42A27DB-BD31-4B8C-83A1-F6EECF244321}">
                <p14:modId xmlns:p14="http://schemas.microsoft.com/office/powerpoint/2010/main" val="3828597461"/>
              </p:ext>
            </p:extLst>
          </p:nvPr>
        </p:nvGraphicFramePr>
        <p:xfrm>
          <a:off x="6502426" y="1041150"/>
          <a:ext cx="4622774" cy="2779082"/>
        </p:xfrm>
        <a:graphic>
          <a:graphicData uri="http://schemas.openxmlformats.org/presentationml/2006/ole">
            <mc:AlternateContent xmlns:mc="http://schemas.openxmlformats.org/markup-compatibility/2006">
              <mc:Choice xmlns:v="urn:schemas-microsoft-com:vml" Requires="v">
                <p:oleObj spid="_x0000_s8234" name="Bitmap Image" r:id="rId3" imgW="16716240" imgH="10049040" progId="Paint.Picture">
                  <p:embed/>
                </p:oleObj>
              </mc:Choice>
              <mc:Fallback>
                <p:oleObj name="Bitmap Image" r:id="rId3" imgW="16716240" imgH="10049040" progId="Paint.Picture">
                  <p:embed/>
                  <p:pic>
                    <p:nvPicPr>
                      <p:cNvPr id="0" name=""/>
                      <p:cNvPicPr/>
                      <p:nvPr/>
                    </p:nvPicPr>
                    <p:blipFill>
                      <a:blip r:embed="rId4"/>
                      <a:stretch>
                        <a:fillRect/>
                      </a:stretch>
                    </p:blipFill>
                    <p:spPr>
                      <a:xfrm>
                        <a:off x="6502426" y="1041150"/>
                        <a:ext cx="4622774" cy="2779082"/>
                      </a:xfrm>
                      <a:prstGeom prst="rect">
                        <a:avLst/>
                      </a:prstGeom>
                    </p:spPr>
                  </p:pic>
                </p:oleObj>
              </mc:Fallback>
            </mc:AlternateContent>
          </a:graphicData>
        </a:graphic>
      </p:graphicFrame>
    </p:spTree>
    <p:extLst>
      <p:ext uri="{BB962C8B-B14F-4D97-AF65-F5344CB8AC3E}">
        <p14:creationId xmlns:p14="http://schemas.microsoft.com/office/powerpoint/2010/main" val="259082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335AD-7EBA-447A-A465-F8174C650B8A}"/>
              </a:ext>
            </a:extLst>
          </p:cNvPr>
          <p:cNvSpPr>
            <a:spLocks noGrp="1"/>
          </p:cNvSpPr>
          <p:nvPr>
            <p:ph idx="1"/>
          </p:nvPr>
        </p:nvSpPr>
        <p:spPr>
          <a:xfrm>
            <a:off x="1066800" y="844062"/>
            <a:ext cx="10058400" cy="3953021"/>
          </a:xfrm>
        </p:spPr>
        <p:txBody>
          <a:bodyPr/>
          <a:lstStyle/>
          <a:p>
            <a:r>
              <a:rPr lang="en-IN" sz="1800" dirty="0">
                <a:solidFill>
                  <a:srgbClr val="000000"/>
                </a:solidFill>
                <a:effectLst/>
                <a:latin typeface="Calibri" panose="020F0502020204030204" pitchFamily="34" charset="0"/>
                <a:ea typeface="Times New Roman" panose="02020603050405020304" pitchFamily="18" charset="0"/>
              </a:rPr>
              <a:t>We then plot a graph to see for which K value the accuracy is the maximum</a:t>
            </a:r>
            <a:endParaRPr lang="en-IN" dirty="0">
              <a:latin typeface="Calibri" panose="020F0502020204030204" pitchFamily="34" charset="0"/>
            </a:endParaRPr>
          </a:p>
        </p:txBody>
      </p:sp>
      <p:sp>
        <p:nvSpPr>
          <p:cNvPr id="6" name="TextBox 5">
            <a:extLst>
              <a:ext uri="{FF2B5EF4-FFF2-40B4-BE49-F238E27FC236}">
                <a16:creationId xmlns:a16="http://schemas.microsoft.com/office/drawing/2014/main" id="{0E5C5A7D-63F5-4B4B-A705-20FC2713744F}"/>
              </a:ext>
            </a:extLst>
          </p:cNvPr>
          <p:cNvSpPr txBox="1"/>
          <p:nvPr/>
        </p:nvSpPr>
        <p:spPr>
          <a:xfrm>
            <a:off x="1814936" y="4797083"/>
            <a:ext cx="6997760" cy="369332"/>
          </a:xfrm>
          <a:prstGeom prst="rect">
            <a:avLst/>
          </a:prstGeom>
          <a:noFill/>
        </p:spPr>
        <p:txBody>
          <a:bodyPr wrap="square">
            <a:spAutoFit/>
          </a:bodyPr>
          <a:lstStyle/>
          <a:p>
            <a:r>
              <a:rPr lang="en-IN" b="1" dirty="0"/>
              <a:t>The best accuracy was with 0.6800308205984333 with k= 6</a:t>
            </a:r>
          </a:p>
        </p:txBody>
      </p:sp>
      <p:pic>
        <p:nvPicPr>
          <p:cNvPr id="5" name="Picture 4">
            <a:extLst>
              <a:ext uri="{FF2B5EF4-FFF2-40B4-BE49-F238E27FC236}">
                <a16:creationId xmlns:a16="http://schemas.microsoft.com/office/drawing/2014/main" id="{9472D6FF-1FCA-4890-B213-DA724464A2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49312" y="1572798"/>
            <a:ext cx="4915314" cy="2495550"/>
          </a:xfrm>
          <a:prstGeom prst="rect">
            <a:avLst/>
          </a:prstGeom>
          <a:noFill/>
          <a:ln>
            <a:noFill/>
          </a:ln>
        </p:spPr>
      </p:pic>
    </p:spTree>
    <p:extLst>
      <p:ext uri="{BB962C8B-B14F-4D97-AF65-F5344CB8AC3E}">
        <p14:creationId xmlns:p14="http://schemas.microsoft.com/office/powerpoint/2010/main" val="233199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62-516D-425A-ADF4-951F0E43CAA9}"/>
              </a:ext>
            </a:extLst>
          </p:cNvPr>
          <p:cNvSpPr>
            <a:spLocks noGrp="1"/>
          </p:cNvSpPr>
          <p:nvPr>
            <p:ph type="title"/>
          </p:nvPr>
        </p:nvSpPr>
        <p:spPr>
          <a:xfrm>
            <a:off x="907774" y="269748"/>
            <a:ext cx="10058400" cy="1371600"/>
          </a:xfrm>
        </p:spPr>
        <p:txBody>
          <a:bodyPr>
            <a:normAutofit/>
          </a:bodyPr>
          <a:lstStyle/>
          <a:p>
            <a:r>
              <a:rPr lang="en-IN" sz="2000" b="1" dirty="0">
                <a:solidFill>
                  <a:srgbClr val="7030A0"/>
                </a:solidFill>
                <a:effectLst/>
                <a:latin typeface="Bell MT" panose="02020503060305020303" pitchFamily="18" charset="0"/>
                <a:ea typeface="Calibri" panose="020F0502020204030204" pitchFamily="34" charset="0"/>
                <a:cs typeface="Calibri" panose="020F0502020204030204" pitchFamily="34" charset="0"/>
              </a:rPr>
              <a:t>Logistic regression- </a:t>
            </a:r>
            <a:r>
              <a:rPr lang="en-IN" sz="2000" b="1" dirty="0" err="1">
                <a:solidFill>
                  <a:srgbClr val="7030A0"/>
                </a:solidFill>
                <a:effectLst/>
                <a:latin typeface="Bell MT" panose="02020503060305020303" pitchFamily="18" charset="0"/>
                <a:ea typeface="Calibri" panose="020F0502020204030204" pitchFamily="34" charset="0"/>
                <a:cs typeface="Calibri" panose="020F0502020204030204" pitchFamily="34" charset="0"/>
              </a:rPr>
              <a:t>Liblinear</a:t>
            </a:r>
            <a:r>
              <a:rPr lang="en-IN" sz="2000" b="1" dirty="0">
                <a:solidFill>
                  <a:srgbClr val="7030A0"/>
                </a:solidFill>
                <a:effectLst/>
                <a:latin typeface="Bell MT" panose="02020503060305020303" pitchFamily="18" charset="0"/>
                <a:ea typeface="Calibri" panose="020F0502020204030204" pitchFamily="34" charset="0"/>
                <a:cs typeface="Calibri" panose="020F0502020204030204" pitchFamily="34" charset="0"/>
              </a:rPr>
              <a:t> and SVM</a:t>
            </a:r>
            <a:endParaRPr lang="en-IN" sz="4400" dirty="0"/>
          </a:p>
        </p:txBody>
      </p:sp>
      <p:sp>
        <p:nvSpPr>
          <p:cNvPr id="3" name="Content Placeholder 2">
            <a:extLst>
              <a:ext uri="{FF2B5EF4-FFF2-40B4-BE49-F238E27FC236}">
                <a16:creationId xmlns:a16="http://schemas.microsoft.com/office/drawing/2014/main" id="{00364503-A17F-4A2B-B66A-28A52C459F28}"/>
              </a:ext>
            </a:extLst>
          </p:cNvPr>
          <p:cNvSpPr>
            <a:spLocks noGrp="1"/>
          </p:cNvSpPr>
          <p:nvPr>
            <p:ph idx="1"/>
          </p:nvPr>
        </p:nvSpPr>
        <p:spPr>
          <a:xfrm>
            <a:off x="907774" y="1177522"/>
            <a:ext cx="10058400" cy="3849624"/>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 is used when the dependent variable is categorical in nature. Here there are 2 outputs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ü"/>
            </a:pPr>
            <a:r>
              <a:rPr lang="en-IN" sz="1400" dirty="0">
                <a:effectLst/>
                <a:latin typeface="Calibri" panose="020F0502020204030204" pitchFamily="34" charset="0"/>
                <a:ea typeface="Calibri" panose="020F0502020204030204" pitchFamily="34" charset="0"/>
                <a:cs typeface="Calibri" panose="020F0502020204030204" pitchFamily="34" charset="0"/>
              </a:rPr>
              <a:t>SEVERITYCODE 1- Property damage only collision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ü"/>
            </a:pPr>
            <a:r>
              <a:rPr lang="en-IN" sz="1400" dirty="0">
                <a:effectLst/>
                <a:latin typeface="Calibri" panose="020F0502020204030204" pitchFamily="34" charset="0"/>
                <a:ea typeface="Calibri" panose="020F0502020204030204" pitchFamily="34" charset="0"/>
                <a:cs typeface="Calibri" panose="020F0502020204030204" pitchFamily="34" charset="0"/>
              </a:rPr>
              <a:t>SEVERITYCODE 2- Injury collision </a:t>
            </a:r>
          </a:p>
          <a:p>
            <a:pPr>
              <a:lnSpc>
                <a:spcPct val="115000"/>
              </a:lnSpc>
              <a:spcAft>
                <a:spcPts val="1000"/>
              </a:spcAft>
              <a:buFont typeface="Courier New" panose="02070309020205020404" pitchFamily="49" charset="0"/>
              <a:buChar char="o"/>
            </a:pPr>
            <a:r>
              <a:rPr lang="en-IN" sz="1800" dirty="0">
                <a:latin typeface="Calibri" panose="020F0502020204030204" pitchFamily="34" charset="0"/>
              </a:rPr>
              <a:t>We created model in </a:t>
            </a:r>
            <a:r>
              <a:rPr lang="en-IN" sz="1800" dirty="0" err="1">
                <a:latin typeface="Calibri" panose="020F0502020204030204" pitchFamily="34" charset="0"/>
              </a:rPr>
              <a:t>Jupyter</a:t>
            </a:r>
            <a:r>
              <a:rPr lang="en-IN" sz="1800" dirty="0">
                <a:latin typeface="Calibri" panose="020F0502020204030204" pitchFamily="34" charset="0"/>
              </a:rPr>
              <a:t> notebook with solver as Lib linear first and below was the classification report</a:t>
            </a:r>
          </a:p>
          <a:p>
            <a:pPr>
              <a:lnSpc>
                <a:spcPct val="115000"/>
              </a:lnSpc>
              <a:spcAft>
                <a:spcPts val="1000"/>
              </a:spcAft>
              <a:buFont typeface="Courier New" panose="02070309020205020404" pitchFamily="49" charset="0"/>
              <a:buChar char="o"/>
            </a:pPr>
            <a:endParaRPr lang="en-IN" sz="1800" dirty="0">
              <a:latin typeface="Calibri" panose="020F0502020204030204" pitchFamily="34" charset="0"/>
            </a:endParaRPr>
          </a:p>
          <a:p>
            <a:endParaRPr lang="en-IN" dirty="0"/>
          </a:p>
        </p:txBody>
      </p:sp>
      <p:graphicFrame>
        <p:nvGraphicFramePr>
          <p:cNvPr id="5" name="Table 5">
            <a:extLst>
              <a:ext uri="{FF2B5EF4-FFF2-40B4-BE49-F238E27FC236}">
                <a16:creationId xmlns:a16="http://schemas.microsoft.com/office/drawing/2014/main" id="{6D029522-3120-4D6D-B3E6-E75670DC7697}"/>
              </a:ext>
            </a:extLst>
          </p:cNvPr>
          <p:cNvGraphicFramePr>
            <a:graphicFrameLocks noGrp="1"/>
          </p:cNvGraphicFramePr>
          <p:nvPr>
            <p:extLst>
              <p:ext uri="{D42A27DB-BD31-4B8C-83A1-F6EECF244321}">
                <p14:modId xmlns:p14="http://schemas.microsoft.com/office/powerpoint/2010/main" val="235745630"/>
              </p:ext>
            </p:extLst>
          </p:nvPr>
        </p:nvGraphicFramePr>
        <p:xfrm>
          <a:off x="2478157" y="3429000"/>
          <a:ext cx="4770785" cy="2656574"/>
        </p:xfrm>
        <a:graphic>
          <a:graphicData uri="http://schemas.openxmlformats.org/drawingml/2006/table">
            <a:tbl>
              <a:tblPr firstRow="1" bandRow="1">
                <a:tableStyleId>{21E4AEA4-8DFA-4A89-87EB-49C32662AFE0}</a:tableStyleId>
              </a:tblPr>
              <a:tblGrid>
                <a:gridCol w="1364973">
                  <a:extLst>
                    <a:ext uri="{9D8B030D-6E8A-4147-A177-3AD203B41FA5}">
                      <a16:colId xmlns:a16="http://schemas.microsoft.com/office/drawing/2014/main" val="172509032"/>
                    </a:ext>
                  </a:extLst>
                </a:gridCol>
                <a:gridCol w="927653">
                  <a:extLst>
                    <a:ext uri="{9D8B030D-6E8A-4147-A177-3AD203B41FA5}">
                      <a16:colId xmlns:a16="http://schemas.microsoft.com/office/drawing/2014/main" val="883882907"/>
                    </a:ext>
                  </a:extLst>
                </a:gridCol>
                <a:gridCol w="662608">
                  <a:extLst>
                    <a:ext uri="{9D8B030D-6E8A-4147-A177-3AD203B41FA5}">
                      <a16:colId xmlns:a16="http://schemas.microsoft.com/office/drawing/2014/main" val="2907579781"/>
                    </a:ext>
                  </a:extLst>
                </a:gridCol>
                <a:gridCol w="861394">
                  <a:extLst>
                    <a:ext uri="{9D8B030D-6E8A-4147-A177-3AD203B41FA5}">
                      <a16:colId xmlns:a16="http://schemas.microsoft.com/office/drawing/2014/main" val="261711098"/>
                    </a:ext>
                  </a:extLst>
                </a:gridCol>
                <a:gridCol w="954157">
                  <a:extLst>
                    <a:ext uri="{9D8B030D-6E8A-4147-A177-3AD203B41FA5}">
                      <a16:colId xmlns:a16="http://schemas.microsoft.com/office/drawing/2014/main" val="2732693005"/>
                    </a:ext>
                  </a:extLst>
                </a:gridCol>
              </a:tblGrid>
              <a:tr h="365195">
                <a:tc>
                  <a:txBody>
                    <a:bodyPr/>
                    <a:lstStyle/>
                    <a:p>
                      <a:endParaRPr lang="en-IN"/>
                    </a:p>
                  </a:txBody>
                  <a:tcPr/>
                </a:tc>
                <a:tc>
                  <a:txBody>
                    <a:bodyPr/>
                    <a:lstStyle/>
                    <a:p>
                      <a:r>
                        <a:rPr lang="en-IN" sz="1200" b="1" dirty="0">
                          <a:solidFill>
                            <a:schemeClr val="tx1">
                              <a:lumMod val="95000"/>
                              <a:lumOff val="5000"/>
                            </a:schemeClr>
                          </a:solidFill>
                        </a:rPr>
                        <a:t>precision</a:t>
                      </a:r>
                    </a:p>
                  </a:txBody>
                  <a:tcPr/>
                </a:tc>
                <a:tc>
                  <a:txBody>
                    <a:bodyPr/>
                    <a:lstStyle/>
                    <a:p>
                      <a:r>
                        <a:rPr lang="en-IN" sz="1200" b="1" dirty="0">
                          <a:solidFill>
                            <a:schemeClr val="tx1">
                              <a:lumMod val="95000"/>
                              <a:lumOff val="5000"/>
                            </a:schemeClr>
                          </a:solidFill>
                        </a:rPr>
                        <a:t>recall</a:t>
                      </a:r>
                    </a:p>
                  </a:txBody>
                  <a:tcPr/>
                </a:tc>
                <a:tc>
                  <a:txBody>
                    <a:bodyPr/>
                    <a:lstStyle/>
                    <a:p>
                      <a:r>
                        <a:rPr lang="en-IN" sz="1200" dirty="0">
                          <a:solidFill>
                            <a:schemeClr val="tx1">
                              <a:lumMod val="95000"/>
                              <a:lumOff val="5000"/>
                            </a:schemeClr>
                          </a:solidFill>
                        </a:rPr>
                        <a:t>F1-Score</a:t>
                      </a:r>
                    </a:p>
                  </a:txBody>
                  <a:tcPr/>
                </a:tc>
                <a:tc>
                  <a:txBody>
                    <a:bodyPr/>
                    <a:lstStyle/>
                    <a:p>
                      <a:r>
                        <a:rPr lang="en-IN" sz="1200" dirty="0">
                          <a:solidFill>
                            <a:schemeClr val="tx1">
                              <a:lumMod val="95000"/>
                              <a:lumOff val="5000"/>
                            </a:schemeClr>
                          </a:solidFill>
                        </a:rPr>
                        <a:t>support</a:t>
                      </a:r>
                    </a:p>
                  </a:txBody>
                  <a:tcPr/>
                </a:tc>
                <a:extLst>
                  <a:ext uri="{0D108BD9-81ED-4DB2-BD59-A6C34878D82A}">
                    <a16:rowId xmlns:a16="http://schemas.microsoft.com/office/drawing/2014/main" val="2052825685"/>
                  </a:ext>
                </a:extLst>
              </a:tr>
              <a:tr h="292156">
                <a:tc>
                  <a:txBody>
                    <a:bodyPr/>
                    <a:lstStyle/>
                    <a:p>
                      <a:r>
                        <a:rPr lang="en-IN" dirty="0">
                          <a:latin typeface="Bell MT" panose="02020503060305020303" pitchFamily="18" charset="0"/>
                        </a:rPr>
                        <a:t>1</a:t>
                      </a:r>
                    </a:p>
                  </a:txBody>
                  <a:tcPr/>
                </a:tc>
                <a:tc>
                  <a:txBody>
                    <a:bodyPr/>
                    <a:lstStyle/>
                    <a:p>
                      <a:r>
                        <a:rPr lang="en-IN" dirty="0">
                          <a:latin typeface="Bell MT" panose="02020503060305020303" pitchFamily="18" charset="0"/>
                        </a:rPr>
                        <a:t>0.70</a:t>
                      </a:r>
                    </a:p>
                  </a:txBody>
                  <a:tcPr/>
                </a:tc>
                <a:tc>
                  <a:txBody>
                    <a:bodyPr/>
                    <a:lstStyle/>
                    <a:p>
                      <a:r>
                        <a:rPr lang="en-IN" dirty="0">
                          <a:latin typeface="Bell MT" panose="02020503060305020303" pitchFamily="18" charset="0"/>
                        </a:rPr>
                        <a:t>1.0</a:t>
                      </a:r>
                    </a:p>
                  </a:txBody>
                  <a:tcPr/>
                </a:tc>
                <a:tc>
                  <a:txBody>
                    <a:bodyPr/>
                    <a:lstStyle/>
                    <a:p>
                      <a:r>
                        <a:rPr lang="en-IN" dirty="0">
                          <a:latin typeface="Bell MT" panose="02020503060305020303" pitchFamily="18" charset="0"/>
                        </a:rPr>
                        <a:t>0.83</a:t>
                      </a:r>
                    </a:p>
                  </a:txBody>
                  <a:tcPr/>
                </a:tc>
                <a:tc>
                  <a:txBody>
                    <a:bodyPr/>
                    <a:lstStyle/>
                    <a:p>
                      <a:r>
                        <a:rPr lang="en-IN" dirty="0">
                          <a:latin typeface="Bell MT" panose="02020503060305020303" pitchFamily="18" charset="0"/>
                        </a:rPr>
                        <a:t>27425</a:t>
                      </a:r>
                    </a:p>
                  </a:txBody>
                  <a:tcPr/>
                </a:tc>
                <a:extLst>
                  <a:ext uri="{0D108BD9-81ED-4DB2-BD59-A6C34878D82A}">
                    <a16:rowId xmlns:a16="http://schemas.microsoft.com/office/drawing/2014/main" val="1876570679"/>
                  </a:ext>
                </a:extLst>
              </a:tr>
              <a:tr h="292156">
                <a:tc>
                  <a:txBody>
                    <a:bodyPr/>
                    <a:lstStyle/>
                    <a:p>
                      <a:r>
                        <a:rPr lang="en-IN" dirty="0">
                          <a:latin typeface="Bell MT" panose="02020503060305020303" pitchFamily="18" charset="0"/>
                        </a:rPr>
                        <a:t>2</a:t>
                      </a:r>
                    </a:p>
                  </a:txBody>
                  <a:tcPr/>
                </a:tc>
                <a:tc>
                  <a:txBody>
                    <a:bodyPr/>
                    <a:lstStyle/>
                    <a:p>
                      <a:r>
                        <a:rPr lang="en-IN" dirty="0">
                          <a:latin typeface="Bell MT" panose="02020503060305020303" pitchFamily="18" charset="0"/>
                        </a:rPr>
                        <a:t>0.0</a:t>
                      </a:r>
                    </a:p>
                  </a:txBody>
                  <a:tcPr/>
                </a:tc>
                <a:tc>
                  <a:txBody>
                    <a:bodyPr/>
                    <a:lstStyle/>
                    <a:p>
                      <a:r>
                        <a:rPr lang="en-IN" dirty="0">
                          <a:latin typeface="Bell MT" panose="02020503060305020303" pitchFamily="18" charset="0"/>
                        </a:rPr>
                        <a:t>0.0</a:t>
                      </a:r>
                    </a:p>
                  </a:txBody>
                  <a:tcPr/>
                </a:tc>
                <a:tc>
                  <a:txBody>
                    <a:bodyPr/>
                    <a:lstStyle/>
                    <a:p>
                      <a:r>
                        <a:rPr lang="en-IN" dirty="0">
                          <a:latin typeface="Bell MT" panose="02020503060305020303" pitchFamily="18" charset="0"/>
                        </a:rPr>
                        <a:t>0.0</a:t>
                      </a:r>
                    </a:p>
                  </a:txBody>
                  <a:tcPr/>
                </a:tc>
                <a:tc>
                  <a:txBody>
                    <a:bodyPr/>
                    <a:lstStyle/>
                    <a:p>
                      <a:r>
                        <a:rPr lang="en-IN" dirty="0">
                          <a:latin typeface="Bell MT" panose="02020503060305020303" pitchFamily="18" charset="0"/>
                        </a:rPr>
                        <a:t>11510</a:t>
                      </a:r>
                    </a:p>
                  </a:txBody>
                  <a:tcPr/>
                </a:tc>
                <a:extLst>
                  <a:ext uri="{0D108BD9-81ED-4DB2-BD59-A6C34878D82A}">
                    <a16:rowId xmlns:a16="http://schemas.microsoft.com/office/drawing/2014/main" val="2280821172"/>
                  </a:ext>
                </a:extLst>
              </a:tr>
              <a:tr h="292156">
                <a:tc>
                  <a:txBody>
                    <a:bodyPr/>
                    <a:lstStyle/>
                    <a:p>
                      <a:endParaRPr lang="en-IN">
                        <a:latin typeface="Bell MT" panose="02020503060305020303" pitchFamily="18" charset="0"/>
                      </a:endParaRPr>
                    </a:p>
                  </a:txBody>
                  <a:tcPr/>
                </a:tc>
                <a:tc>
                  <a:txBody>
                    <a:bodyPr/>
                    <a:lstStyle/>
                    <a:p>
                      <a:endParaRPr lang="en-IN">
                        <a:latin typeface="Bell MT" panose="02020503060305020303" pitchFamily="18" charset="0"/>
                      </a:endParaRPr>
                    </a:p>
                  </a:txBody>
                  <a:tcPr/>
                </a:tc>
                <a:tc>
                  <a:txBody>
                    <a:bodyPr/>
                    <a:lstStyle/>
                    <a:p>
                      <a:endParaRPr lang="en-IN">
                        <a:latin typeface="Bell MT" panose="02020503060305020303" pitchFamily="18" charset="0"/>
                      </a:endParaRPr>
                    </a:p>
                  </a:txBody>
                  <a:tcPr/>
                </a:tc>
                <a:tc>
                  <a:txBody>
                    <a:bodyPr/>
                    <a:lstStyle/>
                    <a:p>
                      <a:endParaRPr lang="en-IN">
                        <a:latin typeface="Bell MT" panose="02020503060305020303" pitchFamily="18" charset="0"/>
                      </a:endParaRPr>
                    </a:p>
                  </a:txBody>
                  <a:tcPr/>
                </a:tc>
                <a:tc>
                  <a:txBody>
                    <a:bodyPr/>
                    <a:lstStyle/>
                    <a:p>
                      <a:endParaRPr lang="en-IN">
                        <a:latin typeface="Bell MT" panose="02020503060305020303" pitchFamily="18" charset="0"/>
                      </a:endParaRPr>
                    </a:p>
                  </a:txBody>
                  <a:tcPr/>
                </a:tc>
                <a:extLst>
                  <a:ext uri="{0D108BD9-81ED-4DB2-BD59-A6C34878D82A}">
                    <a16:rowId xmlns:a16="http://schemas.microsoft.com/office/drawing/2014/main" val="1758500984"/>
                  </a:ext>
                </a:extLst>
              </a:tr>
              <a:tr h="323299">
                <a:tc>
                  <a:txBody>
                    <a:bodyPr/>
                    <a:lstStyle/>
                    <a:p>
                      <a:r>
                        <a:rPr lang="en-IN" sz="1400" dirty="0">
                          <a:latin typeface="Bell MT" panose="02020503060305020303" pitchFamily="18" charset="0"/>
                        </a:rPr>
                        <a:t>Micro </a:t>
                      </a:r>
                      <a:r>
                        <a:rPr lang="en-IN" sz="1400" dirty="0" err="1">
                          <a:latin typeface="Bell MT" panose="02020503060305020303" pitchFamily="18" charset="0"/>
                        </a:rPr>
                        <a:t>Avg</a:t>
                      </a:r>
                      <a:endParaRPr lang="en-IN" sz="1400" dirty="0">
                        <a:latin typeface="Bell MT" panose="02020503060305020303" pitchFamily="18" charset="0"/>
                      </a:endParaRPr>
                    </a:p>
                  </a:txBody>
                  <a:tcPr/>
                </a:tc>
                <a:tc>
                  <a:txBody>
                    <a:bodyPr/>
                    <a:lstStyle/>
                    <a:p>
                      <a:r>
                        <a:rPr lang="en-IN" dirty="0">
                          <a:latin typeface="Bell MT" panose="02020503060305020303" pitchFamily="18" charset="0"/>
                        </a:rPr>
                        <a:t>0.70</a:t>
                      </a:r>
                    </a:p>
                  </a:txBody>
                  <a:tcPr/>
                </a:tc>
                <a:tc>
                  <a:txBody>
                    <a:bodyPr/>
                    <a:lstStyle/>
                    <a:p>
                      <a:r>
                        <a:rPr lang="en-IN" dirty="0">
                          <a:latin typeface="Bell MT" panose="02020503060305020303" pitchFamily="18" charset="0"/>
                        </a:rPr>
                        <a:t>0.70</a:t>
                      </a:r>
                    </a:p>
                  </a:txBody>
                  <a:tcPr/>
                </a:tc>
                <a:tc>
                  <a:txBody>
                    <a:bodyPr/>
                    <a:lstStyle/>
                    <a:p>
                      <a:r>
                        <a:rPr lang="en-IN" dirty="0">
                          <a:latin typeface="Bell MT" panose="02020503060305020303" pitchFamily="18" charset="0"/>
                        </a:rPr>
                        <a:t>0.70</a:t>
                      </a:r>
                    </a:p>
                  </a:txBody>
                  <a:tcPr/>
                </a:tc>
                <a:tc>
                  <a:txBody>
                    <a:bodyPr/>
                    <a:lstStyle/>
                    <a:p>
                      <a:r>
                        <a:rPr lang="en-IN" dirty="0">
                          <a:latin typeface="Bell MT" panose="02020503060305020303" pitchFamily="18" charset="0"/>
                        </a:rPr>
                        <a:t>38935</a:t>
                      </a:r>
                    </a:p>
                  </a:txBody>
                  <a:tcPr/>
                </a:tc>
                <a:extLst>
                  <a:ext uri="{0D108BD9-81ED-4DB2-BD59-A6C34878D82A}">
                    <a16:rowId xmlns:a16="http://schemas.microsoft.com/office/drawing/2014/main" val="1471157357"/>
                  </a:ext>
                </a:extLst>
              </a:tr>
              <a:tr h="413887">
                <a:tc>
                  <a:txBody>
                    <a:bodyPr/>
                    <a:lstStyle/>
                    <a:p>
                      <a:r>
                        <a:rPr lang="en-IN" sz="1400" dirty="0">
                          <a:latin typeface="Bell MT" panose="02020503060305020303" pitchFamily="18" charset="0"/>
                        </a:rPr>
                        <a:t>Macro </a:t>
                      </a:r>
                      <a:r>
                        <a:rPr lang="en-IN" sz="1400" dirty="0" err="1">
                          <a:latin typeface="Bell MT" panose="02020503060305020303" pitchFamily="18" charset="0"/>
                        </a:rPr>
                        <a:t>Avg</a:t>
                      </a:r>
                      <a:endParaRPr lang="en-IN" sz="1400" dirty="0">
                        <a:latin typeface="Bell MT" panose="02020503060305020303" pitchFamily="18" charset="0"/>
                      </a:endParaRPr>
                    </a:p>
                  </a:txBody>
                  <a:tcPr/>
                </a:tc>
                <a:tc>
                  <a:txBody>
                    <a:bodyPr/>
                    <a:lstStyle/>
                    <a:p>
                      <a:r>
                        <a:rPr lang="en-IN" dirty="0">
                          <a:latin typeface="Bell MT" panose="02020503060305020303" pitchFamily="18" charset="0"/>
                        </a:rPr>
                        <a:t>0.35</a:t>
                      </a:r>
                    </a:p>
                  </a:txBody>
                  <a:tcPr/>
                </a:tc>
                <a:tc>
                  <a:txBody>
                    <a:bodyPr/>
                    <a:lstStyle/>
                    <a:p>
                      <a:r>
                        <a:rPr lang="en-IN" dirty="0">
                          <a:latin typeface="Bell MT" panose="02020503060305020303" pitchFamily="18" charset="0"/>
                        </a:rPr>
                        <a:t>0.50</a:t>
                      </a:r>
                    </a:p>
                  </a:txBody>
                  <a:tcPr/>
                </a:tc>
                <a:tc>
                  <a:txBody>
                    <a:bodyPr/>
                    <a:lstStyle/>
                    <a:p>
                      <a:r>
                        <a:rPr lang="en-IN" dirty="0">
                          <a:latin typeface="Bell MT" panose="02020503060305020303" pitchFamily="18" charset="0"/>
                        </a:rPr>
                        <a:t>0.41</a:t>
                      </a:r>
                    </a:p>
                  </a:txBody>
                  <a:tcPr/>
                </a:tc>
                <a:tc>
                  <a:txBody>
                    <a:bodyPr/>
                    <a:lstStyle/>
                    <a:p>
                      <a:r>
                        <a:rPr lang="en-IN" dirty="0">
                          <a:latin typeface="Bell MT" panose="02020503060305020303" pitchFamily="18" charset="0"/>
                        </a:rPr>
                        <a:t>38935</a:t>
                      </a:r>
                    </a:p>
                  </a:txBody>
                  <a:tcPr/>
                </a:tc>
                <a:extLst>
                  <a:ext uri="{0D108BD9-81ED-4DB2-BD59-A6C34878D82A}">
                    <a16:rowId xmlns:a16="http://schemas.microsoft.com/office/drawing/2014/main" val="2873391150"/>
                  </a:ext>
                </a:extLst>
              </a:tr>
              <a:tr h="413887">
                <a:tc>
                  <a:txBody>
                    <a:bodyPr/>
                    <a:lstStyle/>
                    <a:p>
                      <a:r>
                        <a:rPr lang="en-IN" sz="1400" dirty="0">
                          <a:latin typeface="Bell MT" panose="02020503060305020303" pitchFamily="18" charset="0"/>
                        </a:rPr>
                        <a:t>Weighted </a:t>
                      </a:r>
                      <a:r>
                        <a:rPr lang="en-IN" sz="1400" dirty="0" err="1">
                          <a:latin typeface="Bell MT" panose="02020503060305020303" pitchFamily="18" charset="0"/>
                        </a:rPr>
                        <a:t>Avg</a:t>
                      </a:r>
                      <a:endParaRPr lang="en-IN" sz="1400" dirty="0">
                        <a:latin typeface="Bell MT" panose="02020503060305020303" pitchFamily="18" charset="0"/>
                      </a:endParaRPr>
                    </a:p>
                  </a:txBody>
                  <a:tcPr/>
                </a:tc>
                <a:tc>
                  <a:txBody>
                    <a:bodyPr/>
                    <a:lstStyle/>
                    <a:p>
                      <a:r>
                        <a:rPr lang="en-IN" dirty="0">
                          <a:latin typeface="Bell MT" panose="02020503060305020303" pitchFamily="18" charset="0"/>
                        </a:rPr>
                        <a:t>0.50.</a:t>
                      </a:r>
                    </a:p>
                  </a:txBody>
                  <a:tcPr/>
                </a:tc>
                <a:tc>
                  <a:txBody>
                    <a:bodyPr/>
                    <a:lstStyle/>
                    <a:p>
                      <a:r>
                        <a:rPr lang="en-IN" dirty="0">
                          <a:latin typeface="Bell MT" panose="02020503060305020303" pitchFamily="18" charset="0"/>
                        </a:rPr>
                        <a:t>0.70</a:t>
                      </a:r>
                    </a:p>
                  </a:txBody>
                  <a:tcPr/>
                </a:tc>
                <a:tc>
                  <a:txBody>
                    <a:bodyPr/>
                    <a:lstStyle/>
                    <a:p>
                      <a:r>
                        <a:rPr lang="en-IN" dirty="0">
                          <a:latin typeface="Bell MT" panose="02020503060305020303" pitchFamily="18" charset="0"/>
                        </a:rPr>
                        <a:t>0.58</a:t>
                      </a:r>
                    </a:p>
                  </a:txBody>
                  <a:tcPr/>
                </a:tc>
                <a:tc>
                  <a:txBody>
                    <a:bodyPr/>
                    <a:lstStyle/>
                    <a:p>
                      <a:r>
                        <a:rPr lang="en-IN" dirty="0">
                          <a:latin typeface="Bell MT" panose="02020503060305020303" pitchFamily="18" charset="0"/>
                        </a:rPr>
                        <a:t>38935</a:t>
                      </a:r>
                    </a:p>
                  </a:txBody>
                  <a:tcPr/>
                </a:tc>
                <a:extLst>
                  <a:ext uri="{0D108BD9-81ED-4DB2-BD59-A6C34878D82A}">
                    <a16:rowId xmlns:a16="http://schemas.microsoft.com/office/drawing/2014/main" val="1565882590"/>
                  </a:ext>
                </a:extLst>
              </a:tr>
            </a:tbl>
          </a:graphicData>
        </a:graphic>
      </p:graphicFrame>
      <p:sp>
        <p:nvSpPr>
          <p:cNvPr id="6" name="TextBox 5">
            <a:extLst>
              <a:ext uri="{FF2B5EF4-FFF2-40B4-BE49-F238E27FC236}">
                <a16:creationId xmlns:a16="http://schemas.microsoft.com/office/drawing/2014/main" id="{6268252E-BDD5-41F3-9CD9-96E181FD4C61}"/>
              </a:ext>
            </a:extLst>
          </p:cNvPr>
          <p:cNvSpPr txBox="1"/>
          <p:nvPr/>
        </p:nvSpPr>
        <p:spPr>
          <a:xfrm>
            <a:off x="7991061" y="3578087"/>
            <a:ext cx="2975113" cy="1569660"/>
          </a:xfrm>
          <a:prstGeom prst="rect">
            <a:avLst/>
          </a:prstGeom>
          <a:noFill/>
        </p:spPr>
        <p:txBody>
          <a:bodyPr wrap="square" rtlCol="0">
            <a:spAutoFit/>
          </a:bodyPr>
          <a:lstStyle/>
          <a:p>
            <a:r>
              <a:rPr lang="en-IN" sz="1600" dirty="0">
                <a:latin typeface="Calibri" panose="020F0502020204030204" pitchFamily="34" charset="0"/>
              </a:rPr>
              <a:t>Algorithm is not able to predict the  class 2 target correctly. This is because the data is severely Imbalanced with more cases for Type 1 Severity </a:t>
            </a:r>
            <a:r>
              <a:rPr lang="en-IN" sz="1600" dirty="0" err="1">
                <a:latin typeface="Calibri" panose="020F0502020204030204" pitchFamily="34" charset="0"/>
              </a:rPr>
              <a:t>i.e</a:t>
            </a:r>
            <a:r>
              <a:rPr lang="en-IN" sz="1600" dirty="0">
                <a:latin typeface="Calibri" panose="020F0502020204030204" pitchFamily="34" charset="0"/>
              </a:rPr>
              <a:t> Property damage</a:t>
            </a:r>
          </a:p>
        </p:txBody>
      </p:sp>
    </p:spTree>
    <p:extLst>
      <p:ext uri="{BB962C8B-B14F-4D97-AF65-F5344CB8AC3E}">
        <p14:creationId xmlns:p14="http://schemas.microsoft.com/office/powerpoint/2010/main" val="405406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5CEE-6CC6-4045-B323-951B6E89731E}"/>
              </a:ext>
            </a:extLst>
          </p:cNvPr>
          <p:cNvSpPr>
            <a:spLocks noGrp="1"/>
          </p:cNvSpPr>
          <p:nvPr>
            <p:ph type="title"/>
          </p:nvPr>
        </p:nvSpPr>
        <p:spPr>
          <a:xfrm>
            <a:off x="1066800" y="642594"/>
            <a:ext cx="10058400" cy="682623"/>
          </a:xfrm>
        </p:spPr>
        <p:txBody>
          <a:bodyPr>
            <a:normAutofit/>
          </a:bodyPr>
          <a:lstStyle/>
          <a:p>
            <a:r>
              <a:rPr lang="en-IN" sz="2800" dirty="0" err="1"/>
              <a:t>Downsampling</a:t>
            </a:r>
            <a:r>
              <a:rPr lang="en-IN" sz="2800" dirty="0"/>
              <a:t> dataset</a:t>
            </a:r>
          </a:p>
        </p:txBody>
      </p:sp>
      <p:sp>
        <p:nvSpPr>
          <p:cNvPr id="3" name="Content Placeholder 2">
            <a:extLst>
              <a:ext uri="{FF2B5EF4-FFF2-40B4-BE49-F238E27FC236}">
                <a16:creationId xmlns:a16="http://schemas.microsoft.com/office/drawing/2014/main" id="{949960E9-4FD3-4DD7-B576-7EEF36D2CB7F}"/>
              </a:ext>
            </a:extLst>
          </p:cNvPr>
          <p:cNvSpPr>
            <a:spLocks noGrp="1"/>
          </p:cNvSpPr>
          <p:nvPr>
            <p:ph idx="1"/>
          </p:nvPr>
        </p:nvSpPr>
        <p:spPr>
          <a:xfrm>
            <a:off x="907774" y="1504188"/>
            <a:ext cx="10058400" cy="4287012"/>
          </a:xfrm>
        </p:spPr>
        <p:txBody>
          <a:bodyPr>
            <a:normAutofit/>
          </a:bodyPr>
          <a:lstStyle/>
          <a:p>
            <a:r>
              <a:rPr lang="en-IN" sz="1800" dirty="0">
                <a:latin typeface="Calibri" panose="020F0502020204030204" pitchFamily="34" charset="0"/>
              </a:rPr>
              <a:t>As the data set is severely imbalanced we need to down sample the data set</a:t>
            </a:r>
          </a:p>
          <a:p>
            <a:r>
              <a:rPr lang="en-IN" sz="1800" dirty="0">
                <a:latin typeface="Calibri" panose="020F0502020204030204" pitchFamily="34" charset="0"/>
              </a:rPr>
              <a:t>For doing the same, we create two data fame for Majority class and Minority class</a:t>
            </a:r>
          </a:p>
          <a:p>
            <a:pPr marL="0" indent="0">
              <a:lnSpc>
                <a:spcPct val="115000"/>
              </a:lnSpc>
              <a:spcAft>
                <a:spcPts val="1000"/>
              </a:spcAft>
              <a:buNone/>
            </a:pPr>
            <a:r>
              <a:rPr lang="en-IN" sz="1400" i="1" dirty="0">
                <a:effectLst/>
                <a:latin typeface="Book Antiqua" panose="02040602050305030304" pitchFamily="18" charset="0"/>
                <a:ea typeface="Calibri" panose="020F0502020204030204" pitchFamily="34" charset="0"/>
                <a:cs typeface="Calibri" panose="020F0502020204030204" pitchFamily="34" charset="0"/>
              </a:rPr>
              <a:t># Separate majority and minority classes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df_majority</a:t>
            </a:r>
            <a:r>
              <a:rPr lang="en-IN" sz="1400" i="1" dirty="0">
                <a:effectLst/>
                <a:latin typeface="Book Antiqua" panose="02040602050305030304" pitchFamily="18" charset="0"/>
                <a:ea typeface="Calibri" panose="020F0502020204030204" pitchFamily="34" charset="0"/>
                <a:cs typeface="Calibri" panose="020F0502020204030204" pitchFamily="34" charset="0"/>
              </a:rPr>
              <a:t> = </a:t>
            </a: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df_pandas</a:t>
            </a:r>
            <a:r>
              <a:rPr lang="en-IN" sz="1400" i="1" dirty="0">
                <a:effectLst/>
                <a:latin typeface="Book Antiqua" panose="02040602050305030304" pitchFamily="18" charset="0"/>
                <a:ea typeface="Calibri" panose="020F0502020204030204" pitchFamily="34" charset="0"/>
                <a:cs typeface="Calibri" panose="020F0502020204030204" pitchFamily="34" charset="0"/>
              </a:rPr>
              <a:t>[</a:t>
            </a: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df_pandas.SEVERITYCODE</a:t>
            </a:r>
            <a:r>
              <a:rPr lang="en-IN" sz="1400" i="1" dirty="0">
                <a:effectLst/>
                <a:latin typeface="Book Antiqua" panose="02040602050305030304" pitchFamily="18" charset="0"/>
                <a:ea typeface="Calibri" panose="020F0502020204030204" pitchFamily="34" charset="0"/>
                <a:cs typeface="Calibri" panose="020F0502020204030204" pitchFamily="34"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df_minority</a:t>
            </a:r>
            <a:r>
              <a:rPr lang="en-IN" sz="1400" i="1" dirty="0">
                <a:effectLst/>
                <a:latin typeface="Book Antiqua" panose="02040602050305030304" pitchFamily="18" charset="0"/>
                <a:ea typeface="Calibri" panose="020F0502020204030204" pitchFamily="34" charset="0"/>
                <a:cs typeface="Calibri" panose="020F0502020204030204" pitchFamily="34" charset="0"/>
              </a:rPr>
              <a:t> = </a:t>
            </a: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df_pandas</a:t>
            </a:r>
            <a:r>
              <a:rPr lang="en-IN" sz="1400" i="1" dirty="0">
                <a:effectLst/>
                <a:latin typeface="Book Antiqua" panose="02040602050305030304" pitchFamily="18" charset="0"/>
                <a:ea typeface="Calibri" panose="020F0502020204030204" pitchFamily="34" charset="0"/>
                <a:cs typeface="Calibri" panose="020F0502020204030204" pitchFamily="34" charset="0"/>
              </a:rPr>
              <a:t>[</a:t>
            </a:r>
            <a:r>
              <a:rPr lang="en-IN" sz="1400" i="1" dirty="0" err="1">
                <a:effectLst/>
                <a:latin typeface="Book Antiqua" panose="02040602050305030304" pitchFamily="18" charset="0"/>
                <a:ea typeface="Calibri" panose="020F0502020204030204" pitchFamily="34" charset="0"/>
                <a:cs typeface="Calibri" panose="020F0502020204030204" pitchFamily="34" charset="0"/>
              </a:rPr>
              <a:t>df_pandas.SEVERITYCODE</a:t>
            </a:r>
            <a:r>
              <a:rPr lang="en-IN" sz="1400" i="1" dirty="0">
                <a:effectLst/>
                <a:latin typeface="Book Antiqua" panose="02040602050305030304" pitchFamily="18" charset="0"/>
                <a:ea typeface="Calibri" panose="020F0502020204030204" pitchFamily="34" charset="0"/>
                <a:cs typeface="Calibri" panose="020F0502020204030204" pitchFamily="34" charset="0"/>
              </a:rPr>
              <a:t>==2]</a:t>
            </a:r>
          </a:p>
          <a:p>
            <a:pPr marL="0" indent="0">
              <a:lnSpc>
                <a:spcPct val="115000"/>
              </a:lnSpc>
              <a:spcAft>
                <a:spcPts val="1000"/>
              </a:spcAft>
              <a:buNone/>
            </a:pPr>
            <a:r>
              <a:rPr lang="en-IN" dirty="0"/>
              <a:t>The sample size is now as below</a:t>
            </a:r>
          </a:p>
          <a:p>
            <a:pPr marL="0" indent="0">
              <a:lnSpc>
                <a:spcPct val="115000"/>
              </a:lnSpc>
              <a:spcAft>
                <a:spcPts val="10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20000"/>
              </a:lnSpc>
            </a:pPr>
            <a:r>
              <a:rPr lang="en-IN" sz="1800" dirty="0">
                <a:latin typeface="Calibri" panose="020F0502020204030204" pitchFamily="34" charset="0"/>
              </a:rPr>
              <a:t>We perform Logistic regression on the data set again</a:t>
            </a:r>
          </a:p>
        </p:txBody>
      </p:sp>
      <p:sp>
        <p:nvSpPr>
          <p:cNvPr id="4" name="Rectangle 1">
            <a:extLst>
              <a:ext uri="{FF2B5EF4-FFF2-40B4-BE49-F238E27FC236}">
                <a16:creationId xmlns:a16="http://schemas.microsoft.com/office/drawing/2014/main" id="{5B18CA7B-6B53-44D5-BF7F-974B60B77EAE}"/>
              </a:ext>
            </a:extLst>
          </p:cNvPr>
          <p:cNvSpPr>
            <a:spLocks noChangeArrowheads="1"/>
          </p:cNvSpPr>
          <p:nvPr/>
        </p:nvSpPr>
        <p:spPr bwMode="auto">
          <a:xfrm>
            <a:off x="1066800" y="4320601"/>
            <a:ext cx="502920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accent1">
                    <a:lumMod val="50000"/>
                  </a:schemeClr>
                </a:solidFill>
                <a:effectLst/>
                <a:latin typeface="Courier New" panose="02070309020205020404" pitchFamily="49" charset="0"/>
                <a:cs typeface="Courier New" panose="02070309020205020404" pitchFamily="49" charset="0"/>
              </a:rPr>
              <a:t>2 58188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lumMod val="50000"/>
                  </a:schemeClr>
                </a:solidFill>
                <a:effectLst/>
                <a:latin typeface="Courier New" panose="02070309020205020404" pitchFamily="49" charset="0"/>
                <a:cs typeface="Courier New" panose="02070309020205020404" pitchFamily="49" charset="0"/>
              </a:rPr>
              <a:t> 1 58188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SEVERITYCODE,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24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28C0F-6D34-4157-A6A7-A7C53A7F0F61}"/>
              </a:ext>
            </a:extLst>
          </p:cNvPr>
          <p:cNvSpPr>
            <a:spLocks noGrp="1"/>
          </p:cNvSpPr>
          <p:nvPr>
            <p:ph idx="1"/>
          </p:nvPr>
        </p:nvSpPr>
        <p:spPr>
          <a:xfrm>
            <a:off x="1066800" y="609600"/>
            <a:ext cx="10058400" cy="5950226"/>
          </a:xfrm>
        </p:spPr>
        <p:txBody>
          <a:bodyPr>
            <a:normAutofit fontScale="92500"/>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After doing down sampling we get the below accuracy</a:t>
            </a:r>
          </a:p>
          <a:p>
            <a:endParaRPr lang="en-IN" dirty="0"/>
          </a:p>
          <a:p>
            <a:endParaRPr lang="en-IN" dirty="0"/>
          </a:p>
          <a:p>
            <a:endParaRPr lang="en-IN" dirty="0"/>
          </a:p>
          <a:p>
            <a:endParaRPr lang="en-IN" dirty="0"/>
          </a:p>
          <a:p>
            <a:endParaRPr lang="en-IN" sz="1800" dirty="0">
              <a:latin typeface="Calibri" panose="020F0502020204030204" pitchFamily="34" charset="0"/>
            </a:endParaRPr>
          </a:p>
          <a:p>
            <a:r>
              <a:rPr lang="en-IN" sz="1800" dirty="0">
                <a:latin typeface="Calibri" panose="020F0502020204030204" pitchFamily="34" charset="0"/>
              </a:rPr>
              <a:t>We observe that the accuracy has improves slightly but its still not </a:t>
            </a:r>
            <a:r>
              <a:rPr lang="en-IN" sz="1800" dirty="0" err="1">
                <a:latin typeface="Calibri" panose="020F0502020204030204" pitchFamily="34" charset="0"/>
              </a:rPr>
              <a:t>upto</a:t>
            </a:r>
            <a:r>
              <a:rPr lang="en-IN" sz="1800" dirty="0">
                <a:latin typeface="Calibri" panose="020F0502020204030204" pitchFamily="34" charset="0"/>
              </a:rPr>
              <a:t> the mark.</a:t>
            </a:r>
          </a:p>
          <a:p>
            <a:r>
              <a:rPr lang="en-IN" b="1" dirty="0"/>
              <a:t>Confusion Matrix</a:t>
            </a:r>
          </a:p>
          <a:p>
            <a:endParaRPr lang="en-IN" b="1" dirty="0"/>
          </a:p>
          <a:p>
            <a:endParaRPr lang="en-IN" b="1" dirty="0"/>
          </a:p>
          <a:p>
            <a:endParaRPr lang="en-IN" b="1" dirty="0"/>
          </a:p>
          <a:p>
            <a:endParaRPr lang="en-IN" b="1" dirty="0"/>
          </a:p>
          <a:p>
            <a:endParaRPr lang="en-IN" b="1" dirty="0"/>
          </a:p>
          <a:p>
            <a:endParaRPr lang="en-IN" b="1" dirty="0"/>
          </a:p>
          <a:p>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We can conclude that this </a:t>
            </a:r>
            <a:r>
              <a:rPr lang="en-IN" sz="1800" b="1" u="sng" dirty="0">
                <a:effectLst/>
                <a:latin typeface="Calibri" panose="020F0502020204030204" pitchFamily="34" charset="0"/>
                <a:ea typeface="Calibri" panose="020F0502020204030204" pitchFamily="34" charset="0"/>
                <a:cs typeface="Calibri" panose="020F0502020204030204" pitchFamily="34" charset="0"/>
              </a:rPr>
              <a:t>model is not adequate for predicting correct outcome for our business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a:p>
            <a:endParaRPr lang="en-IN" b="1" dirty="0"/>
          </a:p>
          <a:p>
            <a:endParaRPr lang="en-IN" dirty="0"/>
          </a:p>
        </p:txBody>
      </p:sp>
      <p:pic>
        <p:nvPicPr>
          <p:cNvPr id="5" name="Picture 4">
            <a:extLst>
              <a:ext uri="{FF2B5EF4-FFF2-40B4-BE49-F238E27FC236}">
                <a16:creationId xmlns:a16="http://schemas.microsoft.com/office/drawing/2014/main" id="{483F088E-AB37-4687-89EE-AA76F486AF7A}"/>
              </a:ext>
            </a:extLst>
          </p:cNvPr>
          <p:cNvPicPr>
            <a:picLocks noChangeAspect="1"/>
          </p:cNvPicPr>
          <p:nvPr/>
        </p:nvPicPr>
        <p:blipFill>
          <a:blip r:embed="rId2"/>
          <a:stretch>
            <a:fillRect/>
          </a:stretch>
        </p:blipFill>
        <p:spPr>
          <a:xfrm>
            <a:off x="1282046" y="1072058"/>
            <a:ext cx="6404213" cy="1629521"/>
          </a:xfrm>
          <a:prstGeom prst="rect">
            <a:avLst/>
          </a:prstGeom>
        </p:spPr>
      </p:pic>
      <p:pic>
        <p:nvPicPr>
          <p:cNvPr id="6" name="Picture 5">
            <a:extLst>
              <a:ext uri="{FF2B5EF4-FFF2-40B4-BE49-F238E27FC236}">
                <a16:creationId xmlns:a16="http://schemas.microsoft.com/office/drawing/2014/main" id="{5C15C92F-9A4E-4B4C-BF4E-499268AC49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68788" y="3577703"/>
            <a:ext cx="3495675" cy="2091979"/>
          </a:xfrm>
          <a:prstGeom prst="rect">
            <a:avLst/>
          </a:prstGeom>
          <a:noFill/>
          <a:ln>
            <a:noFill/>
          </a:ln>
        </p:spPr>
      </p:pic>
      <p:sp>
        <p:nvSpPr>
          <p:cNvPr id="8" name="TextBox 7">
            <a:extLst>
              <a:ext uri="{FF2B5EF4-FFF2-40B4-BE49-F238E27FC236}">
                <a16:creationId xmlns:a16="http://schemas.microsoft.com/office/drawing/2014/main" id="{0877A5CB-FD50-4514-A375-03F01CC6901C}"/>
              </a:ext>
            </a:extLst>
          </p:cNvPr>
          <p:cNvSpPr txBox="1"/>
          <p:nvPr/>
        </p:nvSpPr>
        <p:spPr>
          <a:xfrm>
            <a:off x="5807351" y="3577703"/>
            <a:ext cx="3495675" cy="1200329"/>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We can see from the Confusion Matrix that the model predicts True Positives correctly and not the rest ( TN, FP, FN). </a:t>
            </a:r>
            <a:endParaRPr lang="en-IN" dirty="0"/>
          </a:p>
        </p:txBody>
      </p:sp>
    </p:spTree>
    <p:extLst>
      <p:ext uri="{BB962C8B-B14F-4D97-AF65-F5344CB8AC3E}">
        <p14:creationId xmlns:p14="http://schemas.microsoft.com/office/powerpoint/2010/main" val="22851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4130-D56A-475C-9643-E9FF23B268E5}"/>
              </a:ext>
            </a:extLst>
          </p:cNvPr>
          <p:cNvSpPr>
            <a:spLocks noGrp="1"/>
          </p:cNvSpPr>
          <p:nvPr>
            <p:ph type="title"/>
          </p:nvPr>
        </p:nvSpPr>
        <p:spPr/>
        <p:txBody>
          <a:bodyPr/>
          <a:lstStyle/>
          <a:p>
            <a:r>
              <a:rPr lang="en-IN" dirty="0">
                <a:solidFill>
                  <a:schemeClr val="accent5">
                    <a:lumMod val="50000"/>
                  </a:schemeClr>
                </a:solidFill>
              </a:rPr>
              <a:t>Seattle-Accident Severity Data Analysis</a:t>
            </a:r>
          </a:p>
        </p:txBody>
      </p:sp>
      <p:sp>
        <p:nvSpPr>
          <p:cNvPr id="4" name="Content Placeholder 3">
            <a:extLst>
              <a:ext uri="{FF2B5EF4-FFF2-40B4-BE49-F238E27FC236}">
                <a16:creationId xmlns:a16="http://schemas.microsoft.com/office/drawing/2014/main" id="{1588F793-45ED-4F5D-A9C6-F48C24BE23C4}"/>
              </a:ext>
            </a:extLst>
          </p:cNvPr>
          <p:cNvSpPr>
            <a:spLocks noGrp="1"/>
          </p:cNvSpPr>
          <p:nvPr>
            <p:ph idx="1"/>
          </p:nvPr>
        </p:nvSpPr>
        <p:spPr>
          <a:xfrm>
            <a:off x="1066800" y="1789043"/>
            <a:ext cx="10058400" cy="4426363"/>
          </a:xfrm>
        </p:spPr>
        <p:txBody>
          <a:bodyPr>
            <a:normAutofit/>
          </a:bodyPr>
          <a:lstStyle/>
          <a:p>
            <a:pPr marL="0" indent="0">
              <a:buNone/>
            </a:pPr>
            <a:r>
              <a:rPr lang="en-IN" sz="2400" b="1" dirty="0"/>
              <a:t>Table of Contents</a:t>
            </a:r>
            <a:endParaRPr lang="en-IN" sz="1100" b="1" dirty="0"/>
          </a:p>
          <a:p>
            <a:pPr marL="400050" lvl="0" indent="-400050">
              <a:lnSpc>
                <a:spcPct val="115000"/>
              </a:lnSpc>
              <a:spcAft>
                <a:spcPts val="1000"/>
              </a:spcAft>
              <a:buFont typeface="+mj-lt"/>
              <a:buAutoNum type="romanUcPeriod"/>
            </a:pPr>
            <a:r>
              <a:rPr lang="en-IN" sz="2400" dirty="0">
                <a:latin typeface="Bell MT" panose="02020503060305020303" pitchFamily="18" charset="0"/>
                <a:hlinkClick r:id="rId2" action="ppaction://hlinksldjump"/>
              </a:rPr>
              <a:t>Introduction to the Business Problem</a:t>
            </a:r>
            <a:endParaRPr lang="en-IN" sz="2400" dirty="0">
              <a:latin typeface="Bell MT" panose="02020503060305020303" pitchFamily="18" charset="0"/>
            </a:endParaRPr>
          </a:p>
          <a:p>
            <a:pPr marL="400050" lvl="0" indent="-400050">
              <a:lnSpc>
                <a:spcPct val="115000"/>
              </a:lnSpc>
              <a:spcAft>
                <a:spcPts val="1000"/>
              </a:spcAft>
              <a:buFont typeface="+mj-lt"/>
              <a:buAutoNum type="romanUcPeriod"/>
            </a:pPr>
            <a:r>
              <a:rPr lang="en-IN" sz="2400" dirty="0">
                <a:effectLst/>
                <a:latin typeface="Bell MT" panose="02020503060305020303" pitchFamily="18" charset="0"/>
                <a:ea typeface="Calibri" panose="020F0502020204030204" pitchFamily="34" charset="0"/>
                <a:cs typeface="Calibri" panose="020F0502020204030204" pitchFamily="34" charset="0"/>
                <a:hlinkClick r:id="rId3" action="ppaction://hlinksldjump"/>
              </a:rPr>
              <a:t>Data Preparation</a:t>
            </a:r>
            <a:endParaRPr lang="en-IN" sz="2400" dirty="0">
              <a:effectLst/>
              <a:latin typeface="Bell MT" panose="02020503060305020303" pitchFamily="18" charset="0"/>
              <a:ea typeface="Calibri" panose="020F0502020204030204" pitchFamily="34" charset="0"/>
              <a:cs typeface="Times New Roman" panose="02020603050405020304" pitchFamily="18" charset="0"/>
            </a:endParaRPr>
          </a:p>
          <a:p>
            <a:pPr marL="400050" lvl="0" indent="-400050">
              <a:lnSpc>
                <a:spcPct val="115000"/>
              </a:lnSpc>
              <a:spcAft>
                <a:spcPts val="1000"/>
              </a:spcAft>
              <a:buFont typeface="+mj-lt"/>
              <a:buAutoNum type="romanUcPeriod"/>
            </a:pPr>
            <a:r>
              <a:rPr lang="en-IN" sz="2400" dirty="0">
                <a:effectLst/>
                <a:latin typeface="Bell MT" panose="02020503060305020303" pitchFamily="18" charset="0"/>
                <a:ea typeface="Calibri" panose="020F0502020204030204" pitchFamily="34" charset="0"/>
                <a:cs typeface="Calibri" panose="020F0502020204030204" pitchFamily="34" charset="0"/>
                <a:hlinkClick r:id="rId4" action="ppaction://hlinksldjump"/>
              </a:rPr>
              <a:t>Exploratory Data Analysis</a:t>
            </a:r>
            <a:endParaRPr lang="en-IN" sz="2400" dirty="0">
              <a:effectLst/>
              <a:latin typeface="Bell MT" panose="02020503060305020303" pitchFamily="18" charset="0"/>
              <a:ea typeface="Calibri" panose="020F0502020204030204" pitchFamily="34" charset="0"/>
              <a:cs typeface="Times New Roman" panose="02020603050405020304" pitchFamily="18" charset="0"/>
            </a:endParaRPr>
          </a:p>
          <a:p>
            <a:pPr marL="400050" lvl="0" indent="-400050">
              <a:lnSpc>
                <a:spcPct val="115000"/>
              </a:lnSpc>
              <a:spcAft>
                <a:spcPts val="1000"/>
              </a:spcAft>
              <a:buFont typeface="+mj-lt"/>
              <a:buAutoNum type="romanUcPeriod"/>
            </a:pPr>
            <a:r>
              <a:rPr lang="en-IN" sz="2400" dirty="0">
                <a:effectLst/>
                <a:latin typeface="Bell MT" panose="02020503060305020303" pitchFamily="18" charset="0"/>
                <a:ea typeface="Calibri" panose="020F0502020204030204" pitchFamily="34" charset="0"/>
                <a:cs typeface="Calibri" panose="020F0502020204030204" pitchFamily="34" charset="0"/>
                <a:hlinkClick r:id="rId5" action="ppaction://hlinksldjump"/>
              </a:rPr>
              <a:t>Machine Learning Algorithms</a:t>
            </a:r>
            <a:endParaRPr lang="en-IN" sz="2400" dirty="0">
              <a:effectLst/>
              <a:latin typeface="Bell MT" panose="02020503060305020303" pitchFamily="18" charset="0"/>
              <a:ea typeface="Calibri" panose="020F0502020204030204" pitchFamily="34" charset="0"/>
              <a:cs typeface="Times New Roman" panose="02020603050405020304" pitchFamily="18" charset="0"/>
            </a:endParaRPr>
          </a:p>
          <a:p>
            <a:pPr marL="400050" lvl="0" indent="-400050">
              <a:lnSpc>
                <a:spcPct val="115000"/>
              </a:lnSpc>
              <a:spcAft>
                <a:spcPts val="1000"/>
              </a:spcAft>
              <a:buFont typeface="+mj-lt"/>
              <a:buAutoNum type="romanUcPeriod"/>
            </a:pPr>
            <a:r>
              <a:rPr lang="en-IN" sz="2400" dirty="0">
                <a:effectLst/>
                <a:latin typeface="Bell MT" panose="02020503060305020303" pitchFamily="18" charset="0"/>
                <a:ea typeface="Calibri" panose="020F0502020204030204" pitchFamily="34" charset="0"/>
                <a:cs typeface="Calibri" panose="020F0502020204030204" pitchFamily="34" charset="0"/>
                <a:hlinkClick r:id="rId6" action="ppaction://hlinksldjump"/>
              </a:rPr>
              <a:t>Conclusion</a:t>
            </a:r>
            <a:endParaRPr lang="en-IN" sz="2400" dirty="0">
              <a:effectLst/>
              <a:latin typeface="Bell MT" panose="0202050306030502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2941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81D2-33A9-4A31-983F-D3468BE8BB90}"/>
              </a:ext>
            </a:extLst>
          </p:cNvPr>
          <p:cNvSpPr>
            <a:spLocks noGrp="1"/>
          </p:cNvSpPr>
          <p:nvPr>
            <p:ph type="title"/>
          </p:nvPr>
        </p:nvSpPr>
        <p:spPr>
          <a:xfrm>
            <a:off x="841513" y="457063"/>
            <a:ext cx="10058400" cy="788641"/>
          </a:xfrm>
        </p:spPr>
        <p:txBody>
          <a:bodyPr>
            <a:normAutofit/>
          </a:bodyPr>
          <a:lstStyle/>
          <a:p>
            <a:r>
              <a:rPr lang="en-IN" sz="3200" dirty="0"/>
              <a:t>Decision Tree Model</a:t>
            </a:r>
          </a:p>
        </p:txBody>
      </p:sp>
      <p:sp>
        <p:nvSpPr>
          <p:cNvPr id="3" name="Content Placeholder 2">
            <a:extLst>
              <a:ext uri="{FF2B5EF4-FFF2-40B4-BE49-F238E27FC236}">
                <a16:creationId xmlns:a16="http://schemas.microsoft.com/office/drawing/2014/main" id="{855CFD08-B0EC-4EE7-B28C-8F7BB00BE701}"/>
              </a:ext>
            </a:extLst>
          </p:cNvPr>
          <p:cNvSpPr>
            <a:spLocks noGrp="1"/>
          </p:cNvSpPr>
          <p:nvPr>
            <p:ph idx="1"/>
          </p:nvPr>
        </p:nvSpPr>
        <p:spPr>
          <a:xfrm>
            <a:off x="1066800" y="1184824"/>
            <a:ext cx="10058400" cy="4707040"/>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Since, the data set is imbalanced, we can use Decision tree model for prediction</a:t>
            </a:r>
          </a:p>
          <a:p>
            <a:r>
              <a:rPr lang="en-IN" sz="1800" dirty="0">
                <a:effectLst/>
                <a:latin typeface="Calibri" panose="020F0502020204030204" pitchFamily="34" charset="0"/>
                <a:ea typeface="Calibri" panose="020F0502020204030204" pitchFamily="34" charset="0"/>
                <a:cs typeface="Calibri" panose="020F0502020204030204" pitchFamily="34" charset="0"/>
              </a:rPr>
              <a:t>Decision trees often perform well on imbalanced datasets because their hierarchical structure allows them to learn signals from both classes</a:t>
            </a:r>
          </a:p>
          <a:p>
            <a:r>
              <a:rPr lang="en-IN" sz="1800" dirty="0">
                <a:latin typeface="Calibri" panose="020F0502020204030204" pitchFamily="34" charset="0"/>
              </a:rPr>
              <a:t>We built the model in </a:t>
            </a:r>
            <a:r>
              <a:rPr lang="en-IN" sz="1800" dirty="0" err="1">
                <a:latin typeface="Calibri" panose="020F0502020204030204" pitchFamily="34" charset="0"/>
              </a:rPr>
              <a:t>Jupyter</a:t>
            </a:r>
            <a:r>
              <a:rPr lang="en-IN" sz="1800" dirty="0">
                <a:latin typeface="Calibri" panose="020F0502020204030204" pitchFamily="34" charset="0"/>
              </a:rPr>
              <a:t> notebook using depth as 4</a:t>
            </a:r>
          </a:p>
          <a:p>
            <a:pPr marL="0" indent="0">
              <a:buNone/>
            </a:pP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a:p>
            <a:endParaRPr lang="en-IN" sz="1800" dirty="0">
              <a:latin typeface="Calibri" panose="020F0502020204030204" pitchFamily="34" charset="0"/>
            </a:endParaRPr>
          </a:p>
          <a:p>
            <a:pPr marL="0" indent="0">
              <a:buNone/>
            </a:pPr>
            <a:r>
              <a:rPr lang="en-IN" sz="1600" b="1" dirty="0">
                <a:solidFill>
                  <a:srgbClr val="203864"/>
                </a:solidFill>
                <a:effectLst/>
                <a:latin typeface="Courier New" panose="02070309020205020404" pitchFamily="49" charset="0"/>
                <a:ea typeface="Times New Roman" panose="02020603050405020304" pitchFamily="18" charset="0"/>
                <a:cs typeface="Times New Roman" panose="02020603050405020304" pitchFamily="18" charset="0"/>
              </a:rPr>
              <a:t>Decision </a:t>
            </a:r>
            <a:r>
              <a:rPr lang="en-IN" sz="1600" b="1" dirty="0" err="1">
                <a:solidFill>
                  <a:srgbClr val="203864"/>
                </a:solidFill>
                <a:effectLst/>
                <a:latin typeface="Courier New" panose="02070309020205020404" pitchFamily="49" charset="0"/>
                <a:ea typeface="Times New Roman" panose="02020603050405020304" pitchFamily="18" charset="0"/>
                <a:cs typeface="Times New Roman" panose="02020603050405020304" pitchFamily="18" charset="0"/>
              </a:rPr>
              <a:t>Trees's</a:t>
            </a:r>
            <a:r>
              <a:rPr lang="en-IN" sz="1600" b="1" dirty="0">
                <a:solidFill>
                  <a:srgbClr val="203864"/>
                </a:solidFill>
                <a:effectLst/>
                <a:latin typeface="Courier New" panose="02070309020205020404" pitchFamily="49" charset="0"/>
                <a:ea typeface="Times New Roman" panose="02020603050405020304" pitchFamily="18" charset="0"/>
                <a:cs typeface="Times New Roman" panose="02020603050405020304" pitchFamily="18" charset="0"/>
              </a:rPr>
              <a:t> Accuracy:  0.6994109790760591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3BF05517-D543-440F-A5B9-2B554050D44A}"/>
              </a:ext>
            </a:extLst>
          </p:cNvPr>
          <p:cNvPicPr>
            <a:picLocks noChangeAspect="1"/>
          </p:cNvPicPr>
          <p:nvPr/>
        </p:nvPicPr>
        <p:blipFill>
          <a:blip r:embed="rId2"/>
          <a:stretch>
            <a:fillRect/>
          </a:stretch>
        </p:blipFill>
        <p:spPr>
          <a:xfrm>
            <a:off x="1255544" y="3057906"/>
            <a:ext cx="5731764" cy="742188"/>
          </a:xfrm>
          <a:prstGeom prst="rect">
            <a:avLst/>
          </a:prstGeom>
        </p:spPr>
      </p:pic>
      <p:sp>
        <p:nvSpPr>
          <p:cNvPr id="7" name="Rectangle 6">
            <a:extLst>
              <a:ext uri="{FF2B5EF4-FFF2-40B4-BE49-F238E27FC236}">
                <a16:creationId xmlns:a16="http://schemas.microsoft.com/office/drawing/2014/main" id="{249AD348-0A42-4050-B177-AE71FBA89D4A}"/>
              </a:ext>
            </a:extLst>
          </p:cNvPr>
          <p:cNvSpPr/>
          <p:nvPr/>
        </p:nvSpPr>
        <p:spPr>
          <a:xfrm>
            <a:off x="7212594" y="3559336"/>
            <a:ext cx="1161043" cy="742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Weather</a:t>
            </a:r>
          </a:p>
        </p:txBody>
      </p:sp>
      <p:sp>
        <p:nvSpPr>
          <p:cNvPr id="9" name="Rectangle 8">
            <a:extLst>
              <a:ext uri="{FF2B5EF4-FFF2-40B4-BE49-F238E27FC236}">
                <a16:creationId xmlns:a16="http://schemas.microsoft.com/office/drawing/2014/main" id="{2D2E38B8-569E-45D8-8B18-73813F4D066C}"/>
              </a:ext>
            </a:extLst>
          </p:cNvPr>
          <p:cNvSpPr/>
          <p:nvPr/>
        </p:nvSpPr>
        <p:spPr>
          <a:xfrm>
            <a:off x="8996530" y="3640681"/>
            <a:ext cx="1046922" cy="74218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lumMod val="50000"/>
                  </a:schemeClr>
                </a:solidFill>
              </a:rPr>
              <a:t>Rain</a:t>
            </a:r>
          </a:p>
        </p:txBody>
      </p:sp>
      <p:sp>
        <p:nvSpPr>
          <p:cNvPr id="11" name="Rectangle 10">
            <a:extLst>
              <a:ext uri="{FF2B5EF4-FFF2-40B4-BE49-F238E27FC236}">
                <a16:creationId xmlns:a16="http://schemas.microsoft.com/office/drawing/2014/main" id="{6AFCC0F7-3D55-4FFB-9364-41EC8BA6CC2F}"/>
              </a:ext>
            </a:extLst>
          </p:cNvPr>
          <p:cNvSpPr/>
          <p:nvPr/>
        </p:nvSpPr>
        <p:spPr>
          <a:xfrm>
            <a:off x="8945217" y="2332449"/>
            <a:ext cx="1046922" cy="74218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ln>
                <a:solidFill>
                  <a:schemeClr val="accent1">
                    <a:lumMod val="50000"/>
                  </a:schemeClr>
                </a:solidFill>
              </a:rPr>
              <a:t>Clear</a:t>
            </a:r>
          </a:p>
        </p:txBody>
      </p:sp>
      <p:sp>
        <p:nvSpPr>
          <p:cNvPr id="13" name="Rectangle 12">
            <a:extLst>
              <a:ext uri="{FF2B5EF4-FFF2-40B4-BE49-F238E27FC236}">
                <a16:creationId xmlns:a16="http://schemas.microsoft.com/office/drawing/2014/main" id="{582CD915-58CB-4695-8E4A-8B292E946EB9}"/>
              </a:ext>
            </a:extLst>
          </p:cNvPr>
          <p:cNvSpPr/>
          <p:nvPr/>
        </p:nvSpPr>
        <p:spPr>
          <a:xfrm>
            <a:off x="8945216" y="4930988"/>
            <a:ext cx="1272209" cy="74218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lumMod val="50000"/>
                  </a:schemeClr>
                </a:solidFill>
              </a:rPr>
              <a:t>Overcast</a:t>
            </a:r>
          </a:p>
        </p:txBody>
      </p:sp>
      <p:sp>
        <p:nvSpPr>
          <p:cNvPr id="14" name="Rectangle 13">
            <a:extLst>
              <a:ext uri="{FF2B5EF4-FFF2-40B4-BE49-F238E27FC236}">
                <a16:creationId xmlns:a16="http://schemas.microsoft.com/office/drawing/2014/main" id="{9397D8A8-B5B0-490F-AC22-46D956B753CA}"/>
              </a:ext>
            </a:extLst>
          </p:cNvPr>
          <p:cNvSpPr/>
          <p:nvPr/>
        </p:nvSpPr>
        <p:spPr>
          <a:xfrm>
            <a:off x="10666345" y="3660146"/>
            <a:ext cx="1046922" cy="593035"/>
          </a:xfrm>
          <a:prstGeom prst="rect">
            <a:avLst/>
          </a:prstGeom>
          <a:solidFill>
            <a:srgbClr val="0DC3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Severity</a:t>
            </a:r>
          </a:p>
        </p:txBody>
      </p:sp>
      <p:cxnSp>
        <p:nvCxnSpPr>
          <p:cNvPr id="18" name="Straight Arrow Connector 17">
            <a:extLst>
              <a:ext uri="{FF2B5EF4-FFF2-40B4-BE49-F238E27FC236}">
                <a16:creationId xmlns:a16="http://schemas.microsoft.com/office/drawing/2014/main" id="{E40DCD28-CBC6-4BA2-9940-9E2963434121}"/>
              </a:ext>
            </a:extLst>
          </p:cNvPr>
          <p:cNvCxnSpPr/>
          <p:nvPr/>
        </p:nvCxnSpPr>
        <p:spPr>
          <a:xfrm flipV="1">
            <a:off x="8017565" y="2835965"/>
            <a:ext cx="927652" cy="72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9E4ED4-DAD4-438C-8B6E-15C46EF962FB}"/>
              </a:ext>
            </a:extLst>
          </p:cNvPr>
          <p:cNvCxnSpPr>
            <a:cxnSpLocks/>
          </p:cNvCxnSpPr>
          <p:nvPr/>
        </p:nvCxnSpPr>
        <p:spPr>
          <a:xfrm flipV="1">
            <a:off x="8315738" y="3956664"/>
            <a:ext cx="629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936079B-D009-4E05-B5A0-3CB52A98906A}"/>
              </a:ext>
            </a:extLst>
          </p:cNvPr>
          <p:cNvCxnSpPr>
            <a:cxnSpLocks/>
          </p:cNvCxnSpPr>
          <p:nvPr/>
        </p:nvCxnSpPr>
        <p:spPr>
          <a:xfrm>
            <a:off x="8017565" y="4446071"/>
            <a:ext cx="927652" cy="104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5DB6FA-86A5-45C7-963E-5F8A8F0ABF56}"/>
              </a:ext>
            </a:extLst>
          </p:cNvPr>
          <p:cNvCxnSpPr>
            <a:cxnSpLocks/>
          </p:cNvCxnSpPr>
          <p:nvPr/>
        </p:nvCxnSpPr>
        <p:spPr>
          <a:xfrm>
            <a:off x="10048360" y="3930430"/>
            <a:ext cx="538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EB5FC7-FE84-4DB8-A7E5-EC8DA7B9B54A}"/>
              </a:ext>
            </a:extLst>
          </p:cNvPr>
          <p:cNvCxnSpPr>
            <a:cxnSpLocks/>
          </p:cNvCxnSpPr>
          <p:nvPr/>
        </p:nvCxnSpPr>
        <p:spPr>
          <a:xfrm>
            <a:off x="9967291" y="2620668"/>
            <a:ext cx="699054" cy="84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58BF888-04A6-46C0-AD92-923EFDB844B0}"/>
              </a:ext>
            </a:extLst>
          </p:cNvPr>
          <p:cNvCxnSpPr>
            <a:cxnSpLocks/>
          </p:cNvCxnSpPr>
          <p:nvPr/>
        </p:nvCxnSpPr>
        <p:spPr>
          <a:xfrm flipV="1">
            <a:off x="10217425" y="4393096"/>
            <a:ext cx="617986" cy="85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76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6A4C-E4DD-40F5-8153-0E9D35B566AB}"/>
              </a:ext>
            </a:extLst>
          </p:cNvPr>
          <p:cNvSpPr>
            <a:spLocks noGrp="1"/>
          </p:cNvSpPr>
          <p:nvPr>
            <p:ph type="title"/>
          </p:nvPr>
        </p:nvSpPr>
        <p:spPr>
          <a:xfrm>
            <a:off x="1066800" y="642594"/>
            <a:ext cx="10058400" cy="682623"/>
          </a:xfrm>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9362D4A1-3EFF-4BBF-9CCE-7BE5D25F2CA0}"/>
              </a:ext>
            </a:extLst>
          </p:cNvPr>
          <p:cNvSpPr>
            <a:spLocks noGrp="1"/>
          </p:cNvSpPr>
          <p:nvPr>
            <p:ph idx="1"/>
          </p:nvPr>
        </p:nvSpPr>
        <p:spPr>
          <a:xfrm>
            <a:off x="1066800" y="1325217"/>
            <a:ext cx="10058400" cy="4627527"/>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We have used the independent variables of Weather, Road and Light Conditions to build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u="sng" dirty="0">
                <a:effectLst/>
                <a:latin typeface="Calibri" panose="020F0502020204030204" pitchFamily="34" charset="0"/>
                <a:ea typeface="Calibri" panose="020F0502020204030204" pitchFamily="34" charset="0"/>
                <a:cs typeface="Calibri" panose="020F0502020204030204" pitchFamily="34" charset="0"/>
              </a:rPr>
              <a:t>The accuracy for KNN model is 0.68 and for Decision tree is 0.699</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The Accuracy for Logistic regression is 0.54 which is lesser than the remaining two models</a:t>
            </a:r>
          </a:p>
          <a:p>
            <a:r>
              <a:rPr lang="en-IN" sz="1800" dirty="0">
                <a:effectLst/>
                <a:latin typeface="Calibri" panose="020F0502020204030204" pitchFamily="34" charset="0"/>
                <a:ea typeface="Calibri" panose="020F0502020204030204" pitchFamily="34" charset="0"/>
                <a:cs typeface="Calibri" panose="020F0502020204030204" pitchFamily="34" charset="0"/>
              </a:rPr>
              <a:t>By the analysis, we can interpret that the accident severity can depend on the variables we have taken into consideration and </a:t>
            </a:r>
            <a:r>
              <a:rPr lang="en-IN" sz="1800" b="1" u="sng" dirty="0">
                <a:solidFill>
                  <a:srgbClr val="FF6600"/>
                </a:solidFill>
                <a:effectLst/>
                <a:latin typeface="Calibri" panose="020F0502020204030204" pitchFamily="34" charset="0"/>
                <a:ea typeface="Calibri" panose="020F0502020204030204" pitchFamily="34" charset="0"/>
                <a:cs typeface="Calibri" panose="020F0502020204030204" pitchFamily="34" charset="0"/>
              </a:rPr>
              <a:t>KNN model &amp; Decision tree will be ideal models to predict the Accident Severity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In future, we can suggest the traffic department at Seattle to capture some other parameters in this data set </a:t>
            </a:r>
            <a:r>
              <a:rPr lang="en-IN" sz="1800" dirty="0">
                <a:latin typeface="Calibri" panose="020F0502020204030204" pitchFamily="34" charset="0"/>
                <a:ea typeface="Calibri" panose="020F0502020204030204" pitchFamily="34" charset="0"/>
                <a:cs typeface="Calibri" panose="020F0502020204030204" pitchFamily="34" charset="0"/>
              </a:rPr>
              <a:t>for generating better insights</a:t>
            </a:r>
          </a:p>
          <a:p>
            <a:r>
              <a:rPr lang="en-IN" sz="1800" b="1" u="sng" dirty="0">
                <a:solidFill>
                  <a:srgbClr val="FF6600"/>
                </a:solidFill>
                <a:latin typeface="Calibri" panose="020F0502020204030204" pitchFamily="34" charset="0"/>
              </a:rPr>
              <a:t>We can include Age of the driver and Accident zones</a:t>
            </a:r>
          </a:p>
          <a:p>
            <a:r>
              <a:rPr lang="en-IN" sz="1800" dirty="0">
                <a:effectLst/>
                <a:latin typeface="Calibri" panose="020F0502020204030204" pitchFamily="34" charset="0"/>
                <a:ea typeface="Calibri" panose="020F0502020204030204" pitchFamily="34" charset="0"/>
                <a:cs typeface="Calibri" panose="020F0502020204030204" pitchFamily="34" charset="0"/>
              </a:rPr>
              <a:t>This will help to analyse whether the accidents are occurring in a particular age group, and also if there are a specific zone where more accidents take place.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rPr>
              <a:t>The traffic department can be prepared for possible accidents in some areas and the hospital staff along with ER team can be at alert for better management of  situation</a:t>
            </a: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1212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7F2ED-A993-4045-86C6-9435CE2B1BBD}"/>
              </a:ext>
            </a:extLst>
          </p:cNvPr>
          <p:cNvSpPr>
            <a:spLocks noGrp="1"/>
          </p:cNvSpPr>
          <p:nvPr>
            <p:ph type="ctrTitle"/>
          </p:nvPr>
        </p:nvSpPr>
        <p:spPr/>
        <p:txBody>
          <a:bodyPr>
            <a:normAutofit/>
          </a:bodyPr>
          <a:lstStyle/>
          <a:p>
            <a:r>
              <a:rPr lang="en-IN" sz="4000" dirty="0"/>
              <a:t>Thanks for reading!</a:t>
            </a:r>
          </a:p>
        </p:txBody>
      </p:sp>
      <p:sp>
        <p:nvSpPr>
          <p:cNvPr id="5" name="Subtitle 4">
            <a:extLst>
              <a:ext uri="{FF2B5EF4-FFF2-40B4-BE49-F238E27FC236}">
                <a16:creationId xmlns:a16="http://schemas.microsoft.com/office/drawing/2014/main" id="{7D5A556C-E506-4403-BA87-623E434E3A8C}"/>
              </a:ext>
            </a:extLst>
          </p:cNvPr>
          <p:cNvSpPr>
            <a:spLocks noGrp="1"/>
          </p:cNvSpPr>
          <p:nvPr>
            <p:ph type="subTitle" idx="1"/>
          </p:nvPr>
        </p:nvSpPr>
        <p:spPr/>
        <p:txBody>
          <a:bodyPr/>
          <a:lstStyle/>
          <a:p>
            <a:r>
              <a:rPr lang="en-IN" dirty="0"/>
              <a:t>End </a:t>
            </a:r>
            <a:r>
              <a:rPr lang="en-IN"/>
              <a:t>of Presentation</a:t>
            </a:r>
          </a:p>
        </p:txBody>
      </p:sp>
    </p:spTree>
    <p:extLst>
      <p:ext uri="{BB962C8B-B14F-4D97-AF65-F5344CB8AC3E}">
        <p14:creationId xmlns:p14="http://schemas.microsoft.com/office/powerpoint/2010/main" val="103440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7D86-08B8-4F88-8229-F7DB137655A3}"/>
              </a:ext>
            </a:extLst>
          </p:cNvPr>
          <p:cNvSpPr>
            <a:spLocks noGrp="1"/>
          </p:cNvSpPr>
          <p:nvPr>
            <p:ph type="title"/>
          </p:nvPr>
        </p:nvSpPr>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7F29D920-FCF8-42D1-BB10-0FA7AA36A180}"/>
              </a:ext>
            </a:extLst>
          </p:cNvPr>
          <p:cNvSpPr>
            <a:spLocks noGrp="1"/>
          </p:cNvSpPr>
          <p:nvPr>
            <p:ph idx="1"/>
          </p:nvPr>
        </p:nvSpPr>
        <p:spPr>
          <a:xfrm>
            <a:off x="1066800" y="1616765"/>
            <a:ext cx="10058400" cy="4335979"/>
          </a:xfrm>
        </p:spPr>
        <p:txBody>
          <a:bodyPr/>
          <a:lstStyle/>
          <a:p>
            <a:r>
              <a:rPr lang="en-IN" sz="1800" dirty="0">
                <a:latin typeface="Calibri" panose="020F0502020204030204" pitchFamily="34" charset="0"/>
              </a:rPr>
              <a:t>Car accidents are increasing everyday across the globe. </a:t>
            </a:r>
            <a:r>
              <a:rPr lang="en-IN" sz="1800" dirty="0">
                <a:effectLst/>
                <a:latin typeface="Calibri" panose="020F0502020204030204" pitchFamily="34" charset="0"/>
                <a:ea typeface="Calibri" panose="020F0502020204030204" pitchFamily="34" charset="0"/>
                <a:cs typeface="Calibri" panose="020F0502020204030204" pitchFamily="34" charset="0"/>
              </a:rPr>
              <a:t>As per WHO reports, approximately 1.35 million people die each year as a result of road traffic </a:t>
            </a:r>
            <a:r>
              <a:rPr lang="en-IN" sz="1800" dirty="0">
                <a:latin typeface="Calibri" panose="020F0502020204030204" pitchFamily="34" charset="0"/>
              </a:rPr>
              <a:t>crashes</a:t>
            </a:r>
          </a:p>
          <a:p>
            <a:r>
              <a:rPr lang="en-IN" sz="1800" dirty="0">
                <a:effectLst/>
                <a:latin typeface="Calibri" panose="020F0502020204030204" pitchFamily="34" charset="0"/>
                <a:ea typeface="Calibri" panose="020F0502020204030204" pitchFamily="34" charset="0"/>
                <a:cs typeface="Calibri" panose="020F0502020204030204" pitchFamily="34" charset="0"/>
              </a:rPr>
              <a:t>As per Seattle Traffic stats report, In 2015, a crash occurred in Washington state every 4.5 minutes and Seattle is the 8th most dangerous city for car accidents in the United States</a:t>
            </a:r>
          </a:p>
          <a:p>
            <a:r>
              <a:rPr lang="en-IN" sz="1800" dirty="0">
                <a:latin typeface="Calibri" panose="020F0502020204030204" pitchFamily="34" charset="0"/>
              </a:rPr>
              <a:t>In our data set, we are analysing accident severity of the car accidents that have taken place from 2004 onwards</a:t>
            </a:r>
          </a:p>
          <a:p>
            <a:r>
              <a:rPr lang="en-IN" sz="1800" dirty="0">
                <a:latin typeface="Calibri" panose="020F0502020204030204" pitchFamily="34" charset="0"/>
              </a:rPr>
              <a:t>We will also find out if some variables in the data set have affect on the accident severity or if we can predict Accident Severity the same using the same independent factors </a:t>
            </a:r>
          </a:p>
          <a:p>
            <a:r>
              <a:rPr lang="en-IN" sz="1800" dirty="0">
                <a:latin typeface="Calibri" panose="020F0502020204030204" pitchFamily="34" charset="0"/>
              </a:rPr>
              <a:t>This exercise can help hospitals, traffic department, police and other emergency staff to anticipate and be prepared for tough situations on road</a:t>
            </a:r>
          </a:p>
        </p:txBody>
      </p:sp>
    </p:spTree>
    <p:extLst>
      <p:ext uri="{BB962C8B-B14F-4D97-AF65-F5344CB8AC3E}">
        <p14:creationId xmlns:p14="http://schemas.microsoft.com/office/powerpoint/2010/main" val="404312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8F21-231F-4F72-B934-F3C6E3FBB67E}"/>
              </a:ext>
            </a:extLst>
          </p:cNvPr>
          <p:cNvSpPr>
            <a:spLocks noGrp="1"/>
          </p:cNvSpPr>
          <p:nvPr>
            <p:ph type="title"/>
          </p:nvPr>
        </p:nvSpPr>
        <p:spPr/>
        <p:txBody>
          <a:bodyPr>
            <a:normAutofit/>
          </a:bodyPr>
          <a:lstStyle/>
          <a:p>
            <a:r>
              <a:rPr lang="en-IN" sz="3200" dirty="0"/>
              <a:t>Data Preparation</a:t>
            </a:r>
          </a:p>
        </p:txBody>
      </p:sp>
      <p:sp>
        <p:nvSpPr>
          <p:cNvPr id="3" name="Content Placeholder 2">
            <a:extLst>
              <a:ext uri="{FF2B5EF4-FFF2-40B4-BE49-F238E27FC236}">
                <a16:creationId xmlns:a16="http://schemas.microsoft.com/office/drawing/2014/main" id="{4FA7F0F3-3F1D-4044-9D73-8F72392EF20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Data Source: This data have been collected and shared by the Seattle Police Department (Traffic Records) </a:t>
            </a:r>
          </a:p>
          <a:p>
            <a:r>
              <a:rPr lang="en-IN" sz="1800" dirty="0">
                <a:latin typeface="Calibri" panose="020F0502020204030204" pitchFamily="34" charset="0"/>
              </a:rPr>
              <a:t>Data Location</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hlinkClick r:id="rId2"/>
              </a:rPr>
              <a:t>https://github.com/TuesyBharadwaj/Coursera_Capstone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rPr>
              <a:t>Data set name: </a:t>
            </a:r>
            <a:r>
              <a:rPr lang="en-IN" sz="18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Data-Collisions.csv   </a:t>
            </a:r>
            <a:r>
              <a:rPr lang="en-IN" sz="1800" dirty="0">
                <a:effectLst/>
                <a:latin typeface="Calibri" panose="020F0502020204030204" pitchFamily="34" charset="0"/>
                <a:ea typeface="Calibri" panose="020F0502020204030204" pitchFamily="34" charset="0"/>
                <a:cs typeface="Calibri" panose="020F0502020204030204" pitchFamily="34" charset="0"/>
              </a:rPr>
              <a:t>It has 37 attributes and a little more than 0.1 million rows with the accidents’ severity data. We will be looking into the below attributes to predict accident severity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data describes two types of Severity for accidents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-&gt; </a:t>
            </a:r>
            <a:r>
              <a:rPr lang="en-IN" sz="1800" i="1" dirty="0">
                <a:effectLst/>
                <a:latin typeface="Calibri" panose="020F0502020204030204" pitchFamily="34" charset="0"/>
                <a:ea typeface="Calibri" panose="020F0502020204030204" pitchFamily="34" charset="0"/>
                <a:cs typeface="Calibri" panose="020F0502020204030204" pitchFamily="34" charset="0"/>
              </a:rPr>
              <a:t>Injury collision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i="1" dirty="0">
                <a:effectLst/>
                <a:latin typeface="Calibri" panose="020F0502020204030204" pitchFamily="34" charset="0"/>
                <a:ea typeface="Calibri" panose="020F0502020204030204" pitchFamily="34" charset="0"/>
                <a:cs typeface="Calibri" panose="020F0502020204030204" pitchFamily="34" charset="0"/>
              </a:rPr>
              <a:t>-&gt; Property Damage by collision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4201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F3240F-BDB3-49D8-B0FE-8B018DE2E838}"/>
              </a:ext>
            </a:extLst>
          </p:cNvPr>
          <p:cNvSpPr>
            <a:spLocks noGrp="1"/>
          </p:cNvSpPr>
          <p:nvPr>
            <p:ph idx="1"/>
          </p:nvPr>
        </p:nvSpPr>
        <p:spPr>
          <a:xfrm>
            <a:off x="1066799" y="689114"/>
            <a:ext cx="5029201" cy="5141844"/>
          </a:xfrm>
        </p:spPr>
        <p:txBody>
          <a:bodyPr>
            <a:normAutofit fontScale="85000" lnSpcReduction="20000"/>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will be looking into the below attributes to predict accident severity</a:t>
            </a:r>
          </a:p>
          <a:p>
            <a:pPr>
              <a:lnSpc>
                <a:spcPct val="115000"/>
              </a:lnSpc>
              <a:spcAft>
                <a:spcPts val="1000"/>
              </a:spcAf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Calibri" panose="020F0502020204030204" pitchFamily="34" charset="0"/>
              </a:rPr>
              <a:t>1. </a:t>
            </a:r>
            <a:r>
              <a:rPr lang="en-IN" sz="1600" i="1" dirty="0">
                <a:effectLst/>
                <a:latin typeface="Batang" panose="02030600000101010101" pitchFamily="18" charset="-127"/>
                <a:ea typeface="Batang" panose="02030600000101010101" pitchFamily="18" charset="-127"/>
                <a:cs typeface="Calibri" panose="020F0502020204030204" pitchFamily="34" charset="0"/>
              </a:rPr>
              <a:t>Road Condition (Wet, Dry, Sand, Oil, Mud, Snow,)</a:t>
            </a:r>
            <a:endParaRPr lang="en-IN" sz="1600" i="1" dirty="0">
              <a:effectLst/>
              <a:latin typeface="Batang" panose="02030600000101010101" pitchFamily="18" charset="-127"/>
              <a:ea typeface="Batang" panose="02030600000101010101" pitchFamily="18" charset="-127"/>
              <a:cs typeface="Times New Roman" panose="02020603050405020304" pitchFamily="18" charset="0"/>
            </a:endParaRPr>
          </a:p>
          <a:p>
            <a:pPr>
              <a:lnSpc>
                <a:spcPct val="115000"/>
              </a:lnSpc>
              <a:spcAft>
                <a:spcPts val="1000"/>
              </a:spcAft>
              <a:buFont typeface="Wingdings" panose="05000000000000000000" pitchFamily="2" charset="2"/>
              <a:buChar char="Ø"/>
            </a:pPr>
            <a:r>
              <a:rPr lang="en-IN" sz="1600" i="1" dirty="0">
                <a:effectLst/>
                <a:latin typeface="Batang" panose="02030600000101010101" pitchFamily="18" charset="-127"/>
                <a:ea typeface="Batang" panose="02030600000101010101" pitchFamily="18" charset="-127"/>
                <a:cs typeface="Calibri" panose="020F0502020204030204" pitchFamily="34" charset="0"/>
              </a:rPr>
              <a:t>2. Weather Condition (Clear, Sun, Partly cloudy, rainy,)</a:t>
            </a:r>
            <a:endParaRPr lang="en-IN" sz="1600" i="1" dirty="0">
              <a:effectLst/>
              <a:latin typeface="Batang" panose="02030600000101010101" pitchFamily="18" charset="-127"/>
              <a:ea typeface="Batang" panose="02030600000101010101" pitchFamily="18" charset="-127"/>
              <a:cs typeface="Times New Roman" panose="02020603050405020304" pitchFamily="18" charset="0"/>
            </a:endParaRPr>
          </a:p>
          <a:p>
            <a:pPr>
              <a:lnSpc>
                <a:spcPct val="115000"/>
              </a:lnSpc>
              <a:spcAft>
                <a:spcPts val="1000"/>
              </a:spcAft>
              <a:buFont typeface="Wingdings" panose="05000000000000000000" pitchFamily="2" charset="2"/>
              <a:buChar char="Ø"/>
            </a:pPr>
            <a:r>
              <a:rPr lang="en-IN" sz="1600" i="1" dirty="0">
                <a:effectLst/>
                <a:latin typeface="Batang" panose="02030600000101010101" pitchFamily="18" charset="-127"/>
                <a:ea typeface="Batang" panose="02030600000101010101" pitchFamily="18" charset="-127"/>
                <a:cs typeface="Calibri" panose="020F0502020204030204" pitchFamily="34" charset="0"/>
              </a:rPr>
              <a:t>3. Light Condition (Daylight, Dark, Dusk)</a:t>
            </a:r>
            <a:endParaRPr lang="en-IN" sz="1600" i="1" dirty="0">
              <a:effectLst/>
              <a:latin typeface="Batang" panose="02030600000101010101" pitchFamily="18" charset="-127"/>
              <a:ea typeface="Batang" panose="02030600000101010101" pitchFamily="18" charset="-127"/>
              <a:cs typeface="Times New Roman" panose="02020603050405020304" pitchFamily="18" charset="0"/>
            </a:endParaRPr>
          </a:p>
          <a:p>
            <a:pPr>
              <a:lnSpc>
                <a:spcPct val="115000"/>
              </a:lnSpc>
              <a:spcAft>
                <a:spcPts val="1000"/>
              </a:spcAft>
            </a:pPr>
            <a:r>
              <a:rPr lang="en-IN" sz="1800" dirty="0">
                <a:latin typeface="Calibri" panose="020F0502020204030204" pitchFamily="34" charset="0"/>
                <a:cs typeface="Times New Roman" panose="02020603050405020304" pitchFamily="18" charset="0"/>
              </a:rPr>
              <a:t>We will find out answers to the below questions</a:t>
            </a:r>
          </a:p>
          <a:p>
            <a:pPr lvl="0">
              <a:lnSpc>
                <a:spcPct val="115000"/>
              </a:lnSpc>
              <a:spcAft>
                <a:spcPts val="1000"/>
              </a:spcAft>
              <a:buFont typeface="Wingdings" panose="05000000000000000000" pitchFamily="2" charset="2"/>
              <a:buChar char="Ø"/>
            </a:pPr>
            <a:r>
              <a:rPr lang="en-IN" i="1" dirty="0">
                <a:latin typeface="Batang" panose="02030600000101010101" pitchFamily="18" charset="-127"/>
                <a:ea typeface="Batang" panose="02030600000101010101" pitchFamily="18" charset="-127"/>
              </a:rPr>
              <a:t>What are the factors that have a high impact on road accidents?</a:t>
            </a:r>
          </a:p>
          <a:p>
            <a:pPr lvl="0">
              <a:lnSpc>
                <a:spcPct val="115000"/>
              </a:lnSpc>
              <a:spcAft>
                <a:spcPts val="1000"/>
              </a:spcAft>
              <a:buFont typeface="Wingdings" panose="05000000000000000000" pitchFamily="2" charset="2"/>
              <a:buChar char="Ø"/>
            </a:pPr>
            <a:r>
              <a:rPr lang="en-IN" sz="1600" i="1" dirty="0">
                <a:latin typeface="Batang" panose="02030600000101010101" pitchFamily="18" charset="-127"/>
                <a:ea typeface="Batang" panose="02030600000101010101" pitchFamily="18" charset="-127"/>
              </a:rPr>
              <a:t>Is there a pattern to them?</a:t>
            </a:r>
          </a:p>
          <a:p>
            <a:pPr lvl="0">
              <a:lnSpc>
                <a:spcPct val="115000"/>
              </a:lnSpc>
              <a:spcAft>
                <a:spcPts val="1000"/>
              </a:spcAft>
              <a:buFont typeface="Wingdings" panose="05000000000000000000" pitchFamily="2" charset="2"/>
              <a:buChar char="Ø"/>
            </a:pPr>
            <a:r>
              <a:rPr lang="en-IN" sz="1600" i="1" dirty="0">
                <a:latin typeface="Batang" panose="02030600000101010101" pitchFamily="18" charset="-127"/>
                <a:ea typeface="Batang" panose="02030600000101010101" pitchFamily="18" charset="-127"/>
              </a:rPr>
              <a:t>Is there any Correlation?</a:t>
            </a:r>
          </a:p>
          <a:p>
            <a:pPr lvl="0">
              <a:lnSpc>
                <a:spcPct val="115000"/>
              </a:lnSpc>
              <a:spcAft>
                <a:spcPts val="1000"/>
              </a:spcAft>
              <a:buFont typeface="Wingdings" panose="05000000000000000000" pitchFamily="2" charset="2"/>
              <a:buChar char="Ø"/>
            </a:pPr>
            <a:r>
              <a:rPr lang="en-IN" sz="1600" i="1" dirty="0">
                <a:latin typeface="Batang" panose="02030600000101010101" pitchFamily="18" charset="-127"/>
                <a:ea typeface="Batang" panose="02030600000101010101" pitchFamily="18" charset="-127"/>
              </a:rPr>
              <a:t>Can we suggest some additional parameters for better </a:t>
            </a:r>
          </a:p>
          <a:p>
            <a:pPr marL="0" lvl="0" indent="0">
              <a:lnSpc>
                <a:spcPct val="115000"/>
              </a:lnSpc>
              <a:spcAft>
                <a:spcPts val="1000"/>
              </a:spcAft>
              <a:buNone/>
            </a:pPr>
            <a:r>
              <a:rPr lang="en-IN" sz="1600" i="1" dirty="0">
                <a:latin typeface="Batang" panose="02030600000101010101" pitchFamily="18" charset="-127"/>
                <a:ea typeface="Batang" panose="02030600000101010101" pitchFamily="18" charset="-127"/>
              </a:rPr>
              <a:t>analysis</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FB0F9296-CC79-47AC-B216-CB2CA442D127}"/>
              </a:ext>
            </a:extLst>
          </p:cNvPr>
          <p:cNvGraphicFramePr/>
          <p:nvPr>
            <p:extLst>
              <p:ext uri="{D42A27DB-BD31-4B8C-83A1-F6EECF244321}">
                <p14:modId xmlns:p14="http://schemas.microsoft.com/office/powerpoint/2010/main" val="3639454769"/>
              </p:ext>
            </p:extLst>
          </p:nvPr>
        </p:nvGraphicFramePr>
        <p:xfrm>
          <a:off x="5040244" y="68911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85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8703-7F3A-4AF3-BE9D-D149A44033A5}"/>
              </a:ext>
            </a:extLst>
          </p:cNvPr>
          <p:cNvSpPr>
            <a:spLocks noGrp="1"/>
          </p:cNvSpPr>
          <p:nvPr>
            <p:ph type="title"/>
          </p:nvPr>
        </p:nvSpPr>
        <p:spPr>
          <a:xfrm>
            <a:off x="1066800" y="642594"/>
            <a:ext cx="10058400" cy="497093"/>
          </a:xfrm>
        </p:spPr>
        <p:txBody>
          <a:bodyPr>
            <a:normAutofit fontScale="90000"/>
          </a:bodyPr>
          <a:lstStyle/>
          <a:p>
            <a:r>
              <a:rPr lang="en-IN" sz="3200" dirty="0"/>
              <a:t>Exploratory Data Analysis</a:t>
            </a:r>
          </a:p>
        </p:txBody>
      </p:sp>
      <p:sp>
        <p:nvSpPr>
          <p:cNvPr id="3" name="Content Placeholder 2">
            <a:extLst>
              <a:ext uri="{FF2B5EF4-FFF2-40B4-BE49-F238E27FC236}">
                <a16:creationId xmlns:a16="http://schemas.microsoft.com/office/drawing/2014/main" id="{C09EF772-2947-4A8E-8C09-C696C5A2457F}"/>
              </a:ext>
            </a:extLst>
          </p:cNvPr>
          <p:cNvSpPr>
            <a:spLocks noGrp="1"/>
          </p:cNvSpPr>
          <p:nvPr>
            <p:ph idx="1"/>
          </p:nvPr>
        </p:nvSpPr>
        <p:spPr>
          <a:xfrm>
            <a:off x="1066800" y="1139687"/>
            <a:ext cx="10058400" cy="4813057"/>
          </a:xfrm>
        </p:spPr>
        <p:txBody>
          <a:bodyPr>
            <a:normAutofit lnSpcReduction="10000"/>
          </a:bodyPr>
          <a:lstStyle/>
          <a:p>
            <a:r>
              <a:rPr lang="en-IN" sz="2000" u="sng" dirty="0">
                <a:effectLst/>
                <a:latin typeface="Bell MT" panose="02020503060305020303" pitchFamily="18" charset="0"/>
                <a:ea typeface="Calibri" panose="020F0502020204030204" pitchFamily="34" charset="0"/>
                <a:cs typeface="Calibri" panose="020F0502020204030204" pitchFamily="34" charset="0"/>
              </a:rPr>
              <a:t>Data Cleaning:</a:t>
            </a:r>
          </a:p>
          <a:p>
            <a:pPr>
              <a:buFont typeface="Wingdings" panose="05000000000000000000" pitchFamily="2" charset="2"/>
              <a:buChar char="v"/>
            </a:pPr>
            <a:r>
              <a:rPr lang="en-IN" sz="1600" dirty="0">
                <a:effectLst/>
                <a:latin typeface="Calibri" panose="020F0502020204030204" pitchFamily="34" charset="0"/>
                <a:ea typeface="Calibri" panose="020F0502020204030204" pitchFamily="34" charset="0"/>
                <a:cs typeface="Calibri" panose="020F0502020204030204" pitchFamily="34" charset="0"/>
              </a:rPr>
              <a:t>Converted the features like weather, road and light conditions which have string values into Numerical data</a:t>
            </a:r>
          </a:p>
          <a:p>
            <a:pPr>
              <a:buFont typeface="Wingdings" panose="05000000000000000000" pitchFamily="2" charset="2"/>
              <a:buChar char="v"/>
            </a:pPr>
            <a:r>
              <a:rPr lang="en-IN" sz="1600" dirty="0">
                <a:latin typeface="Calibri" panose="020F0502020204030204" pitchFamily="34" charset="0"/>
                <a:ea typeface="Calibri" panose="020F0502020204030204" pitchFamily="34" charset="0"/>
                <a:cs typeface="Times New Roman" panose="02020603050405020304" pitchFamily="18" charset="0"/>
              </a:rPr>
              <a:t>For Attention id, </a:t>
            </a:r>
            <a:r>
              <a:rPr lang="en-IN" sz="1600" dirty="0" err="1">
                <a:latin typeface="Calibri" panose="020F0502020204030204" pitchFamily="34" charset="0"/>
                <a:ea typeface="Calibri" panose="020F0502020204030204" pitchFamily="34" charset="0"/>
                <a:cs typeface="Times New Roman" panose="02020603050405020304" pitchFamily="18" charset="0"/>
              </a:rPr>
              <a:t>Underinfl</a:t>
            </a:r>
            <a:r>
              <a:rPr lang="en-IN" sz="1600" dirty="0">
                <a:latin typeface="Calibri" panose="020F0502020204030204" pitchFamily="34" charset="0"/>
                <a:ea typeface="Calibri" panose="020F0502020204030204" pitchFamily="34" charset="0"/>
                <a:cs typeface="Times New Roman" panose="02020603050405020304" pitchFamily="18" charset="0"/>
              </a:rPr>
              <a:t> and Speeding delete </a:t>
            </a:r>
            <a:r>
              <a:rPr lang="en-IN" sz="1600" dirty="0" err="1">
                <a:latin typeface="Calibri" panose="020F0502020204030204" pitchFamily="34" charset="0"/>
                <a:ea typeface="Calibri" panose="020F0502020204030204" pitchFamily="34" charset="0"/>
                <a:cs typeface="Times New Roman" panose="02020603050405020304" pitchFamily="18" charset="0"/>
              </a:rPr>
              <a:t>NaN</a:t>
            </a:r>
            <a:r>
              <a:rPr lang="en-IN" sz="1600" dirty="0">
                <a:latin typeface="Calibri" panose="020F0502020204030204" pitchFamily="34" charset="0"/>
                <a:ea typeface="Calibri" panose="020F0502020204030204" pitchFamily="34" charset="0"/>
                <a:cs typeface="Times New Roman" panose="02020603050405020304" pitchFamily="18" charset="0"/>
              </a:rPr>
              <a:t> values and Replace N with blanks</a:t>
            </a:r>
          </a:p>
          <a:p>
            <a:pPr>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Calibri" panose="020F0502020204030204" pitchFamily="34" charset="0"/>
              </a:rPr>
              <a:t>Redundant columns- There are no redundant columns or rows in the data set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800" dirty="0">
                <a:latin typeface="Calibri" panose="020F0502020204030204" pitchFamily="34" charset="0"/>
              </a:rPr>
              <a:t>Delete the below not related columns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X</a:t>
            </a: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OBJECTID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INCKEY</a:t>
            </a: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COLDETKEY</a:t>
            </a:r>
          </a:p>
          <a:p>
            <a:pPr marL="457200">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INTKEYCROSSWALKKEY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61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98E0A-27A9-4EC5-96C2-7F251EC829A0}"/>
              </a:ext>
            </a:extLst>
          </p:cNvPr>
          <p:cNvSpPr>
            <a:spLocks noGrp="1"/>
          </p:cNvSpPr>
          <p:nvPr>
            <p:ph idx="1"/>
          </p:nvPr>
        </p:nvSpPr>
        <p:spPr>
          <a:xfrm>
            <a:off x="1066800" y="662609"/>
            <a:ext cx="10058400" cy="5290135"/>
          </a:xfrm>
        </p:spPr>
        <p:txBody>
          <a:bodyPr/>
          <a:lstStyle/>
          <a:p>
            <a:r>
              <a:rPr lang="en-IN" sz="2000" u="sng" dirty="0">
                <a:latin typeface="Bell MT" panose="02020503060305020303" pitchFamily="18" charset="0"/>
              </a:rPr>
              <a:t>Data preparation</a:t>
            </a:r>
          </a:p>
          <a:p>
            <a:pPr marL="0" indent="0">
              <a:lnSpc>
                <a:spcPct val="115000"/>
              </a:lnSpc>
              <a:spcAft>
                <a:spcPts val="1000"/>
              </a:spcAft>
              <a:buNone/>
            </a:pPr>
            <a:r>
              <a:rPr lang="en-IN" sz="1700" dirty="0">
                <a:latin typeface="Calibri" panose="020F0502020204030204" pitchFamily="34" charset="0"/>
                <a:cs typeface="Times New Roman" panose="02020603050405020304" pitchFamily="18" charset="0"/>
              </a:rPr>
              <a:t>Extract year and month from date column and create a new column for analysis in the data frame</a:t>
            </a: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'year'</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100" i="1"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pd</a:t>
            </a:r>
            <a:r>
              <a:rPr lang="en-IN" sz="1100" i="1"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DatetimeIndex</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'INCDATE'</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year</a:t>
            </a:r>
            <a:endParaRPr lang="en-IN" sz="1100" i="1" dirty="0">
              <a:latin typeface="Calibri" panose="020F0502020204030204" pitchFamily="34" charset="0"/>
              <a:ea typeface="Times New Roman" panose="02020603050405020304" pitchFamily="18" charset="0"/>
              <a:cs typeface="Times New Roman" panose="02020603050405020304" pitchFamily="18" charset="0"/>
            </a:endParaRPr>
          </a:p>
          <a:p>
            <a:pPr marL="0" indent="0"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head()</a:t>
            </a:r>
            <a:r>
              <a:rPr lang="en-IN" sz="1100" i="1" dirty="0">
                <a:effectLst/>
                <a:latin typeface="Calibri" panose="020F0502020204030204" pitchFamily="34" charset="0"/>
                <a:ea typeface="Calibri" panose="020F0502020204030204" pitchFamily="34" charset="0"/>
                <a:cs typeface="Calibri" panose="020F0502020204030204" pitchFamily="34" charset="0"/>
              </a:rPr>
              <a:t> </a:t>
            </a:r>
            <a:endParaRPr lang="en-IN" sz="11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ts val="145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'month'</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100" i="1"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pd</a:t>
            </a:r>
            <a:r>
              <a:rPr lang="en-IN" sz="1100" i="1"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DatetimeIndex</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'INCDATE'</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month</a:t>
            </a:r>
            <a:endParaRPr lang="en-IN" sz="11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ts val="1455"/>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df_data_1</a:t>
            </a:r>
            <a:r>
              <a:rPr lang="en-IN" sz="1100" i="1"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100" i="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head()</a:t>
            </a:r>
          </a:p>
          <a:p>
            <a:pPr marL="0" indent="0" latinLnBrk="1">
              <a:lnSpc>
                <a:spcPts val="1455"/>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100" i="1" dirty="0">
              <a:solidFill>
                <a:srgbClr val="333333"/>
              </a:solidFill>
              <a:latin typeface="Courier New" panose="02070309020205020404" pitchFamily="49" charset="0"/>
              <a:ea typeface="Calibri" panose="020F0502020204030204" pitchFamily="34" charset="0"/>
              <a:cs typeface="Times New Roman" panose="02020603050405020304" pitchFamily="18" charset="0"/>
            </a:endParaRPr>
          </a:p>
          <a:p>
            <a:pPr marL="0" indent="0" latinLnBrk="1">
              <a:lnSpc>
                <a:spcPts val="1455"/>
              </a:lnSpc>
              <a:spcAft>
                <a:spcPts val="48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100" i="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C3492E4A-A81A-490B-A1DF-DDC3D8BE7BC8}"/>
              </a:ext>
            </a:extLst>
          </p:cNvPr>
          <p:cNvGraphicFramePr>
            <a:graphicFrameLocks noChangeAspect="1"/>
          </p:cNvGraphicFramePr>
          <p:nvPr>
            <p:extLst>
              <p:ext uri="{D42A27DB-BD31-4B8C-83A1-F6EECF244321}">
                <p14:modId xmlns:p14="http://schemas.microsoft.com/office/powerpoint/2010/main" val="4140988553"/>
              </p:ext>
            </p:extLst>
          </p:nvPr>
        </p:nvGraphicFramePr>
        <p:xfrm>
          <a:off x="1066800" y="3101079"/>
          <a:ext cx="10353675" cy="3276600"/>
        </p:xfrm>
        <a:graphic>
          <a:graphicData uri="http://schemas.openxmlformats.org/presentationml/2006/ole">
            <mc:AlternateContent xmlns:mc="http://schemas.openxmlformats.org/markup-compatibility/2006">
              <mc:Choice xmlns:v="urn:schemas-microsoft-com:vml" Requires="v">
                <p:oleObj spid="_x0000_s1284" name="Bitmap Image" r:id="rId3" imgW="10353600" imgH="3276720" progId="Paint.Picture">
                  <p:embed/>
                </p:oleObj>
              </mc:Choice>
              <mc:Fallback>
                <p:oleObj name="Bitmap Image" r:id="rId3" imgW="10353600" imgH="3276720" progId="Paint.Picture">
                  <p:embed/>
                  <p:pic>
                    <p:nvPicPr>
                      <p:cNvPr id="0" name=""/>
                      <p:cNvPicPr/>
                      <p:nvPr/>
                    </p:nvPicPr>
                    <p:blipFill>
                      <a:blip r:embed="rId4"/>
                      <a:stretch>
                        <a:fillRect/>
                      </a:stretch>
                    </p:blipFill>
                    <p:spPr>
                      <a:xfrm>
                        <a:off x="1066800" y="3101079"/>
                        <a:ext cx="10353675" cy="3276600"/>
                      </a:xfrm>
                      <a:prstGeom prst="rect">
                        <a:avLst/>
                      </a:prstGeom>
                    </p:spPr>
                  </p:pic>
                </p:oleObj>
              </mc:Fallback>
            </mc:AlternateContent>
          </a:graphicData>
        </a:graphic>
      </p:graphicFrame>
      <p:sp>
        <p:nvSpPr>
          <p:cNvPr id="5" name="Arrow: Down 4">
            <a:extLst>
              <a:ext uri="{FF2B5EF4-FFF2-40B4-BE49-F238E27FC236}">
                <a16:creationId xmlns:a16="http://schemas.microsoft.com/office/drawing/2014/main" id="{F06BDF98-32AA-42EC-99F9-FAC2D306894E}"/>
              </a:ext>
            </a:extLst>
          </p:cNvPr>
          <p:cNvSpPr/>
          <p:nvPr/>
        </p:nvSpPr>
        <p:spPr>
          <a:xfrm>
            <a:off x="10628243" y="2570922"/>
            <a:ext cx="675861" cy="53015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22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FB568-FF32-4DCA-8D96-BBF123B7C7FB}"/>
              </a:ext>
            </a:extLst>
          </p:cNvPr>
          <p:cNvSpPr>
            <a:spLocks noGrp="1"/>
          </p:cNvSpPr>
          <p:nvPr>
            <p:ph sz="half" idx="1"/>
          </p:nvPr>
        </p:nvSpPr>
        <p:spPr>
          <a:xfrm>
            <a:off x="840544" y="992588"/>
            <a:ext cx="4663440" cy="5176299"/>
          </a:xfrm>
        </p:spPr>
        <p:txBody>
          <a:bodyPr/>
          <a:lstStyle/>
          <a:p>
            <a:r>
              <a:rPr lang="en-IN" sz="1800" b="1" dirty="0">
                <a:solidFill>
                  <a:srgbClr val="7030A0"/>
                </a:solidFill>
              </a:rPr>
              <a:t>Analysis -1</a:t>
            </a:r>
          </a:p>
          <a:p>
            <a:pPr marL="0" indent="0">
              <a:buNone/>
            </a:pPr>
            <a:r>
              <a:rPr lang="en-IN"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ACCIDENT COUNT ANALYSIS</a:t>
            </a:r>
          </a:p>
          <a:p>
            <a:pPr marL="0" indent="0">
              <a:buNone/>
            </a:pPr>
            <a:endParaRPr lang="en-IN" sz="1600" dirty="0">
              <a:solidFill>
                <a:srgbClr val="2F5496"/>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p>
        </p:txBody>
      </p:sp>
      <p:sp>
        <p:nvSpPr>
          <p:cNvPr id="5" name="Content Placeholder 4">
            <a:extLst>
              <a:ext uri="{FF2B5EF4-FFF2-40B4-BE49-F238E27FC236}">
                <a16:creationId xmlns:a16="http://schemas.microsoft.com/office/drawing/2014/main" id="{97AE3616-DCF2-419F-B185-BA9DBF848986}"/>
              </a:ext>
            </a:extLst>
          </p:cNvPr>
          <p:cNvSpPr>
            <a:spLocks noGrp="1"/>
          </p:cNvSpPr>
          <p:nvPr>
            <p:ph sz="half" idx="2"/>
          </p:nvPr>
        </p:nvSpPr>
        <p:spPr>
          <a:xfrm>
            <a:off x="6518744" y="911776"/>
            <a:ext cx="4663440" cy="5176299"/>
          </a:xfrm>
        </p:spPr>
        <p:txBody>
          <a:bodyPr>
            <a:normAutofit/>
          </a:bodyPr>
          <a:lstStyle/>
          <a:p>
            <a:r>
              <a:rPr lang="en-IN" b="1" dirty="0">
                <a:solidFill>
                  <a:srgbClr val="7030A0"/>
                </a:solidFill>
              </a:rPr>
              <a:t>Analysis-2</a:t>
            </a:r>
          </a:p>
        </p:txBody>
      </p:sp>
      <p:graphicFrame>
        <p:nvGraphicFramePr>
          <p:cNvPr id="4" name="Table 3">
            <a:extLst>
              <a:ext uri="{FF2B5EF4-FFF2-40B4-BE49-F238E27FC236}">
                <a16:creationId xmlns:a16="http://schemas.microsoft.com/office/drawing/2014/main" id="{77548FFF-6E64-4AA5-B95C-D592F7426729}"/>
              </a:ext>
            </a:extLst>
          </p:cNvPr>
          <p:cNvGraphicFramePr/>
          <p:nvPr>
            <p:extLst>
              <p:ext uri="{D42A27DB-BD31-4B8C-83A1-F6EECF244321}">
                <p14:modId xmlns:p14="http://schemas.microsoft.com/office/powerpoint/2010/main" val="1129270740"/>
              </p:ext>
            </p:extLst>
          </p:nvPr>
        </p:nvGraphicFramePr>
        <p:xfrm>
          <a:off x="840545" y="1849229"/>
          <a:ext cx="5029200" cy="2297400"/>
        </p:xfrm>
        <a:graphic>
          <a:graphicData uri="http://schemas.openxmlformats.org/drawingml/2006/table">
            <a:tbl>
              <a:tblPr firstRow="1" firstCol="1" bandRow="1">
                <a:tableStyleId>{5C22544A-7EE6-4342-B048-85BDC9FD1C3A}</a:tableStyleId>
              </a:tblPr>
              <a:tblGrid>
                <a:gridCol w="2558206">
                  <a:extLst>
                    <a:ext uri="{9D8B030D-6E8A-4147-A177-3AD203B41FA5}">
                      <a16:colId xmlns:a16="http://schemas.microsoft.com/office/drawing/2014/main" val="2252352802"/>
                    </a:ext>
                  </a:extLst>
                </a:gridCol>
                <a:gridCol w="2470994">
                  <a:extLst>
                    <a:ext uri="{9D8B030D-6E8A-4147-A177-3AD203B41FA5}">
                      <a16:colId xmlns:a16="http://schemas.microsoft.com/office/drawing/2014/main" val="3807096661"/>
                    </a:ext>
                  </a:extLst>
                </a:gridCol>
              </a:tblGrid>
              <a:tr h="752918">
                <a:tc>
                  <a:txBody>
                    <a:bodyPr/>
                    <a:lstStyle/>
                    <a:p>
                      <a:pPr algn="l" fontAlgn="ctr">
                        <a:lnSpc>
                          <a:spcPct val="107000"/>
                        </a:lnSpc>
                        <a:spcBef>
                          <a:spcPts val="0"/>
                        </a:spcBef>
                        <a:spcAft>
                          <a:spcPts val="800"/>
                        </a:spcAft>
                      </a:pPr>
                      <a:r>
                        <a:rPr lang="en-IN" sz="1800" b="1" u="none" strike="noStrike" dirty="0">
                          <a:solidFill>
                            <a:srgbClr val="2E3722"/>
                          </a:solidFill>
                          <a:effectLst/>
                        </a:rPr>
                        <a:t>         </a:t>
                      </a:r>
                      <a:r>
                        <a:rPr lang="en-IN" sz="1400" b="1" u="none" strike="noStrike" dirty="0">
                          <a:solidFill>
                            <a:srgbClr val="2E3722"/>
                          </a:solidFill>
                          <a:effectLst/>
                        </a:rPr>
                        <a:t>SEVERITYDESC</a:t>
                      </a:r>
                      <a:endParaRPr lang="en-IN" sz="2800" b="1" i="0" u="none" strike="noStrike" dirty="0">
                        <a:solidFill>
                          <a:srgbClr val="2E3722"/>
                        </a:solidFill>
                        <a:effectLst/>
                        <a:latin typeface="Arial" panose="020B0604020202020204" pitchFamily="34" charset="0"/>
                      </a:endParaRPr>
                    </a:p>
                  </a:txBody>
                  <a:tcPr marL="38100" marR="38100" marT="38100" marB="38100" anchor="ctr"/>
                </a:tc>
                <a:tc>
                  <a:txBody>
                    <a:bodyPr/>
                    <a:lstStyle/>
                    <a:p>
                      <a:pPr marL="612648" marR="612648" algn="l" fontAlgn="ctr">
                        <a:lnSpc>
                          <a:spcPct val="107000"/>
                        </a:lnSpc>
                        <a:spcBef>
                          <a:spcPts val="1200"/>
                        </a:spcBef>
                        <a:spcAft>
                          <a:spcPts val="1200"/>
                        </a:spcAft>
                      </a:pPr>
                      <a:r>
                        <a:rPr lang="en-IN" sz="1400" b="1" u="none" strike="noStrike" dirty="0">
                          <a:solidFill>
                            <a:srgbClr val="2E3722"/>
                          </a:solidFill>
                          <a:effectLst/>
                        </a:rPr>
                        <a:t>Count </a:t>
                      </a:r>
                      <a:endParaRPr lang="en-IN" sz="2800" b="1" i="0" u="none" strike="noStrike" dirty="0">
                        <a:solidFill>
                          <a:srgbClr val="2E3722"/>
                        </a:solidFill>
                        <a:effectLst/>
                        <a:latin typeface="Arial" panose="020B0604020202020204" pitchFamily="34" charset="0"/>
                      </a:endParaRPr>
                    </a:p>
                  </a:txBody>
                  <a:tcPr marL="38100" marR="38100" marT="38100" marB="38100" anchor="ctr"/>
                </a:tc>
                <a:extLst>
                  <a:ext uri="{0D108BD9-81ED-4DB2-BD59-A6C34878D82A}">
                    <a16:rowId xmlns:a16="http://schemas.microsoft.com/office/drawing/2014/main" val="2037757383"/>
                  </a:ext>
                </a:extLst>
              </a:tr>
              <a:tr h="970750">
                <a:tc>
                  <a:txBody>
                    <a:bodyPr/>
                    <a:lstStyle/>
                    <a:p>
                      <a:pPr marL="612648" marR="612648" algn="l" fontAlgn="ctr">
                        <a:lnSpc>
                          <a:spcPct val="107000"/>
                        </a:lnSpc>
                        <a:spcBef>
                          <a:spcPts val="1200"/>
                        </a:spcBef>
                        <a:spcAft>
                          <a:spcPts val="1200"/>
                        </a:spcAft>
                      </a:pPr>
                      <a:r>
                        <a:rPr lang="en-IN" sz="1050" u="none" strike="noStrike" dirty="0">
                          <a:solidFill>
                            <a:schemeClr val="tx1"/>
                          </a:solidFill>
                          <a:effectLst/>
                        </a:rPr>
                        <a:t>Property Damage Only Collision</a:t>
                      </a:r>
                      <a:endParaRPr lang="en-IN" sz="1800" b="0" i="0" u="none" strike="noStrike" dirty="0">
                        <a:solidFill>
                          <a:schemeClr val="tx1"/>
                        </a:solidFill>
                        <a:effectLst/>
                        <a:latin typeface="Arial" panose="020B0604020202020204" pitchFamily="34" charset="0"/>
                      </a:endParaRPr>
                    </a:p>
                  </a:txBody>
                  <a:tcPr marL="38100" marR="38100" marT="38100" marB="38100" anchor="ctr">
                    <a:solidFill>
                      <a:schemeClr val="accent3">
                        <a:lumMod val="60000"/>
                        <a:lumOff val="40000"/>
                      </a:schemeClr>
                    </a:solidFill>
                  </a:tcPr>
                </a:tc>
                <a:tc>
                  <a:txBody>
                    <a:bodyPr/>
                    <a:lstStyle/>
                    <a:p>
                      <a:pPr marL="612648" marR="612648" algn="l" fontAlgn="ctr">
                        <a:lnSpc>
                          <a:spcPct val="107000"/>
                        </a:lnSpc>
                        <a:spcBef>
                          <a:spcPts val="1200"/>
                        </a:spcBef>
                        <a:spcAft>
                          <a:spcPts val="1200"/>
                        </a:spcAft>
                      </a:pPr>
                      <a:r>
                        <a:rPr lang="en-IN" sz="1050" u="none" strike="noStrike">
                          <a:effectLst/>
                        </a:rPr>
                        <a:t>136485</a:t>
                      </a:r>
                      <a:endParaRPr lang="en-IN" sz="1800" b="0" i="0" u="none" strike="noStrike">
                        <a:effectLst/>
                        <a:latin typeface="Arial" panose="020B0604020202020204" pitchFamily="34" charset="0"/>
                      </a:endParaRPr>
                    </a:p>
                  </a:txBody>
                  <a:tcPr marL="38100" marR="38100" marT="38100" marB="38100" anchor="ctr"/>
                </a:tc>
                <a:extLst>
                  <a:ext uri="{0D108BD9-81ED-4DB2-BD59-A6C34878D82A}">
                    <a16:rowId xmlns:a16="http://schemas.microsoft.com/office/drawing/2014/main" val="596140552"/>
                  </a:ext>
                </a:extLst>
              </a:tr>
              <a:tr h="573732">
                <a:tc>
                  <a:txBody>
                    <a:bodyPr/>
                    <a:lstStyle/>
                    <a:p>
                      <a:pPr marL="612648" marR="612648" algn="l" fontAlgn="ctr">
                        <a:lnSpc>
                          <a:spcPct val="107000"/>
                        </a:lnSpc>
                        <a:spcBef>
                          <a:spcPts val="1200"/>
                        </a:spcBef>
                        <a:spcAft>
                          <a:spcPts val="1200"/>
                        </a:spcAft>
                      </a:pPr>
                      <a:r>
                        <a:rPr lang="en-IN" sz="1050" u="none" strike="noStrike" dirty="0">
                          <a:solidFill>
                            <a:schemeClr val="tx1"/>
                          </a:solidFill>
                          <a:effectLst/>
                        </a:rPr>
                        <a:t>Injury Collision</a:t>
                      </a:r>
                      <a:endParaRPr lang="en-IN" sz="1800" b="0" i="0" u="none" strike="noStrike" dirty="0">
                        <a:solidFill>
                          <a:schemeClr val="tx1"/>
                        </a:solidFill>
                        <a:effectLst/>
                        <a:latin typeface="Arial" panose="020B0604020202020204" pitchFamily="34" charset="0"/>
                      </a:endParaRPr>
                    </a:p>
                  </a:txBody>
                  <a:tcPr marL="38100" marR="38100" marT="38100" marB="38100" anchor="ctr">
                    <a:solidFill>
                      <a:schemeClr val="accent3">
                        <a:lumMod val="60000"/>
                        <a:lumOff val="40000"/>
                      </a:schemeClr>
                    </a:solidFill>
                  </a:tcPr>
                </a:tc>
                <a:tc>
                  <a:txBody>
                    <a:bodyPr/>
                    <a:lstStyle/>
                    <a:p>
                      <a:pPr marL="612648" marR="612648" algn="l" fontAlgn="ctr">
                        <a:lnSpc>
                          <a:spcPct val="107000"/>
                        </a:lnSpc>
                        <a:spcBef>
                          <a:spcPts val="1200"/>
                        </a:spcBef>
                        <a:spcAft>
                          <a:spcPts val="1200"/>
                        </a:spcAft>
                      </a:pPr>
                      <a:r>
                        <a:rPr lang="en-IN" sz="1050" u="none" strike="noStrike" dirty="0">
                          <a:effectLst/>
                        </a:rPr>
                        <a:t>58188</a:t>
                      </a:r>
                      <a:endParaRPr lang="en-IN" sz="1800" b="0" i="0" u="none" strike="noStrike" dirty="0">
                        <a:effectLst/>
                        <a:latin typeface="Arial" panose="020B0604020202020204" pitchFamily="34" charset="0"/>
                      </a:endParaRPr>
                    </a:p>
                  </a:txBody>
                  <a:tcPr marL="38100" marR="38100" marT="38100" marB="38100" anchor="ctr"/>
                </a:tc>
                <a:extLst>
                  <a:ext uri="{0D108BD9-81ED-4DB2-BD59-A6C34878D82A}">
                    <a16:rowId xmlns:a16="http://schemas.microsoft.com/office/drawing/2014/main" val="286730943"/>
                  </a:ext>
                </a:extLst>
              </a:tr>
            </a:tbl>
          </a:graphicData>
        </a:graphic>
      </p:graphicFrame>
      <p:sp>
        <p:nvSpPr>
          <p:cNvPr id="6" name="TextBox 5">
            <a:extLst>
              <a:ext uri="{FF2B5EF4-FFF2-40B4-BE49-F238E27FC236}">
                <a16:creationId xmlns:a16="http://schemas.microsoft.com/office/drawing/2014/main" id="{8B47542A-CF93-47ED-8B99-397544A64AFE}"/>
              </a:ext>
            </a:extLst>
          </p:cNvPr>
          <p:cNvSpPr txBox="1"/>
          <p:nvPr/>
        </p:nvSpPr>
        <p:spPr>
          <a:xfrm>
            <a:off x="840544" y="4651831"/>
            <a:ext cx="5621216" cy="1200329"/>
          </a:xfrm>
          <a:prstGeom prst="rect">
            <a:avLst/>
          </a:prstGeom>
          <a:noFill/>
        </p:spPr>
        <p:txBody>
          <a:bodyPr wrap="square">
            <a:spAutoFit/>
          </a:bodyPr>
          <a:lstStyle/>
          <a:p>
            <a:r>
              <a:rPr lang="en-IN" dirty="0"/>
              <a:t>The number of incidents by above analysis show that Injury collision cases are 29.89% of total cases. In the rest 70.10%, only property was damaged</a:t>
            </a:r>
          </a:p>
        </p:txBody>
      </p:sp>
      <p:sp>
        <p:nvSpPr>
          <p:cNvPr id="8" name="TextBox 7">
            <a:extLst>
              <a:ext uri="{FF2B5EF4-FFF2-40B4-BE49-F238E27FC236}">
                <a16:creationId xmlns:a16="http://schemas.microsoft.com/office/drawing/2014/main" id="{D7914A3F-6BF7-4D4D-8FE3-D231546D651D}"/>
              </a:ext>
            </a:extLst>
          </p:cNvPr>
          <p:cNvSpPr txBox="1"/>
          <p:nvPr/>
        </p:nvSpPr>
        <p:spPr>
          <a:xfrm>
            <a:off x="6666200" y="1409393"/>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WEATHER CONDITION ANALYSIS</a:t>
            </a:r>
            <a:endParaRPr lang="en-IN" dirty="0"/>
          </a:p>
        </p:txBody>
      </p:sp>
      <p:pic>
        <p:nvPicPr>
          <p:cNvPr id="9" name="Picture 8">
            <a:extLst>
              <a:ext uri="{FF2B5EF4-FFF2-40B4-BE49-F238E27FC236}">
                <a16:creationId xmlns:a16="http://schemas.microsoft.com/office/drawing/2014/main" id="{D7029987-7B46-448A-B98B-51648B648B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66200" y="1849229"/>
            <a:ext cx="4000500" cy="2963708"/>
          </a:xfrm>
          <a:prstGeom prst="rect">
            <a:avLst/>
          </a:prstGeom>
          <a:noFill/>
          <a:ln>
            <a:noFill/>
          </a:ln>
        </p:spPr>
      </p:pic>
      <p:sp>
        <p:nvSpPr>
          <p:cNvPr id="11" name="TextBox 10">
            <a:extLst>
              <a:ext uri="{FF2B5EF4-FFF2-40B4-BE49-F238E27FC236}">
                <a16:creationId xmlns:a16="http://schemas.microsoft.com/office/drawing/2014/main" id="{9BD55D35-1F0E-4405-9020-A56A225920CC}"/>
              </a:ext>
            </a:extLst>
          </p:cNvPr>
          <p:cNvSpPr txBox="1"/>
          <p:nvPr/>
        </p:nvSpPr>
        <p:spPr>
          <a:xfrm>
            <a:off x="7053775" y="4745895"/>
            <a:ext cx="4663440" cy="1200329"/>
          </a:xfrm>
          <a:prstGeom prst="rect">
            <a:avLst/>
          </a:prstGeom>
          <a:noFill/>
        </p:spPr>
        <p:txBody>
          <a:bodyPr wrap="square">
            <a:spAutoFit/>
          </a:bodyPr>
          <a:lstStyle/>
          <a:p>
            <a:r>
              <a:rPr lang="en-IN" dirty="0"/>
              <a:t>Above Figure shows that in 57% cases when accident took place the weather was Clear followed by raining, overcast, snow and unknown reasons</a:t>
            </a:r>
          </a:p>
        </p:txBody>
      </p:sp>
      <p:sp>
        <p:nvSpPr>
          <p:cNvPr id="12" name="TextBox 11">
            <a:extLst>
              <a:ext uri="{FF2B5EF4-FFF2-40B4-BE49-F238E27FC236}">
                <a16:creationId xmlns:a16="http://schemas.microsoft.com/office/drawing/2014/main" id="{D84F43B6-F169-46F1-9E19-476D5EDA9361}"/>
              </a:ext>
            </a:extLst>
          </p:cNvPr>
          <p:cNvSpPr txBox="1"/>
          <p:nvPr/>
        </p:nvSpPr>
        <p:spPr>
          <a:xfrm>
            <a:off x="679530" y="469355"/>
            <a:ext cx="8170934" cy="461665"/>
          </a:xfrm>
          <a:prstGeom prst="rect">
            <a:avLst/>
          </a:prstGeom>
          <a:noFill/>
        </p:spPr>
        <p:txBody>
          <a:bodyPr wrap="square" rtlCol="0">
            <a:spAutoFit/>
          </a:bodyPr>
          <a:lstStyle/>
          <a:p>
            <a:r>
              <a:rPr lang="en-IN" sz="2400" dirty="0"/>
              <a:t>Exploratory Data Analysis</a:t>
            </a:r>
          </a:p>
        </p:txBody>
      </p:sp>
    </p:spTree>
    <p:extLst>
      <p:ext uri="{BB962C8B-B14F-4D97-AF65-F5344CB8AC3E}">
        <p14:creationId xmlns:p14="http://schemas.microsoft.com/office/powerpoint/2010/main" val="356810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FCD6E-0322-4A44-8E8C-CF43AC7780F6}"/>
              </a:ext>
            </a:extLst>
          </p:cNvPr>
          <p:cNvSpPr>
            <a:spLocks noGrp="1"/>
          </p:cNvSpPr>
          <p:nvPr>
            <p:ph sz="half" idx="1"/>
          </p:nvPr>
        </p:nvSpPr>
        <p:spPr>
          <a:xfrm>
            <a:off x="1066800" y="633046"/>
            <a:ext cx="4663440" cy="5219114"/>
          </a:xfrm>
        </p:spPr>
        <p:txBody>
          <a:bodyPr/>
          <a:lstStyle/>
          <a:p>
            <a:r>
              <a:rPr lang="en-IN" sz="1800" b="1" dirty="0">
                <a:solidFill>
                  <a:srgbClr val="7030A0"/>
                </a:solidFill>
              </a:rPr>
              <a:t>Analysis -3</a:t>
            </a:r>
          </a:p>
          <a:p>
            <a:endParaRPr lang="en-IN" dirty="0"/>
          </a:p>
        </p:txBody>
      </p:sp>
      <p:sp>
        <p:nvSpPr>
          <p:cNvPr id="4" name="Content Placeholder 3">
            <a:extLst>
              <a:ext uri="{FF2B5EF4-FFF2-40B4-BE49-F238E27FC236}">
                <a16:creationId xmlns:a16="http://schemas.microsoft.com/office/drawing/2014/main" id="{C493816A-79FF-4F97-8BF4-A336B83DBB9D}"/>
              </a:ext>
            </a:extLst>
          </p:cNvPr>
          <p:cNvSpPr>
            <a:spLocks noGrp="1"/>
          </p:cNvSpPr>
          <p:nvPr>
            <p:ph sz="half" idx="2"/>
          </p:nvPr>
        </p:nvSpPr>
        <p:spPr>
          <a:xfrm>
            <a:off x="6461760" y="633046"/>
            <a:ext cx="4663440" cy="5219114"/>
          </a:xfrm>
        </p:spPr>
        <p:txBody>
          <a:bodyPr/>
          <a:lstStyle/>
          <a:p>
            <a:r>
              <a:rPr lang="en-IN" sz="1800" b="1" dirty="0">
                <a:solidFill>
                  <a:srgbClr val="7030A0"/>
                </a:solidFill>
              </a:rPr>
              <a:t>Analysis -4</a:t>
            </a:r>
          </a:p>
          <a:p>
            <a:endParaRPr lang="en-IN" dirty="0"/>
          </a:p>
        </p:txBody>
      </p:sp>
      <p:sp>
        <p:nvSpPr>
          <p:cNvPr id="6" name="TextBox 5">
            <a:extLst>
              <a:ext uri="{FF2B5EF4-FFF2-40B4-BE49-F238E27FC236}">
                <a16:creationId xmlns:a16="http://schemas.microsoft.com/office/drawing/2014/main" id="{CCD7350B-F81B-44B3-80A4-00BA1776E21C}"/>
              </a:ext>
            </a:extLst>
          </p:cNvPr>
          <p:cNvSpPr txBox="1"/>
          <p:nvPr/>
        </p:nvSpPr>
        <p:spPr>
          <a:xfrm>
            <a:off x="1066800" y="1144731"/>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ROAD CONDITION ANALYSIS</a:t>
            </a:r>
            <a:endParaRPr lang="en-IN" dirty="0"/>
          </a:p>
        </p:txBody>
      </p:sp>
      <p:pic>
        <p:nvPicPr>
          <p:cNvPr id="7" name="Picture 6">
            <a:extLst>
              <a:ext uri="{FF2B5EF4-FFF2-40B4-BE49-F238E27FC236}">
                <a16:creationId xmlns:a16="http://schemas.microsoft.com/office/drawing/2014/main" id="{58A5D5F0-6E79-40C2-97D6-2062704C71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2355" y="2185327"/>
            <a:ext cx="4485640" cy="2428875"/>
          </a:xfrm>
          <a:prstGeom prst="rect">
            <a:avLst/>
          </a:prstGeom>
          <a:noFill/>
          <a:ln>
            <a:noFill/>
          </a:ln>
        </p:spPr>
      </p:pic>
      <p:sp>
        <p:nvSpPr>
          <p:cNvPr id="9" name="TextBox 8">
            <a:extLst>
              <a:ext uri="{FF2B5EF4-FFF2-40B4-BE49-F238E27FC236}">
                <a16:creationId xmlns:a16="http://schemas.microsoft.com/office/drawing/2014/main" id="{AE133CA6-67D1-49F3-BF24-0A20BAA64CE3}"/>
              </a:ext>
            </a:extLst>
          </p:cNvPr>
          <p:cNvSpPr txBox="1"/>
          <p:nvPr/>
        </p:nvSpPr>
        <p:spPr>
          <a:xfrm>
            <a:off x="559191" y="5086144"/>
            <a:ext cx="5644661" cy="923330"/>
          </a:xfrm>
          <a:prstGeom prst="rect">
            <a:avLst/>
          </a:prstGeom>
          <a:noFill/>
        </p:spPr>
        <p:txBody>
          <a:bodyPr wrap="square">
            <a:spAutoFit/>
          </a:bodyPr>
          <a:lstStyle/>
          <a:p>
            <a:r>
              <a:rPr lang="en-IN" dirty="0"/>
              <a:t>Figure shows that in 70% accidents, the road condition was dry followed by wet, unknown ,ice and snow</a:t>
            </a:r>
          </a:p>
        </p:txBody>
      </p:sp>
      <p:sp>
        <p:nvSpPr>
          <p:cNvPr id="11" name="TextBox 10">
            <a:extLst>
              <a:ext uri="{FF2B5EF4-FFF2-40B4-BE49-F238E27FC236}">
                <a16:creationId xmlns:a16="http://schemas.microsoft.com/office/drawing/2014/main" id="{D2F32F22-E42A-4489-BE61-B26974DE1DB6}"/>
              </a:ext>
            </a:extLst>
          </p:cNvPr>
          <p:cNvSpPr txBox="1"/>
          <p:nvPr/>
        </p:nvSpPr>
        <p:spPr>
          <a:xfrm>
            <a:off x="6461760" y="1121844"/>
            <a:ext cx="6098344" cy="369332"/>
          </a:xfrm>
          <a:prstGeom prst="rect">
            <a:avLst/>
          </a:prstGeom>
          <a:noFill/>
        </p:spPr>
        <p:txBody>
          <a:bodyPr wrap="square">
            <a:spAutoFit/>
          </a:bodyPr>
          <a:lstStyle/>
          <a:p>
            <a:r>
              <a:rPr lang="en-IN" sz="1800" b="1"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LIGHT CONDITION ANALYSIS</a:t>
            </a:r>
            <a:endParaRPr lang="en-IN" dirty="0"/>
          </a:p>
        </p:txBody>
      </p:sp>
      <p:pic>
        <p:nvPicPr>
          <p:cNvPr id="12" name="Picture 11">
            <a:extLst>
              <a:ext uri="{FF2B5EF4-FFF2-40B4-BE49-F238E27FC236}">
                <a16:creationId xmlns:a16="http://schemas.microsoft.com/office/drawing/2014/main" id="{6E2A4D53-8C87-4F37-9065-6CE56D6724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40867" y="2181867"/>
            <a:ext cx="3705225" cy="2544877"/>
          </a:xfrm>
          <a:prstGeom prst="rect">
            <a:avLst/>
          </a:prstGeom>
          <a:noFill/>
          <a:ln>
            <a:noFill/>
          </a:ln>
        </p:spPr>
      </p:pic>
      <p:sp>
        <p:nvSpPr>
          <p:cNvPr id="14" name="TextBox 13">
            <a:extLst>
              <a:ext uri="{FF2B5EF4-FFF2-40B4-BE49-F238E27FC236}">
                <a16:creationId xmlns:a16="http://schemas.microsoft.com/office/drawing/2014/main" id="{1114B0AC-7F65-4DCC-BB99-BF75BF9EE067}"/>
              </a:ext>
            </a:extLst>
          </p:cNvPr>
          <p:cNvSpPr txBox="1"/>
          <p:nvPr/>
        </p:nvSpPr>
        <p:spPr>
          <a:xfrm>
            <a:off x="6889652" y="5029873"/>
            <a:ext cx="4743157" cy="923330"/>
          </a:xfrm>
          <a:prstGeom prst="rect">
            <a:avLst/>
          </a:prstGeom>
          <a:noFill/>
        </p:spPr>
        <p:txBody>
          <a:bodyPr wrap="square">
            <a:spAutoFit/>
          </a:bodyPr>
          <a:lstStyle/>
          <a:p>
            <a:r>
              <a:rPr lang="en-IN" dirty="0"/>
              <a:t>Figure shows Close to 60% accident cases had light condition as broad daylight followed by dark street light on</a:t>
            </a:r>
          </a:p>
        </p:txBody>
      </p:sp>
    </p:spTree>
    <p:extLst>
      <p:ext uri="{BB962C8B-B14F-4D97-AF65-F5344CB8AC3E}">
        <p14:creationId xmlns:p14="http://schemas.microsoft.com/office/powerpoint/2010/main" val="38285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{64167664-50C1-4EC6-A9E8-43F450F2EF4D}tf78438558_win32</Template>
  <TotalTime>1456</TotalTime>
  <Words>1554</Words>
  <Application>Microsoft Office PowerPoint</Application>
  <PresentationFormat>Widescreen</PresentationFormat>
  <Paragraphs>213</Paragraphs>
  <Slides>22</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Batang</vt:lpstr>
      <vt:lpstr>Arial</vt:lpstr>
      <vt:lpstr>Bell MT</vt:lpstr>
      <vt:lpstr>Book Antiqua</vt:lpstr>
      <vt:lpstr>Calibri</vt:lpstr>
      <vt:lpstr>Candara</vt:lpstr>
      <vt:lpstr>Century Gothic</vt:lpstr>
      <vt:lpstr>Courier New</vt:lpstr>
      <vt:lpstr>Garamond</vt:lpstr>
      <vt:lpstr>Times New Roman</vt:lpstr>
      <vt:lpstr>Wingdings</vt:lpstr>
      <vt:lpstr>SavonVTI</vt:lpstr>
      <vt:lpstr>Bitmap Image</vt:lpstr>
      <vt:lpstr>ACCIDENT SEVERITY DATA ANALYSIS-CAPSTONE PROJECT</vt:lpstr>
      <vt:lpstr>Seattle-Accident Severity Data Analysis</vt:lpstr>
      <vt:lpstr>Introduction</vt:lpstr>
      <vt:lpstr>Data Preparation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vt:lpstr>
      <vt:lpstr>Classification -KNN</vt:lpstr>
      <vt:lpstr>PowerPoint Presentation</vt:lpstr>
      <vt:lpstr>Logistic regression- Liblinear and SVM</vt:lpstr>
      <vt:lpstr>Downsampling dataset</vt:lpstr>
      <vt:lpstr>PowerPoint Presentation</vt:lpstr>
      <vt:lpstr>Decision Tree Model</vt:lpstr>
      <vt:lpstr>Conclusion</vt:lpstr>
      <vt:lpstr>Thanks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DATA ANALYSIS-CAPSTONE PROJECT</dc:title>
  <dc:creator>Lenovo</dc:creator>
  <cp:lastModifiedBy>Lenovo</cp:lastModifiedBy>
  <cp:revision>211</cp:revision>
  <dcterms:created xsi:type="dcterms:W3CDTF">2020-10-26T10:36:24Z</dcterms:created>
  <dcterms:modified xsi:type="dcterms:W3CDTF">2020-10-28T02:34:39Z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