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4"/>
  </p:notesMasterIdLst>
  <p:sldIdLst>
    <p:sldId id="365" r:id="rId2"/>
    <p:sldId id="366" r:id="rId3"/>
    <p:sldId id="367" r:id="rId4"/>
    <p:sldId id="256" r:id="rId5"/>
    <p:sldId id="363" r:id="rId6"/>
    <p:sldId id="374" r:id="rId7"/>
    <p:sldId id="375" r:id="rId8"/>
    <p:sldId id="376" r:id="rId9"/>
    <p:sldId id="364" r:id="rId10"/>
    <p:sldId id="373" r:id="rId11"/>
    <p:sldId id="356" r:id="rId12"/>
    <p:sldId id="3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75" d="100"/>
          <a:sy n="75" d="100"/>
        </p:scale>
        <p:origin x="-965" y="-48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A95BB4-C618-401F-9EE7-695AF217E6AC}" type="datetimeFigureOut">
              <a:rPr lang="en-IN" smtClean="0"/>
              <a:pPr/>
              <a:t>04-10-2019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8FBD1-8162-4FBB-816F-820EF2911D19}" type="slidenum">
              <a:rPr lang="en-IN" smtClean="0"/>
              <a:pPr/>
              <a:t>‹#›</a:t>
            </a:fld>
            <a:endParaRPr lang="en-IN"/>
          </a:p>
        </p:txBody>
      </p:sp>
    </p:spTree>
    <p:extLst>
      <p:ext uri="{BB962C8B-B14F-4D97-AF65-F5344CB8AC3E}">
        <p14:creationId xmlns:p14="http://schemas.microsoft.com/office/powerpoint/2010/main" xmlns="" val="2715474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CS473</a:t>
            </a:r>
            <a:endParaRPr lang="en-US" dirty="0"/>
          </a:p>
        </p:txBody>
      </p:sp>
      <p:sp>
        <p:nvSpPr>
          <p:cNvPr id="5" name="Footer Placeholder 4"/>
          <p:cNvSpPr>
            <a:spLocks noGrp="1"/>
          </p:cNvSpPr>
          <p:nvPr>
            <p:ph type="ftr" sz="quarter" idx="11"/>
          </p:nvPr>
        </p:nvSpPr>
        <p:spPr/>
        <p:txBody>
          <a:bodyPr/>
          <a:lstStyle/>
          <a:p>
            <a:r>
              <a:rPr lang="en-US" smtClean="0"/>
              <a:t>LectureX</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CS473</a:t>
            </a:r>
            <a:endParaRPr lang="en-US"/>
          </a:p>
        </p:txBody>
      </p:sp>
      <p:sp>
        <p:nvSpPr>
          <p:cNvPr id="5" name="Footer Placeholder 4"/>
          <p:cNvSpPr>
            <a:spLocks noGrp="1"/>
          </p:cNvSpPr>
          <p:nvPr>
            <p:ph type="ftr" sz="quarter" idx="11"/>
          </p:nvPr>
        </p:nvSpPr>
        <p:spPr/>
        <p:txBody>
          <a:bodyPr/>
          <a:lstStyle/>
          <a:p>
            <a:r>
              <a:rPr lang="en-US" smtClean="0"/>
              <a:t>LectureX</a:t>
            </a:r>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CS473</a:t>
            </a:r>
            <a:endParaRPr lang="en-US"/>
          </a:p>
        </p:txBody>
      </p:sp>
      <p:sp>
        <p:nvSpPr>
          <p:cNvPr id="5" name="Footer Placeholder 4"/>
          <p:cNvSpPr>
            <a:spLocks noGrp="1"/>
          </p:cNvSpPr>
          <p:nvPr>
            <p:ph type="ftr" sz="quarter" idx="11"/>
          </p:nvPr>
        </p:nvSpPr>
        <p:spPr/>
        <p:txBody>
          <a:bodyPr/>
          <a:lstStyle/>
          <a:p>
            <a:r>
              <a:rPr lang="en-US" smtClean="0"/>
              <a:t>LectureX</a:t>
            </a:r>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10/4/2019</a:t>
            </a:fld>
            <a:endParaRPr lang="en-US"/>
          </a:p>
        </p:txBody>
      </p:sp>
      <p:sp>
        <p:nvSpPr>
          <p:cNvPr id="4" name="Footer Placeholder 3">
            <a:extLst>
              <a:ext uri="{FF2B5EF4-FFF2-40B4-BE49-F238E27FC236}">
                <a16:creationId xmlns=""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 xmlns:p14="http://schemas.microsoft.com/office/powerpoint/2010/main" val="3163709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10/4/2019</a:t>
            </a:fld>
            <a:endParaRPr lang="en-US"/>
          </a:p>
        </p:txBody>
      </p:sp>
      <p:sp>
        <p:nvSpPr>
          <p:cNvPr id="4" name="Footer Placeholder 3">
            <a:extLst>
              <a:ext uri="{FF2B5EF4-FFF2-40B4-BE49-F238E27FC236}">
                <a16:creationId xmlns=""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 xmlns:p14="http://schemas.microsoft.com/office/powerpoint/2010/main" val="2387852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10/4/2019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 xmlns:p14="http://schemas.microsoft.com/office/powerpoint/2010/main" val="352991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CS473</a:t>
            </a:r>
            <a:endParaRPr lang="en-US"/>
          </a:p>
        </p:txBody>
      </p:sp>
      <p:sp>
        <p:nvSpPr>
          <p:cNvPr id="5" name="Footer Placeholder 4"/>
          <p:cNvSpPr>
            <a:spLocks noGrp="1"/>
          </p:cNvSpPr>
          <p:nvPr>
            <p:ph type="ftr" sz="quarter" idx="11"/>
          </p:nvPr>
        </p:nvSpPr>
        <p:spPr/>
        <p:txBody>
          <a:bodyPr/>
          <a:lstStyle/>
          <a:p>
            <a:r>
              <a:rPr lang="en-US" smtClean="0"/>
              <a:t>LectureX</a:t>
            </a:r>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CS473</a:t>
            </a:r>
            <a:endParaRPr lang="en-US" dirty="0"/>
          </a:p>
        </p:txBody>
      </p:sp>
      <p:sp>
        <p:nvSpPr>
          <p:cNvPr id="5" name="Footer Placeholder 4"/>
          <p:cNvSpPr>
            <a:spLocks noGrp="1"/>
          </p:cNvSpPr>
          <p:nvPr>
            <p:ph type="ftr" sz="quarter" idx="11"/>
          </p:nvPr>
        </p:nvSpPr>
        <p:spPr/>
        <p:txBody>
          <a:bodyPr/>
          <a:lstStyle/>
          <a:p>
            <a:r>
              <a:rPr lang="en-US" smtClean="0"/>
              <a:t>LectureX</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CS473</a:t>
            </a:r>
            <a:endParaRPr lang="en-US"/>
          </a:p>
        </p:txBody>
      </p:sp>
      <p:sp>
        <p:nvSpPr>
          <p:cNvPr id="6" name="Footer Placeholder 5"/>
          <p:cNvSpPr>
            <a:spLocks noGrp="1"/>
          </p:cNvSpPr>
          <p:nvPr>
            <p:ph type="ftr" sz="quarter" idx="11"/>
          </p:nvPr>
        </p:nvSpPr>
        <p:spPr/>
        <p:txBody>
          <a:bodyPr/>
          <a:lstStyle/>
          <a:p>
            <a:r>
              <a:rPr lang="en-US" smtClean="0"/>
              <a:t>LectureX</a:t>
            </a:r>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CS473</a:t>
            </a:r>
            <a:endParaRPr lang="en-US"/>
          </a:p>
        </p:txBody>
      </p:sp>
      <p:sp>
        <p:nvSpPr>
          <p:cNvPr id="8" name="Footer Placeholder 7"/>
          <p:cNvSpPr>
            <a:spLocks noGrp="1"/>
          </p:cNvSpPr>
          <p:nvPr>
            <p:ph type="ftr" sz="quarter" idx="11"/>
          </p:nvPr>
        </p:nvSpPr>
        <p:spPr/>
        <p:txBody>
          <a:bodyPr/>
          <a:lstStyle/>
          <a:p>
            <a:r>
              <a:rPr lang="en-US" smtClean="0"/>
              <a:t>LectureX</a:t>
            </a:r>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CS473</a:t>
            </a:r>
            <a:endParaRPr lang="en-US"/>
          </a:p>
        </p:txBody>
      </p:sp>
      <p:sp>
        <p:nvSpPr>
          <p:cNvPr id="4" name="Footer Placeholder 3"/>
          <p:cNvSpPr>
            <a:spLocks noGrp="1"/>
          </p:cNvSpPr>
          <p:nvPr>
            <p:ph type="ftr" sz="quarter" idx="11"/>
          </p:nvPr>
        </p:nvSpPr>
        <p:spPr/>
        <p:txBody>
          <a:bodyPr/>
          <a:lstStyle/>
          <a:p>
            <a:r>
              <a:rPr lang="en-US" smtClean="0"/>
              <a:t>LectureX</a:t>
            </a:r>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CS473</a:t>
            </a:r>
            <a:endParaRPr lang="en-US"/>
          </a:p>
        </p:txBody>
      </p:sp>
      <p:sp>
        <p:nvSpPr>
          <p:cNvPr id="3" name="Footer Placeholder 2"/>
          <p:cNvSpPr>
            <a:spLocks noGrp="1"/>
          </p:cNvSpPr>
          <p:nvPr>
            <p:ph type="ftr" sz="quarter" idx="11"/>
          </p:nvPr>
        </p:nvSpPr>
        <p:spPr/>
        <p:txBody>
          <a:bodyPr/>
          <a:lstStyle/>
          <a:p>
            <a:r>
              <a:rPr lang="en-US" smtClean="0"/>
              <a:t>LectureX</a:t>
            </a:r>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CS473</a:t>
            </a:r>
            <a:endParaRPr lang="en-US"/>
          </a:p>
        </p:txBody>
      </p:sp>
      <p:sp>
        <p:nvSpPr>
          <p:cNvPr id="6" name="Footer Placeholder 5"/>
          <p:cNvSpPr>
            <a:spLocks noGrp="1"/>
          </p:cNvSpPr>
          <p:nvPr>
            <p:ph type="ftr" sz="quarter" idx="11"/>
          </p:nvPr>
        </p:nvSpPr>
        <p:spPr/>
        <p:txBody>
          <a:bodyPr/>
          <a:lstStyle/>
          <a:p>
            <a:r>
              <a:rPr lang="en-US" smtClean="0"/>
              <a:t>LectureX</a:t>
            </a:r>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CS473</a:t>
            </a:r>
            <a:endParaRPr lang="en-US" dirty="0"/>
          </a:p>
        </p:txBody>
      </p:sp>
      <p:sp>
        <p:nvSpPr>
          <p:cNvPr id="6" name="Footer Placeholder 5"/>
          <p:cNvSpPr>
            <a:spLocks noGrp="1"/>
          </p:cNvSpPr>
          <p:nvPr>
            <p:ph type="ftr" sz="quarter" idx="11"/>
          </p:nvPr>
        </p:nvSpPr>
        <p:spPr/>
        <p:txBody>
          <a:bodyPr/>
          <a:lstStyle/>
          <a:p>
            <a:pPr algn="l"/>
            <a:r>
              <a:rPr lang="en-US" smtClean="0"/>
              <a:t>LectureX</a:t>
            </a:r>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CS473</a:t>
            </a:r>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LectureX</a:t>
            </a:r>
            <a:endParaRPr lang="en-US" dirty="0"/>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366953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26512" y="381965"/>
            <a:ext cx="7106855" cy="646331"/>
          </a:xfrm>
          <a:prstGeom prst="rect">
            <a:avLst/>
          </a:prstGeom>
          <a:noFill/>
        </p:spPr>
        <p:txBody>
          <a:bodyPr wrap="square" rtlCol="0">
            <a:spAutoFit/>
          </a:bodyPr>
          <a:lstStyle/>
          <a:p>
            <a:r>
              <a:rPr lang="en-IN" sz="3600" b="1" dirty="0" smtClean="0"/>
              <a:t>		     FLOW CHART</a:t>
            </a:r>
            <a:endParaRPr lang="en-US" sz="3600" b="1" dirty="0"/>
          </a:p>
        </p:txBody>
      </p:sp>
      <p:pic>
        <p:nvPicPr>
          <p:cNvPr id="6146" name="Picture 2" descr="C:\Users\500061299\Downloads\flow chart.PNG"/>
          <p:cNvPicPr>
            <a:picLocks noGrp="1" noChangeAspect="1" noChangeArrowheads="1"/>
          </p:cNvPicPr>
          <p:nvPr>
            <p:ph idx="1"/>
          </p:nvPr>
        </p:nvPicPr>
        <p:blipFill>
          <a:blip r:embed="rId2"/>
          <a:srcRect/>
          <a:stretch>
            <a:fillRect/>
          </a:stretch>
        </p:blipFill>
        <p:spPr bwMode="auto">
          <a:xfrm>
            <a:off x="2834640" y="944880"/>
            <a:ext cx="6589280" cy="5913120"/>
          </a:xfrm>
          <a:prstGeom prst="rect">
            <a:avLst/>
          </a:prstGeom>
          <a:noFill/>
        </p:spPr>
      </p:pic>
    </p:spTree>
    <p:extLst>
      <p:ext uri="{BB962C8B-B14F-4D97-AF65-F5344CB8AC3E}">
        <p14:creationId xmlns:p14="http://schemas.microsoft.com/office/powerpoint/2010/main" xmlns="" val="4181404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xmlns="" val="0"/>
              </a:ext>
            </a:extLst>
          </a:blip>
          <a:srcRect t="4453" b="4453"/>
          <a:stretch>
            <a:fillRect/>
          </a:stretch>
        </p:blipFill>
        <p:spPr>
          <a:xfrm>
            <a:off x="3727047" y="462305"/>
            <a:ext cx="3993267" cy="2246212"/>
          </a:xfrm>
        </p:spPr>
      </p:pic>
      <p:sp>
        <p:nvSpPr>
          <p:cNvPr id="4" name="Text Placeholder 3"/>
          <p:cNvSpPr>
            <a:spLocks noGrp="1"/>
          </p:cNvSpPr>
          <p:nvPr>
            <p:ph type="body" sz="half" idx="2"/>
          </p:nvPr>
        </p:nvSpPr>
        <p:spPr/>
        <p:txBody>
          <a:bodyPr/>
          <a:lstStyle/>
          <a:p>
            <a:r>
              <a:rPr lang="en-IN" dirty="0" smtClean="0"/>
              <a:t>                                                                 </a:t>
            </a:r>
            <a:r>
              <a:rPr lang="en-IN" sz="2400" b="1" i="1" dirty="0" smtClean="0"/>
              <a:t>Cost matrix</a:t>
            </a:r>
            <a:endParaRPr lang="en-IN" sz="2400" b="1" i="1" dirty="0"/>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009122" y="3460831"/>
            <a:ext cx="5049160" cy="1562582"/>
          </a:xfrm>
          <a:prstGeom prst="rect">
            <a:avLst/>
          </a:prstGeom>
        </p:spPr>
      </p:pic>
    </p:spTree>
    <p:extLst>
      <p:ext uri="{BB962C8B-B14F-4D97-AF65-F5344CB8AC3E}">
        <p14:creationId xmlns:p14="http://schemas.microsoft.com/office/powerpoint/2010/main" xmlns="" val="3983747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Minimum Cost of each node from initial vertex C</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xmlns="" val="0"/>
              </a:ext>
            </a:extLst>
          </a:blip>
          <a:srcRect t="4453" b="4453"/>
          <a:stretch>
            <a:fillRect/>
          </a:stretch>
        </p:blipFill>
        <p:spPr>
          <a:xfrm>
            <a:off x="3518703" y="450730"/>
            <a:ext cx="4884516" cy="2747541"/>
          </a:xfr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776951" y="3530279"/>
            <a:ext cx="3642676" cy="682906"/>
          </a:xfrm>
          <a:prstGeom prst="rect">
            <a:avLst/>
          </a:prstGeom>
        </p:spPr>
      </p:pic>
    </p:spTree>
    <p:extLst>
      <p:ext uri="{BB962C8B-B14F-4D97-AF65-F5344CB8AC3E}">
        <p14:creationId xmlns:p14="http://schemas.microsoft.com/office/powerpoint/2010/main" xmlns="" val="127495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1F7A0E-301F-433F-A66A-D8416CCD3AAF}"/>
              </a:ext>
            </a:extLst>
          </p:cNvPr>
          <p:cNvSpPr>
            <a:spLocks noGrp="1"/>
          </p:cNvSpPr>
          <p:nvPr>
            <p:ph type="title"/>
          </p:nvPr>
        </p:nvSpPr>
        <p:spPr>
          <a:xfrm>
            <a:off x="0" y="2276856"/>
            <a:ext cx="12192000" cy="890154"/>
          </a:xfrm>
        </p:spPr>
        <p:txBody>
          <a:bodyPr>
            <a:normAutofit/>
          </a:bodyPr>
          <a:lstStyle/>
          <a:p>
            <a:r>
              <a:rPr lang="en-IN" sz="4800" b="1" dirty="0" smtClean="0"/>
              <a:t>Comparison of Shortest Path </a:t>
            </a:r>
            <a:r>
              <a:rPr lang="en-IN" sz="4800" b="1" dirty="0" smtClean="0"/>
              <a:t>Algorithms</a:t>
            </a:r>
            <a:endParaRPr lang="en-US" sz="4800" b="1" dirty="0"/>
          </a:p>
        </p:txBody>
      </p:sp>
      <p:sp>
        <p:nvSpPr>
          <p:cNvPr id="3" name="Title 1">
            <a:extLst>
              <a:ext uri="{FF2B5EF4-FFF2-40B4-BE49-F238E27FC236}">
                <a16:creationId xmlns="" xmlns:a16="http://schemas.microsoft.com/office/drawing/2014/main" id="{4D1F7A0E-301F-433F-A66A-D8416CCD3AAF}"/>
              </a:ext>
            </a:extLst>
          </p:cNvPr>
          <p:cNvSpPr txBox="1">
            <a:spLocks/>
          </p:cNvSpPr>
          <p:nvPr/>
        </p:nvSpPr>
        <p:spPr>
          <a:xfrm>
            <a:off x="7909560" y="4360718"/>
            <a:ext cx="3849053" cy="1464010"/>
          </a:xfrm>
          <a:prstGeom prst="rect">
            <a:avLst/>
          </a:prstGeom>
        </p:spPr>
        <p:txBody>
          <a:bodyPr vert="horz" lIns="91438" tIns="45719" rIns="91438" bIns="45719" rtlCol="0" anchor="ctr">
            <a:normAutofit fontScale="62500" lnSpcReduction="20000"/>
          </a:bodyPr>
          <a:lstStyle>
            <a:lvl1pPr algn="ctr" defTabSz="457189" rtl="0" eaLnBrk="1" latinLnBrk="0" hangingPunct="1">
              <a:spcBef>
                <a:spcPct val="0"/>
              </a:spcBef>
              <a:buNone/>
              <a:defRPr sz="3600" b="0" kern="1200">
                <a:solidFill>
                  <a:schemeClr val="tx1">
                    <a:lumMod val="65000"/>
                    <a:lumOff val="35000"/>
                  </a:schemeClr>
                </a:solidFill>
                <a:latin typeface="+mn-lt"/>
                <a:ea typeface="+mj-ea"/>
                <a:cs typeface="+mj-cs"/>
              </a:defRPr>
            </a:lvl1pPr>
          </a:lstStyle>
          <a:p>
            <a:r>
              <a:rPr lang="en-US" sz="3400" b="1" dirty="0" smtClean="0"/>
              <a:t>Project Guide</a:t>
            </a:r>
          </a:p>
          <a:p>
            <a:pPr lvl="0" defTabSz="914400" eaLnBrk="0" fontAlgn="base" hangingPunct="0">
              <a:spcAft>
                <a:spcPct val="0"/>
              </a:spcAft>
            </a:pPr>
            <a:r>
              <a:rPr lang="en-IN" sz="3400" dirty="0" smtClean="0">
                <a:solidFill>
                  <a:schemeClr val="tx1"/>
                </a:solidFill>
                <a:ea typeface="Times New Roman" pitchFamily="18" charset="0"/>
                <a:cs typeface="Arial" pitchFamily="34" charset="0"/>
              </a:rPr>
              <a:t>Ms</a:t>
            </a:r>
            <a:r>
              <a:rPr lang="en-IN" sz="3400" dirty="0" smtClean="0">
                <a:solidFill>
                  <a:schemeClr val="tx1"/>
                </a:solidFill>
                <a:ea typeface="Times New Roman" pitchFamily="18" charset="0"/>
                <a:cs typeface="Arial" pitchFamily="34" charset="0"/>
              </a:rPr>
              <a:t>. </a:t>
            </a:r>
            <a:r>
              <a:rPr lang="en-IN" sz="3400" dirty="0" err="1" smtClean="0">
                <a:solidFill>
                  <a:schemeClr val="tx1"/>
                </a:solidFill>
                <a:ea typeface="Times New Roman" pitchFamily="18" charset="0"/>
                <a:cs typeface="Arial" pitchFamily="34" charset="0"/>
              </a:rPr>
              <a:t>Shahina</a:t>
            </a:r>
            <a:r>
              <a:rPr lang="en-IN" sz="3400" dirty="0" smtClean="0">
                <a:solidFill>
                  <a:schemeClr val="tx1"/>
                </a:solidFill>
                <a:ea typeface="Times New Roman" pitchFamily="18" charset="0"/>
                <a:cs typeface="Arial" pitchFamily="34" charset="0"/>
              </a:rPr>
              <a:t> </a:t>
            </a:r>
            <a:r>
              <a:rPr lang="en-IN" sz="3400" dirty="0" err="1" smtClean="0">
                <a:solidFill>
                  <a:schemeClr val="tx1"/>
                </a:solidFill>
                <a:ea typeface="Times New Roman" pitchFamily="18" charset="0"/>
                <a:cs typeface="Arial" pitchFamily="34" charset="0"/>
              </a:rPr>
              <a:t>Anwarul</a:t>
            </a:r>
            <a:endParaRPr lang="en-US" sz="3400" dirty="0" smtClean="0">
              <a:solidFill>
                <a:schemeClr val="tx1"/>
              </a:solidFill>
              <a:ea typeface="Times New Roman" pitchFamily="18" charset="0"/>
              <a:cs typeface="Arial" pitchFamily="34" charset="0"/>
            </a:endParaRPr>
          </a:p>
          <a:p>
            <a:pPr lvl="0" defTabSz="914400" eaLnBrk="0" fontAlgn="base" hangingPunct="0">
              <a:spcAft>
                <a:spcPct val="0"/>
              </a:spcAft>
            </a:pPr>
            <a:r>
              <a:rPr lang="en-US" sz="3400" dirty="0" smtClean="0">
                <a:solidFill>
                  <a:schemeClr val="tx1"/>
                </a:solidFill>
                <a:ea typeface="Times New Roman" pitchFamily="18" charset="0"/>
                <a:cs typeface="Arial" pitchFamily="34" charset="0"/>
              </a:rPr>
              <a:t>Assistant Professor, </a:t>
            </a:r>
          </a:p>
          <a:p>
            <a:pPr lvl="0" defTabSz="914400" eaLnBrk="0" fontAlgn="base" hangingPunct="0">
              <a:spcAft>
                <a:spcPct val="0"/>
              </a:spcAft>
            </a:pPr>
            <a:r>
              <a:rPr lang="en-US" sz="3400" dirty="0" smtClean="0">
                <a:solidFill>
                  <a:schemeClr val="tx1"/>
                </a:solidFill>
                <a:ea typeface="Times New Roman" pitchFamily="18" charset="0"/>
                <a:cs typeface="Arial" pitchFamily="34" charset="0"/>
              </a:rPr>
              <a:t>School of Computer Science (Department of </a:t>
            </a:r>
            <a:r>
              <a:rPr lang="en-US" sz="3400" dirty="0" err="1" smtClean="0">
                <a:solidFill>
                  <a:schemeClr val="tx1"/>
                </a:solidFill>
                <a:ea typeface="Times New Roman" pitchFamily="18" charset="0"/>
                <a:cs typeface="Arial" pitchFamily="34" charset="0"/>
              </a:rPr>
              <a:t>Systemics</a:t>
            </a:r>
            <a:r>
              <a:rPr lang="en-US" sz="3400" dirty="0" smtClean="0">
                <a:solidFill>
                  <a:schemeClr val="tx1"/>
                </a:solidFill>
                <a:ea typeface="Times New Roman" pitchFamily="18" charset="0"/>
                <a:cs typeface="Arial" pitchFamily="34" charset="0"/>
              </a:rPr>
              <a:t>)</a:t>
            </a:r>
            <a:endParaRPr lang="en-US" sz="3400" dirty="0" smtClean="0">
              <a:solidFill>
                <a:schemeClr val="tx1"/>
              </a:solidFill>
              <a:cs typeface="Arial" pitchFamily="34" charset="0"/>
            </a:endParaRPr>
          </a:p>
          <a:p>
            <a:endParaRPr lang="en-US" sz="2000" dirty="0"/>
          </a:p>
        </p:txBody>
      </p:sp>
      <p:sp>
        <p:nvSpPr>
          <p:cNvPr id="4" name="TextBox 3"/>
          <p:cNvSpPr txBox="1"/>
          <p:nvPr/>
        </p:nvSpPr>
        <p:spPr>
          <a:xfrm>
            <a:off x="1579418" y="676418"/>
            <a:ext cx="8903854" cy="1600438"/>
          </a:xfrm>
          <a:prstGeom prst="rect">
            <a:avLst/>
          </a:prstGeom>
          <a:noFill/>
        </p:spPr>
        <p:txBody>
          <a:bodyPr wrap="square" rtlCol="0">
            <a:spAutoFit/>
          </a:bodyPr>
          <a:lstStyle/>
          <a:p>
            <a:pPr algn="ctr"/>
            <a:r>
              <a:rPr lang="en-IN" sz="3400" dirty="0" smtClean="0"/>
              <a:t>Minor - I</a:t>
            </a:r>
          </a:p>
          <a:p>
            <a:pPr algn="ctr"/>
            <a:r>
              <a:rPr lang="en-IN" sz="3400" dirty="0" smtClean="0"/>
              <a:t>Mid-Term Presentation</a:t>
            </a:r>
          </a:p>
          <a:p>
            <a:pPr algn="ctr"/>
            <a:r>
              <a:rPr lang="en-IN" sz="2800" dirty="0" smtClean="0"/>
              <a:t>on</a:t>
            </a:r>
            <a:endParaRPr lang="en-IN" sz="2800" dirty="0"/>
          </a:p>
        </p:txBody>
      </p:sp>
    </p:spTree>
    <p:extLst>
      <p:ext uri="{BB962C8B-B14F-4D97-AF65-F5344CB8AC3E}">
        <p14:creationId xmlns="" xmlns:p14="http://schemas.microsoft.com/office/powerpoint/2010/main" val="3860673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2DD60C-B61A-458F-B172-6B2A2FA12F3A}"/>
              </a:ext>
            </a:extLst>
          </p:cNvPr>
          <p:cNvSpPr>
            <a:spLocks noGrp="1"/>
          </p:cNvSpPr>
          <p:nvPr>
            <p:ph type="title"/>
          </p:nvPr>
        </p:nvSpPr>
        <p:spPr/>
        <p:txBody>
          <a:bodyPr>
            <a:normAutofit/>
          </a:bodyPr>
          <a:lstStyle/>
          <a:p>
            <a:r>
              <a:rPr lang="en-US" sz="3200" b="1" dirty="0" smtClean="0">
                <a:solidFill>
                  <a:schemeClr val="tx1">
                    <a:lumMod val="65000"/>
                    <a:lumOff val="35000"/>
                  </a:schemeClr>
                </a:solidFill>
                <a:latin typeface="+mn-lt"/>
              </a:rPr>
              <a:t>Team Members &amp; Role</a:t>
            </a:r>
            <a:endParaRPr lang="en-US" sz="3200" b="1" dirty="0">
              <a:solidFill>
                <a:schemeClr val="tx1">
                  <a:lumMod val="65000"/>
                  <a:lumOff val="35000"/>
                </a:schemeClr>
              </a:solidFill>
              <a:latin typeface="+mn-lt"/>
            </a:endParaRPr>
          </a:p>
        </p:txBody>
      </p:sp>
      <p:graphicFrame>
        <p:nvGraphicFramePr>
          <p:cNvPr id="8" name="Content Placeholder 7"/>
          <p:cNvGraphicFramePr>
            <a:graphicFrameLocks noGrp="1"/>
          </p:cNvGraphicFramePr>
          <p:nvPr>
            <p:ph idx="1"/>
            <p:extLst>
              <p:ext uri="{D42A27DB-BD31-4B8C-83A1-F6EECF244321}">
                <p14:modId xmlns="" xmlns:p14="http://schemas.microsoft.com/office/powerpoint/2010/main" val="3396649572"/>
              </p:ext>
            </p:extLst>
          </p:nvPr>
        </p:nvGraphicFramePr>
        <p:xfrm>
          <a:off x="762000" y="2359152"/>
          <a:ext cx="10972800" cy="2413000"/>
        </p:xfrm>
        <a:graphic>
          <a:graphicData uri="http://schemas.openxmlformats.org/drawingml/2006/table">
            <a:tbl>
              <a:tblPr firstRow="1" bandRow="1">
                <a:tableStyleId>{9D7B26C5-4107-4FEC-AEDC-1716B250A1EF}</a:tableStyleId>
              </a:tblPr>
              <a:tblGrid>
                <a:gridCol w="2710873">
                  <a:extLst>
                    <a:ext uri="{9D8B030D-6E8A-4147-A177-3AD203B41FA5}">
                      <a16:colId xmlns="" xmlns:a16="http://schemas.microsoft.com/office/drawing/2014/main" val="20000"/>
                    </a:ext>
                  </a:extLst>
                </a:gridCol>
                <a:gridCol w="3131127">
                  <a:extLst>
                    <a:ext uri="{9D8B030D-6E8A-4147-A177-3AD203B41FA5}">
                      <a16:colId xmlns="" xmlns:a16="http://schemas.microsoft.com/office/drawing/2014/main" val="20001"/>
                    </a:ext>
                  </a:extLst>
                </a:gridCol>
                <a:gridCol w="5130800">
                  <a:extLst>
                    <a:ext uri="{9D8B030D-6E8A-4147-A177-3AD203B41FA5}">
                      <a16:colId xmlns="" xmlns:a16="http://schemas.microsoft.com/office/drawing/2014/main" val="20002"/>
                    </a:ext>
                  </a:extLst>
                </a:gridCol>
              </a:tblGrid>
              <a:tr h="370840">
                <a:tc>
                  <a:txBody>
                    <a:bodyPr/>
                    <a:lstStyle/>
                    <a:p>
                      <a:pPr algn="ctr"/>
                      <a:r>
                        <a:rPr lang="en-US" dirty="0" smtClean="0"/>
                        <a:t>NAME</a:t>
                      </a:r>
                      <a:endParaRPr lang="en-US" dirty="0"/>
                    </a:p>
                  </a:txBody>
                  <a:tcPr/>
                </a:tc>
                <a:tc>
                  <a:txBody>
                    <a:bodyPr/>
                    <a:lstStyle/>
                    <a:p>
                      <a:pPr algn="ctr"/>
                      <a:r>
                        <a:rPr lang="en-US" dirty="0" smtClean="0"/>
                        <a:t>ENROLL NO.</a:t>
                      </a:r>
                      <a:endParaRPr lang="en-US" dirty="0"/>
                    </a:p>
                  </a:txBody>
                  <a:tcPr/>
                </a:tc>
                <a:tc>
                  <a:txBody>
                    <a:bodyPr/>
                    <a:lstStyle/>
                    <a:p>
                      <a:pPr algn="ctr"/>
                      <a:r>
                        <a:rPr lang="en-US" dirty="0" smtClean="0"/>
                        <a:t>ROLE</a:t>
                      </a:r>
                      <a:endParaRPr lang="en-US" dirty="0"/>
                    </a:p>
                  </a:txBody>
                  <a:tcPr/>
                </a:tc>
                <a:extLst>
                  <a:ext uri="{0D108BD9-81ED-4DB2-BD59-A6C34878D82A}">
                    <a16:rowId xmlns="" xmlns:a16="http://schemas.microsoft.com/office/drawing/2014/main" val="10000"/>
                  </a:ext>
                </a:extLst>
              </a:tr>
              <a:tr h="370840">
                <a:tc>
                  <a:txBody>
                    <a:bodyPr/>
                    <a:lstStyle/>
                    <a:p>
                      <a:pPr algn="ctr"/>
                      <a:r>
                        <a:rPr lang="en-IN" dirty="0" smtClean="0"/>
                        <a:t>KANWAR</a:t>
                      </a:r>
                      <a:r>
                        <a:rPr lang="en-IN" baseline="0" dirty="0" smtClean="0"/>
                        <a:t> SUMEER MANKOTIA</a:t>
                      </a:r>
                      <a:endParaRPr lang="en-US" dirty="0"/>
                    </a:p>
                  </a:txBody>
                  <a:tcPr/>
                </a:tc>
                <a:tc>
                  <a:txBody>
                    <a:bodyPr/>
                    <a:lstStyle/>
                    <a:p>
                      <a:pPr algn="ctr"/>
                      <a:r>
                        <a:rPr lang="en-US" sz="1900" kern="1200" dirty="0" smtClean="0">
                          <a:solidFill>
                            <a:schemeClr val="tx1"/>
                          </a:solidFill>
                          <a:latin typeface="+mn-lt"/>
                          <a:ea typeface="+mn-ea"/>
                          <a:cs typeface="+mn-cs"/>
                        </a:rPr>
                        <a:t>R134217068</a:t>
                      </a:r>
                      <a:endParaRPr lang="en-US" dirty="0"/>
                    </a:p>
                  </a:txBody>
                  <a:tcPr/>
                </a:tc>
                <a:tc>
                  <a:txBody>
                    <a:bodyPr/>
                    <a:lstStyle/>
                    <a:p>
                      <a:r>
                        <a:rPr lang="en-US" dirty="0" smtClean="0"/>
                        <a:t>Coding</a:t>
                      </a:r>
                      <a:r>
                        <a:rPr lang="en-US" baseline="0" dirty="0" smtClean="0"/>
                        <a:t>, Implementation, Documentation</a:t>
                      </a:r>
                      <a:endParaRPr lang="en-US" dirty="0"/>
                    </a:p>
                  </a:txBody>
                  <a:tcPr/>
                </a:tc>
                <a:extLst>
                  <a:ext uri="{0D108BD9-81ED-4DB2-BD59-A6C34878D82A}">
                    <a16:rowId xmlns="" xmlns:a16="http://schemas.microsoft.com/office/drawing/2014/main" val="10001"/>
                  </a:ext>
                </a:extLst>
              </a:tr>
              <a:tr h="370840">
                <a:tc>
                  <a:txBody>
                    <a:bodyPr/>
                    <a:lstStyle/>
                    <a:p>
                      <a:pPr algn="ctr"/>
                      <a:r>
                        <a:rPr lang="en-IN" dirty="0" smtClean="0"/>
                        <a:t>KARTIK</a:t>
                      </a:r>
                      <a:r>
                        <a:rPr lang="en-IN" baseline="0" dirty="0" smtClean="0"/>
                        <a:t> CHAUHAN</a:t>
                      </a:r>
                      <a:endParaRPr lang="en-US" dirty="0"/>
                    </a:p>
                  </a:txBody>
                  <a:tcPr/>
                </a:tc>
                <a:tc>
                  <a:txBody>
                    <a:bodyPr/>
                    <a:lstStyle/>
                    <a:p>
                      <a:pPr algn="ctr"/>
                      <a:r>
                        <a:rPr lang="en-US" sz="1900" kern="1200" dirty="0" smtClean="0">
                          <a:solidFill>
                            <a:schemeClr val="tx1"/>
                          </a:solidFill>
                          <a:latin typeface="+mn-lt"/>
                          <a:ea typeface="+mn-ea"/>
                          <a:cs typeface="+mn-cs"/>
                        </a:rPr>
                        <a:t>R134217069</a:t>
                      </a:r>
                      <a:endParaRPr lang="en-US" dirty="0"/>
                    </a:p>
                  </a:txBody>
                  <a:tcPr/>
                </a:tc>
                <a:tc>
                  <a:txBody>
                    <a:bodyPr/>
                    <a:lstStyle/>
                    <a:p>
                      <a:r>
                        <a:rPr lang="en-US" dirty="0" smtClean="0"/>
                        <a:t>Coding</a:t>
                      </a:r>
                      <a:r>
                        <a:rPr lang="en-US" baseline="0" dirty="0" smtClean="0"/>
                        <a:t>, Implementation, Documentation</a:t>
                      </a:r>
                      <a:endParaRPr lang="en-US" dirty="0"/>
                    </a:p>
                  </a:txBody>
                  <a:tcPr/>
                </a:tc>
                <a:extLst>
                  <a:ext uri="{0D108BD9-81ED-4DB2-BD59-A6C34878D82A}">
                    <a16:rowId xmlns="" xmlns:a16="http://schemas.microsoft.com/office/drawing/2014/main" val="10002"/>
                  </a:ext>
                </a:extLst>
              </a:tr>
              <a:tr h="370840">
                <a:tc>
                  <a:txBody>
                    <a:bodyPr/>
                    <a:lstStyle/>
                    <a:p>
                      <a:pPr algn="ctr"/>
                      <a:r>
                        <a:rPr lang="en-IN" dirty="0" smtClean="0"/>
                        <a:t>ANSHUMAAN</a:t>
                      </a:r>
                      <a:r>
                        <a:rPr lang="en-IN" baseline="0" dirty="0" smtClean="0"/>
                        <a:t> SINGH RAWAT</a:t>
                      </a:r>
                      <a:endParaRPr lang="en-US" dirty="0"/>
                    </a:p>
                  </a:txBody>
                  <a:tcPr/>
                </a:tc>
                <a:tc>
                  <a:txBody>
                    <a:bodyPr/>
                    <a:lstStyle/>
                    <a:p>
                      <a:pPr algn="ctr"/>
                      <a:r>
                        <a:rPr lang="en-US" sz="1900" kern="1200" dirty="0" smtClean="0">
                          <a:solidFill>
                            <a:schemeClr val="tx1"/>
                          </a:solidFill>
                          <a:latin typeface="+mn-lt"/>
                          <a:ea typeface="+mn-ea"/>
                          <a:cs typeface="+mn-cs"/>
                        </a:rPr>
                        <a:t>R134217032</a:t>
                      </a:r>
                      <a:endParaRPr lang="en-US" dirty="0"/>
                    </a:p>
                  </a:txBody>
                  <a:tcPr/>
                </a:tc>
                <a:tc>
                  <a:txBody>
                    <a:bodyPr/>
                    <a:lstStyle/>
                    <a:p>
                      <a:r>
                        <a:rPr lang="en-US" dirty="0" smtClean="0"/>
                        <a:t>Coding</a:t>
                      </a:r>
                      <a:r>
                        <a:rPr lang="en-US" baseline="0" dirty="0" smtClean="0"/>
                        <a:t>, Implementation, Documentation</a:t>
                      </a:r>
                      <a:endParaRPr lang="en-US" dirty="0"/>
                    </a:p>
                  </a:txBody>
                  <a:tcPr/>
                </a:tc>
                <a:extLst>
                  <a:ext uri="{0D108BD9-81ED-4DB2-BD59-A6C34878D82A}">
                    <a16:rowId xmlns="" xmlns:a16="http://schemas.microsoft.com/office/drawing/2014/main" val="10003"/>
                  </a:ext>
                </a:extLst>
              </a:tr>
              <a:tr h="370840">
                <a:tc>
                  <a:txBody>
                    <a:bodyPr/>
                    <a:lstStyle/>
                    <a:p>
                      <a:pPr algn="ctr"/>
                      <a:r>
                        <a:rPr lang="en-IN" dirty="0" smtClean="0"/>
                        <a:t>ARTH</a:t>
                      </a:r>
                      <a:r>
                        <a:rPr lang="en-IN" baseline="0" dirty="0" smtClean="0"/>
                        <a:t> GUPTA</a:t>
                      </a:r>
                      <a:endParaRPr lang="en-US" dirty="0"/>
                    </a:p>
                  </a:txBody>
                  <a:tcPr/>
                </a:tc>
                <a:tc>
                  <a:txBody>
                    <a:bodyPr/>
                    <a:lstStyle/>
                    <a:p>
                      <a:pPr algn="ctr"/>
                      <a:r>
                        <a:rPr lang="en-US" sz="1900" kern="1200" dirty="0" smtClean="0">
                          <a:solidFill>
                            <a:schemeClr val="tx1"/>
                          </a:solidFill>
                          <a:latin typeface="+mn-lt"/>
                          <a:ea typeface="+mn-ea"/>
                          <a:cs typeface="+mn-cs"/>
                        </a:rPr>
                        <a:t>R134217037</a:t>
                      </a:r>
                      <a:endParaRPr lang="en-US" dirty="0"/>
                    </a:p>
                  </a:txBody>
                  <a:tcPr/>
                </a:tc>
                <a:tc>
                  <a:txBody>
                    <a:bodyPr/>
                    <a:lstStyle/>
                    <a:p>
                      <a:r>
                        <a:rPr lang="en-US" dirty="0" smtClean="0"/>
                        <a:t>Coding</a:t>
                      </a:r>
                      <a:r>
                        <a:rPr lang="en-US" baseline="0" dirty="0" smtClean="0"/>
                        <a:t>, Implementation, Documentation</a:t>
                      </a:r>
                      <a:endParaRPr lang="en-US" dirty="0"/>
                    </a:p>
                  </a:txBody>
                  <a:tcPr/>
                </a:tc>
                <a:extLst>
                  <a:ext uri="{0D108BD9-81ED-4DB2-BD59-A6C34878D82A}">
                    <a16:rowId xmlns="" xmlns:a16="http://schemas.microsoft.com/office/drawing/2014/main" val="10004"/>
                  </a:ext>
                </a:extLst>
              </a:tr>
            </a:tbl>
          </a:graphicData>
        </a:graphic>
      </p:graphicFrame>
      <p:sp>
        <p:nvSpPr>
          <p:cNvPr id="3" name="TextBox 2"/>
          <p:cNvSpPr txBox="1"/>
          <p:nvPr/>
        </p:nvSpPr>
        <p:spPr>
          <a:xfrm>
            <a:off x="1246910" y="6354618"/>
            <a:ext cx="9051636" cy="384721"/>
          </a:xfrm>
          <a:prstGeom prst="rect">
            <a:avLst/>
          </a:prstGeom>
          <a:noFill/>
        </p:spPr>
        <p:txBody>
          <a:bodyPr wrap="square" rtlCol="0">
            <a:spAutoFit/>
          </a:bodyPr>
          <a:lstStyle/>
          <a:p>
            <a:pPr algn="ctr"/>
            <a:r>
              <a:rPr lang="en-IN" dirty="0" smtClean="0"/>
              <a:t>Branch : </a:t>
            </a:r>
            <a:r>
              <a:rPr lang="en-IN" dirty="0" err="1" smtClean="0"/>
              <a:t>B.Tech</a:t>
            </a:r>
            <a:r>
              <a:rPr lang="en-IN" dirty="0" smtClean="0"/>
              <a:t> – Computer Science with specialization in Cyber Security and Forensics</a:t>
            </a:r>
            <a:endParaRPr lang="en-IN" dirty="0"/>
          </a:p>
        </p:txBody>
      </p:sp>
    </p:spTree>
    <p:extLst>
      <p:ext uri="{BB962C8B-B14F-4D97-AF65-F5344CB8AC3E}">
        <p14:creationId xmlns="" xmlns:p14="http://schemas.microsoft.com/office/powerpoint/2010/main" val="87241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8742BE3-AC84-4F51-AB19-239CDA428D0F}"/>
              </a:ext>
            </a:extLst>
          </p:cNvPr>
          <p:cNvPicPr>
            <a:picLocks noChangeAspect="1"/>
          </p:cNvPicPr>
          <p:nvPr/>
        </p:nvPicPr>
        <p:blipFill rotWithShape="1">
          <a:blip r:embed="rId2"/>
          <a:srcRect t="12692" b="3038"/>
          <a:stretch/>
        </p:blipFill>
        <p:spPr>
          <a:xfrm>
            <a:off x="0" y="-209539"/>
            <a:ext cx="12191999" cy="6857989"/>
          </a:xfrm>
          <a:prstGeom prst="rect">
            <a:avLst/>
          </a:prstGeom>
        </p:spPr>
      </p:pic>
      <p:sp>
        <p:nvSpPr>
          <p:cNvPr id="36" name="Rectangle 23">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37" name="Rectangle 25">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xmlns="" id="{E822A762-E87E-4EB8-B067-313C7BDD532A}"/>
              </a:ext>
            </a:extLst>
          </p:cNvPr>
          <p:cNvSpPr>
            <a:spLocks noGrp="1"/>
          </p:cNvSpPr>
          <p:nvPr>
            <p:ph type="ctrTitle"/>
          </p:nvPr>
        </p:nvSpPr>
        <p:spPr>
          <a:xfrm>
            <a:off x="1578316" y="1348844"/>
            <a:ext cx="5409468" cy="3042706"/>
          </a:xfrm>
        </p:spPr>
        <p:txBody>
          <a:bodyPr>
            <a:normAutofit/>
          </a:bodyPr>
          <a:lstStyle/>
          <a:p>
            <a:r>
              <a:rPr lang="en-IN" sz="6000" b="1" dirty="0">
                <a:solidFill>
                  <a:schemeClr val="tx1"/>
                </a:solidFill>
                <a:effectLst>
                  <a:outerShdw blurRad="38100" dist="38100" dir="2700000" algn="tl">
                    <a:srgbClr val="000000">
                      <a:alpha val="43137"/>
                    </a:srgbClr>
                  </a:outerShdw>
                </a:effectLst>
                <a:latin typeface="Bahnschrift SemiBold" panose="020B0502040204020203" pitchFamily="34" charset="0"/>
              </a:rPr>
              <a:t>Shortest Path First Algorithms</a:t>
            </a:r>
          </a:p>
        </p:txBody>
      </p:sp>
      <p:sp>
        <p:nvSpPr>
          <p:cNvPr id="3" name="Subtitle 2">
            <a:extLst>
              <a:ext uri="{FF2B5EF4-FFF2-40B4-BE49-F238E27FC236}">
                <a16:creationId xmlns:a16="http://schemas.microsoft.com/office/drawing/2014/main" xmlns="" id="{B7C85E04-1E11-45E6-B167-73E530C6104A}"/>
              </a:ext>
            </a:extLst>
          </p:cNvPr>
          <p:cNvSpPr>
            <a:spLocks noGrp="1"/>
          </p:cNvSpPr>
          <p:nvPr>
            <p:ph type="subTitle" idx="1"/>
          </p:nvPr>
        </p:nvSpPr>
        <p:spPr>
          <a:xfrm>
            <a:off x="1578316" y="4682060"/>
            <a:ext cx="5409468" cy="1718739"/>
          </a:xfrm>
        </p:spPr>
        <p:txBody>
          <a:bodyPr>
            <a:normAutofit lnSpcReduction="10000"/>
          </a:bodyPr>
          <a:lstStyle/>
          <a:p>
            <a:pPr marL="285750" indent="-285750">
              <a:buFont typeface="Arial" panose="020B0604020202020204" pitchFamily="34" charset="0"/>
              <a:buChar char="•"/>
            </a:pPr>
            <a:endParaRPr lang="en-IN" dirty="0">
              <a:solidFill>
                <a:schemeClr val="tx1"/>
              </a:solidFill>
            </a:endParaRPr>
          </a:p>
          <a:p>
            <a:pPr marL="285750" indent="-285750" algn="l">
              <a:buFont typeface="Arial" panose="020B0604020202020204" pitchFamily="34" charset="0"/>
              <a:buChar char="•"/>
            </a:pPr>
            <a:r>
              <a:rPr lang="en-IN" sz="2200" dirty="0">
                <a:effectLst>
                  <a:outerShdw blurRad="38100" dist="38100" dir="2700000" algn="tl">
                    <a:srgbClr val="000000">
                      <a:alpha val="43137"/>
                    </a:srgbClr>
                  </a:outerShdw>
                </a:effectLst>
                <a:latin typeface="Bahnschrift SemiCondensed" panose="020B0502040204020203" pitchFamily="34" charset="0"/>
              </a:rPr>
              <a:t>Dijkstra’s Algorithm</a:t>
            </a:r>
          </a:p>
          <a:p>
            <a:pPr marL="285750" indent="-285750" algn="l">
              <a:buFont typeface="Arial" panose="020B0604020202020204" pitchFamily="34" charset="0"/>
              <a:buChar char="•"/>
            </a:pPr>
            <a:r>
              <a:rPr lang="en-IN" sz="2200" dirty="0">
                <a:effectLst>
                  <a:outerShdw blurRad="38100" dist="38100" dir="2700000" algn="tl">
                    <a:srgbClr val="000000">
                      <a:alpha val="43137"/>
                    </a:srgbClr>
                  </a:outerShdw>
                </a:effectLst>
                <a:latin typeface="Bahnschrift SemiCondensed" panose="020B0502040204020203" pitchFamily="34" charset="0"/>
              </a:rPr>
              <a:t>Bellman-Ford’s Algorithm</a:t>
            </a:r>
          </a:p>
          <a:p>
            <a:pPr marL="285750" indent="-285750" algn="l">
              <a:buFont typeface="Arial" panose="020B0604020202020204" pitchFamily="34" charset="0"/>
              <a:buChar char="•"/>
            </a:pPr>
            <a:r>
              <a:rPr lang="en-IN" sz="2200" dirty="0">
                <a:effectLst>
                  <a:outerShdw blurRad="38100" dist="38100" dir="2700000" algn="tl">
                    <a:srgbClr val="000000">
                      <a:alpha val="43137"/>
                    </a:srgbClr>
                  </a:outerShdw>
                </a:effectLst>
                <a:latin typeface="Bahnschrift SemiCondensed" panose="020B0502040204020203" pitchFamily="34" charset="0"/>
              </a:rPr>
              <a:t>Floyd-</a:t>
            </a:r>
            <a:r>
              <a:rPr lang="en-IN" sz="2200" dirty="0" err="1">
                <a:effectLst>
                  <a:outerShdw blurRad="38100" dist="38100" dir="2700000" algn="tl">
                    <a:srgbClr val="000000">
                      <a:alpha val="43137"/>
                    </a:srgbClr>
                  </a:outerShdw>
                </a:effectLst>
                <a:latin typeface="Bahnschrift SemiCondensed" panose="020B0502040204020203" pitchFamily="34" charset="0"/>
              </a:rPr>
              <a:t>Warshall’s</a:t>
            </a:r>
            <a:r>
              <a:rPr lang="en-IN" sz="2200" dirty="0">
                <a:effectLst>
                  <a:outerShdw blurRad="38100" dist="38100" dir="2700000" algn="tl">
                    <a:srgbClr val="000000">
                      <a:alpha val="43137"/>
                    </a:srgbClr>
                  </a:outerShdw>
                </a:effectLst>
                <a:latin typeface="Bahnschrift SemiCondensed" panose="020B0502040204020203" pitchFamily="34" charset="0"/>
              </a:rPr>
              <a:t> Algorithm</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xmlns="" val="21278887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DIJKSTRA ALGORITHM</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	Dijkstra's algorithm</a:t>
            </a:r>
            <a:r>
              <a:rPr lang="en-US" dirty="0" smtClean="0"/>
              <a:t> </a:t>
            </a:r>
            <a:r>
              <a:rPr lang="en-US" baseline="30000" dirty="0" smtClean="0"/>
              <a:t> </a:t>
            </a:r>
            <a:r>
              <a:rPr lang="en-US" dirty="0" smtClean="0"/>
              <a:t>is an algorithm for finding the shortest paths between nodes in a graph. It was conceived by computer scientist Edsger W</a:t>
            </a:r>
            <a:r>
              <a:rPr lang="en-US" dirty="0" smtClean="0"/>
              <a:t>.</a:t>
            </a:r>
          </a:p>
          <a:p>
            <a:r>
              <a:rPr lang="en-US" dirty="0" smtClean="0"/>
              <a:t> </a:t>
            </a:r>
            <a:r>
              <a:rPr lang="en-US" dirty="0" smtClean="0"/>
              <a:t>For a given source node in the graph, the algorithm finds the shortest path between that node and every other</a:t>
            </a:r>
            <a:r>
              <a:rPr lang="en-US" dirty="0" smtClean="0"/>
              <a:t>.</a:t>
            </a:r>
          </a:p>
          <a:p>
            <a:r>
              <a:rPr lang="en-US" baseline="30000" dirty="0" smtClean="0"/>
              <a:t> </a:t>
            </a:r>
            <a:r>
              <a:rPr lang="en-US" dirty="0" smtClean="0"/>
              <a:t> </a:t>
            </a:r>
            <a:r>
              <a:rPr lang="en-US" dirty="0" smtClean="0"/>
              <a:t>For example, if the nodes of the graph represent cities and edge path costs represent driving distances between pairs of cities connected by a direct road (for simplicity, ignore red lights, stop signs, toll roads and other obstructions), Dijkstra's algorithm can be used to find the shortest route between one city and all other cities.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REVIEW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earlier studies presented four shortest path algorithms namely Dijkstra’s Algorithm, Floyd-</a:t>
            </a:r>
            <a:r>
              <a:rPr lang="en-US" dirty="0" err="1" smtClean="0"/>
              <a:t>Warshall</a:t>
            </a:r>
            <a:r>
              <a:rPr lang="en-US" dirty="0" smtClean="0"/>
              <a:t> Algorithm, Bellman-Ford </a:t>
            </a:r>
            <a:r>
              <a:rPr lang="en-US" dirty="0" smtClean="0"/>
              <a:t>Algorithm.</a:t>
            </a:r>
          </a:p>
          <a:p>
            <a:r>
              <a:rPr lang="en-US" dirty="0" smtClean="0"/>
              <a:t>. In addition, the earlier study finding shortest path from one node to all other nodes can be derived quickly by using the shortest path algorithm. Further, the earlier study have analyzed dynamic path of all-pairs using shortest path problem for recalculation shortest paths after changing the weight of any single </a:t>
            </a:r>
            <a:r>
              <a:rPr lang="en-US" dirty="0" smtClean="0"/>
              <a:t>edge.</a:t>
            </a:r>
          </a:p>
          <a:p>
            <a:r>
              <a:rPr lang="en-US" dirty="0" smtClean="0"/>
              <a:t>Moreover the earlier study discussed the shortest path between two points in a city road net based on the geographic relevance relationship among roads in the road net.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3" name="Content Placeholder 2"/>
          <p:cNvSpPr>
            <a:spLocks noGrp="1"/>
          </p:cNvSpPr>
          <p:nvPr>
            <p:ph idx="1"/>
          </p:nvPr>
        </p:nvSpPr>
        <p:spPr/>
        <p:txBody>
          <a:bodyPr/>
          <a:lstStyle/>
          <a:p>
            <a:r>
              <a:rPr lang="en-IN" dirty="0" smtClean="0"/>
              <a:t>To determine the shortest path among various paths for a single destination.</a:t>
            </a:r>
          </a:p>
          <a:p>
            <a:r>
              <a:rPr lang="en-IN" dirty="0" smtClean="0"/>
              <a:t>Implementing various shortest path algorithms for determining the shortest path between two nodes.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US" dirty="0"/>
          </a:p>
        </p:txBody>
      </p:sp>
      <p:sp>
        <p:nvSpPr>
          <p:cNvPr id="3" name="Content Placeholder 2"/>
          <p:cNvSpPr>
            <a:spLocks noGrp="1"/>
          </p:cNvSpPr>
          <p:nvPr>
            <p:ph idx="1"/>
          </p:nvPr>
        </p:nvSpPr>
        <p:spPr/>
        <p:txBody>
          <a:bodyPr/>
          <a:lstStyle/>
          <a:p>
            <a:r>
              <a:rPr lang="en-IN" dirty="0" smtClean="0"/>
              <a:t>To determine and analyse the shortest path between two different nodes.</a:t>
            </a:r>
          </a:p>
          <a:p>
            <a:r>
              <a:rPr lang="en-IN" dirty="0" smtClean="0"/>
              <a:t>To implement the various algorithms for calculating shortest path.</a:t>
            </a:r>
          </a:p>
          <a:p>
            <a:pPr>
              <a:buNone/>
            </a:pPr>
            <a:r>
              <a:rPr lang="en-IN" b="1" dirty="0" smtClean="0"/>
              <a:t>Sub-objective</a:t>
            </a:r>
          </a:p>
          <a:p>
            <a:r>
              <a:rPr lang="en-IN" dirty="0" smtClean="0"/>
              <a:t>To determine the efficiency of various algorithms on the basis of time complexity.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7201" y="208344"/>
            <a:ext cx="7315200" cy="566738"/>
          </a:xfrm>
        </p:spPr>
        <p:txBody>
          <a:bodyPr>
            <a:noAutofit/>
          </a:bodyPr>
          <a:lstStyle/>
          <a:p>
            <a:r>
              <a:rPr lang="en-IN" sz="3600" dirty="0" smtClean="0"/>
              <a:t>                                                 					APPLICATIONS</a:t>
            </a:r>
            <a:endParaRPr lang="en-US" sz="3600" dirty="0"/>
          </a:p>
        </p:txBody>
      </p:sp>
      <p:sp>
        <p:nvSpPr>
          <p:cNvPr id="4" name="Text Placeholder 3"/>
          <p:cNvSpPr>
            <a:spLocks noGrp="1"/>
          </p:cNvSpPr>
          <p:nvPr>
            <p:ph type="body" sz="half" idx="2"/>
          </p:nvPr>
        </p:nvSpPr>
        <p:spPr>
          <a:xfrm>
            <a:off x="0" y="1053296"/>
            <a:ext cx="12049246" cy="5118904"/>
          </a:xfrm>
        </p:spPr>
        <p:txBody>
          <a:bodyPr/>
          <a:lstStyle/>
          <a:p>
            <a:endParaRPr lang="en-US" dirty="0" smtClean="0"/>
          </a:p>
          <a:p>
            <a:pPr>
              <a:buFont typeface="Arial" pitchFamily="34" charset="0"/>
              <a:buChar char="•"/>
            </a:pPr>
            <a:r>
              <a:rPr lang="en-US" sz="2800" dirty="0" smtClean="0"/>
              <a:t>It is used in finding Shortest Path.</a:t>
            </a:r>
          </a:p>
          <a:p>
            <a:pPr>
              <a:buFont typeface="Arial" pitchFamily="34" charset="0"/>
              <a:buChar char="•"/>
            </a:pPr>
            <a:r>
              <a:rPr lang="en-US" sz="2800" dirty="0" smtClean="0"/>
              <a:t>It is used in geographical Maps.</a:t>
            </a:r>
          </a:p>
          <a:p>
            <a:pPr>
              <a:buFont typeface="Arial" pitchFamily="34" charset="0"/>
              <a:buChar char="•"/>
            </a:pPr>
            <a:r>
              <a:rPr lang="en-US" sz="2800" dirty="0" smtClean="0"/>
              <a:t>To find locations of Map which refers to vertices of graph.</a:t>
            </a:r>
          </a:p>
          <a:p>
            <a:pPr>
              <a:buFont typeface="Arial" pitchFamily="34" charset="0"/>
              <a:buChar char="•"/>
            </a:pPr>
            <a:r>
              <a:rPr lang="en-US" sz="2800" dirty="0" smtClean="0"/>
              <a:t>Distance between the location refers to edges.</a:t>
            </a:r>
          </a:p>
          <a:p>
            <a:pPr>
              <a:buFont typeface="Arial" pitchFamily="34" charset="0"/>
              <a:buChar char="•"/>
            </a:pPr>
            <a:r>
              <a:rPr lang="en-US" sz="2800" dirty="0" smtClean="0"/>
              <a:t>It is used in IP routing to find Open shortest Path First.</a:t>
            </a:r>
          </a:p>
          <a:p>
            <a:pPr>
              <a:buFont typeface="Arial" pitchFamily="34" charset="0"/>
              <a:buChar char="•"/>
            </a:pPr>
            <a:r>
              <a:rPr lang="en-US" sz="2800" dirty="0" smtClean="0"/>
              <a:t>It is used in the telephone network.</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656</TotalTime>
  <Words>339</Words>
  <Application>Microsoft Office PowerPoint</Application>
  <PresentationFormat>Custom</PresentationFormat>
  <Paragraphs>57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Comparison of Shortest Path Algorithms</vt:lpstr>
      <vt:lpstr>Team Members &amp; Role</vt:lpstr>
      <vt:lpstr>Shortest Path First Algorithms</vt:lpstr>
      <vt:lpstr>DIJKSTRA ALGORITHM</vt:lpstr>
      <vt:lpstr>LITERATURE REVIEW</vt:lpstr>
      <vt:lpstr>PROBLEM STATEMENT</vt:lpstr>
      <vt:lpstr>OBJECTIVE</vt:lpstr>
      <vt:lpstr>                                                      APPLICATIONS</vt:lpstr>
      <vt:lpstr>Slide 10</vt:lpstr>
      <vt:lpstr>Slide 11</vt:lpstr>
      <vt:lpstr>            Minimum Cost of each node from initial vertex 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Shortest Path First Algorithms</dc:title>
  <dc:creator>Arth Gupta</dc:creator>
  <cp:lastModifiedBy>500061299</cp:lastModifiedBy>
  <cp:revision>20</cp:revision>
  <dcterms:created xsi:type="dcterms:W3CDTF">2019-10-02T05:42:34Z</dcterms:created>
  <dcterms:modified xsi:type="dcterms:W3CDTF">2019-10-04T04:32:38Z</dcterms:modified>
</cp:coreProperties>
</file>