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64" r:id="rId5"/>
    <p:sldId id="266" r:id="rId6"/>
    <p:sldId id="267" r:id="rId7"/>
    <p:sldId id="273" r:id="rId8"/>
    <p:sldId id="269" r:id="rId9"/>
    <p:sldId id="268" r:id="rId10"/>
    <p:sldId id="272" r:id="rId11"/>
    <p:sldId id="274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7FF"/>
    <a:srgbClr val="BAD5E5"/>
    <a:srgbClr val="D4E1E8"/>
    <a:srgbClr val="7ABAFF"/>
    <a:srgbClr val="2072AE"/>
    <a:srgbClr val="3A7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1" autoAdjust="0"/>
    <p:restoredTop sz="90861" autoAdjust="0"/>
  </p:normalViewPr>
  <p:slideViewPr>
    <p:cSldViewPr snapToGrid="0" snapToObjects="1">
      <p:cViewPr varScale="1">
        <p:scale>
          <a:sx n="64" d="100"/>
          <a:sy n="64" d="100"/>
        </p:scale>
        <p:origin x="1992" y="66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576-B0B7-6B46-9F1E-AF030D2C5E1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6958-A1ED-794F-88BC-8475276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andas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uftsUniversity/high-usage-library-stats-alma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1418" y="2533647"/>
            <a:ext cx="765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072AE"/>
                </a:solidFill>
              </a:rPr>
              <a:t>High Usage Reserves Stats</a:t>
            </a:r>
            <a:endParaRPr lang="en-US" sz="4800" b="1" dirty="0" smtClean="0">
              <a:solidFill>
                <a:srgbClr val="7ABAFF"/>
              </a:solidFill>
            </a:endParaRPr>
          </a:p>
          <a:p>
            <a:pPr algn="ctr"/>
            <a:r>
              <a:rPr lang="en-US" sz="2400" b="1" smtClean="0"/>
              <a:t>Python </a:t>
            </a:r>
            <a:r>
              <a:rPr lang="en-US" sz="2400" b="1" dirty="0" smtClean="0"/>
              <a:t>pandas to identify collection needs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71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Need for specialized stats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Dean’s Textbook Initiative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Python data science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1118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Intro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9674" y="1288956"/>
            <a:ext cx="5379098" cy="4514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Textbook Initiative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high cost of textbooks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Dean purchases textbooks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allows students to take courses they couldn’t otherwise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Work like regular reserves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Reporting need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Some titles will be high demand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b="1" dirty="0" smtClean="0">
                <a:solidFill>
                  <a:srgbClr val="2667FF"/>
                </a:solidFill>
              </a:rPr>
              <a:t>Q:</a:t>
            </a:r>
            <a:r>
              <a:rPr lang="en-US" sz="2000" dirty="0" smtClean="0">
                <a:solidFill>
                  <a:srgbClr val="2667FF"/>
                </a:solidFill>
              </a:rPr>
              <a:t> </a:t>
            </a:r>
            <a:r>
              <a:rPr lang="en-US" sz="2000" dirty="0" smtClean="0"/>
              <a:t>Which should we buy more of?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Find “borrowing bottlenecks” in loan transactions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561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Context and Reporting Need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Analytics report with transactions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Python script to count all copies on loan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Solution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9674" y="1288956"/>
            <a:ext cx="5379098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233 items/103 titles (unique editions) in </a:t>
            </a:r>
            <a:r>
              <a:rPr lang="en-US" sz="2400" dirty="0" err="1" smtClean="0">
                <a:solidFill>
                  <a:schemeClr val="accent1"/>
                </a:solidFill>
              </a:rPr>
              <a:t>Tectbook</a:t>
            </a:r>
            <a:r>
              <a:rPr lang="en-US" sz="2400" dirty="0" smtClean="0">
                <a:solidFill>
                  <a:schemeClr val="accent1"/>
                </a:solidFill>
              </a:rPr>
              <a:t> Initiative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206 items /84 titles circulated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~</a:t>
            </a:r>
            <a:r>
              <a:rPr lang="en-US" sz="2400" b="1" dirty="0" smtClean="0">
                <a:solidFill>
                  <a:schemeClr val="accent1"/>
                </a:solidFill>
              </a:rPr>
              <a:t>7,000 checkouts!  </a:t>
            </a:r>
            <a:r>
              <a:rPr lang="en-US" sz="2400" dirty="0" smtClean="0">
                <a:solidFill>
                  <a:schemeClr val="accent1"/>
                </a:solidFill>
              </a:rPr>
              <a:t>In 2 years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Half had multiple concurrent checkouts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One quarter had times when all copies were checked out</a:t>
            </a: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15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Results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92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Results (cont.)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" y="2387599"/>
            <a:ext cx="2067213" cy="21148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688032" y="2080727"/>
            <a:ext cx="8515" cy="27525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15" y="2387600"/>
            <a:ext cx="620164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9674" y="1288956"/>
            <a:ext cx="5379098" cy="5334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Support data science activities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exploration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 smtClean="0"/>
              <a:t>Data preparation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 smtClean="0"/>
              <a:t>Data representation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 smtClean="0"/>
              <a:t>Data transformation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Python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dataframe</a:t>
            </a:r>
            <a:r>
              <a:rPr lang="en-US" dirty="0" smtClean="0"/>
              <a:t>”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 smtClean="0"/>
              <a:t>Tabular </a:t>
            </a:r>
            <a:r>
              <a:rPr lang="en-US" dirty="0"/>
              <a:t>data with heterogeneously-typed </a:t>
            </a:r>
            <a:r>
              <a:rPr lang="en-US" dirty="0" smtClean="0"/>
              <a:t>columns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Numpy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dirty="0"/>
              <a:t>Many methods to transform and analyze data in pandas </a:t>
            </a:r>
            <a:r>
              <a:rPr lang="en-US" dirty="0" err="1"/>
              <a:t>dataframes</a:t>
            </a:r>
            <a:endParaRPr lang="en-US" dirty="0"/>
          </a:p>
          <a:p>
            <a:pPr>
              <a:lnSpc>
                <a:spcPts val="3200"/>
              </a:lnSpc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104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072AE"/>
                </a:solidFill>
              </a:rPr>
              <a:t>p</a:t>
            </a:r>
            <a:r>
              <a:rPr lang="en-US" sz="3600" b="1" dirty="0" smtClean="0">
                <a:solidFill>
                  <a:srgbClr val="2072AE"/>
                </a:solidFill>
              </a:rPr>
              <a:t>andas/</a:t>
            </a:r>
            <a:r>
              <a:rPr lang="en-US" sz="3600" b="1" dirty="0" err="1" smtClean="0">
                <a:solidFill>
                  <a:srgbClr val="2072AE"/>
                </a:solidFill>
              </a:rPr>
              <a:t>numpy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9674" y="1288956"/>
            <a:ext cx="5379098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3200"/>
              </a:lnSpc>
            </a:pPr>
            <a:endParaRPr lang="en-US" dirty="0"/>
          </a:p>
          <a:p>
            <a:pPr marL="285750" lvl="3" indent="-285750" fontAlgn="base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Mashups with external data</a:t>
            </a:r>
          </a:p>
          <a:p>
            <a:pPr marL="285750" lvl="3" indent="-285750" fontAlgn="base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Subject listings of circulated material with counts, vs. subjects taught at university?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1444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Future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9674" y="1288956"/>
            <a:ext cx="5379098" cy="2872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Pandas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2"/>
              </a:rPr>
              <a:t>https://pandas.pydata.org/</a:t>
            </a:r>
            <a:endParaRPr lang="en-US" sz="2400" dirty="0"/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3"/>
              </a:rPr>
              <a:t>https://pypi.org/project/pandas/</a:t>
            </a:r>
            <a:endParaRPr lang="en-US" sz="2400" dirty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Github</a:t>
            </a:r>
            <a:r>
              <a:rPr lang="en-US" sz="2400" dirty="0" smtClean="0">
                <a:solidFill>
                  <a:schemeClr val="accent1"/>
                </a:solidFill>
              </a:rPr>
              <a:t> page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4"/>
              </a:rPr>
              <a:t>https://github.com/TuftsUniversity/high-usage-library-stats-alma-api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11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Resources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 PPT Template_Light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404040"/>
      </a:lt2>
      <a:accent1>
        <a:srgbClr val="3876AF"/>
      </a:accent1>
      <a:accent2>
        <a:srgbClr val="629DD1"/>
      </a:accent2>
      <a:accent3>
        <a:srgbClr val="8DABCE"/>
      </a:accent3>
      <a:accent4>
        <a:srgbClr val="B2B3B2"/>
      </a:accent4>
      <a:accent5>
        <a:srgbClr val="808080"/>
      </a:accent5>
      <a:accent6>
        <a:srgbClr val="40404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UA PPT Template_Light.potx</Template>
  <TotalTime>5263</TotalTime>
  <Words>197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UA PPT 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Steele, Henry</cp:lastModifiedBy>
  <cp:revision>169</cp:revision>
  <cp:lastPrinted>2016-03-04T20:52:45Z</cp:lastPrinted>
  <dcterms:created xsi:type="dcterms:W3CDTF">2010-04-12T23:12:02Z</dcterms:created>
  <dcterms:modified xsi:type="dcterms:W3CDTF">2019-04-30T11:48:04Z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