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53"/>
  </p:notesMasterIdLst>
  <p:sldIdLst>
    <p:sldId id="256" r:id="rId2"/>
    <p:sldId id="259" r:id="rId3"/>
    <p:sldId id="379" r:id="rId4"/>
    <p:sldId id="304" r:id="rId5"/>
    <p:sldId id="266" r:id="rId6"/>
    <p:sldId id="265" r:id="rId7"/>
    <p:sldId id="309" r:id="rId8"/>
    <p:sldId id="291" r:id="rId9"/>
    <p:sldId id="354" r:id="rId10"/>
    <p:sldId id="359" r:id="rId11"/>
    <p:sldId id="341" r:id="rId12"/>
    <p:sldId id="310" r:id="rId13"/>
    <p:sldId id="311" r:id="rId14"/>
    <p:sldId id="267" r:id="rId15"/>
    <p:sldId id="313" r:id="rId16"/>
    <p:sldId id="268" r:id="rId17"/>
    <p:sldId id="314" r:id="rId18"/>
    <p:sldId id="312" r:id="rId19"/>
    <p:sldId id="315" r:id="rId20"/>
    <p:sldId id="317" r:id="rId21"/>
    <p:sldId id="316" r:id="rId22"/>
    <p:sldId id="318" r:id="rId23"/>
    <p:sldId id="328" r:id="rId24"/>
    <p:sldId id="327" r:id="rId25"/>
    <p:sldId id="326" r:id="rId26"/>
    <p:sldId id="325" r:id="rId27"/>
    <p:sldId id="324" r:id="rId28"/>
    <p:sldId id="323" r:id="rId29"/>
    <p:sldId id="360" r:id="rId30"/>
    <p:sldId id="363" r:id="rId31"/>
    <p:sldId id="362" r:id="rId32"/>
    <p:sldId id="361" r:id="rId33"/>
    <p:sldId id="368" r:id="rId34"/>
    <p:sldId id="364" r:id="rId35"/>
    <p:sldId id="367" r:id="rId36"/>
    <p:sldId id="322" r:id="rId37"/>
    <p:sldId id="353" r:id="rId38"/>
    <p:sldId id="321" r:id="rId39"/>
    <p:sldId id="330" r:id="rId40"/>
    <p:sldId id="329" r:id="rId41"/>
    <p:sldId id="331" r:id="rId42"/>
    <p:sldId id="371" r:id="rId43"/>
    <p:sldId id="369" r:id="rId44"/>
    <p:sldId id="370" r:id="rId45"/>
    <p:sldId id="372" r:id="rId46"/>
    <p:sldId id="373" r:id="rId47"/>
    <p:sldId id="374" r:id="rId48"/>
    <p:sldId id="375" r:id="rId49"/>
    <p:sldId id="376" r:id="rId50"/>
    <p:sldId id="377" r:id="rId51"/>
    <p:sldId id="378"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E44A"/>
    <a:srgbClr val="ED8383"/>
    <a:srgbClr val="66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317"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4FE06-9FE0-4D61-95E7-587EB859350F}" type="datetimeFigureOut">
              <a:rPr lang="ru-RU" smtClean="0"/>
              <a:pPr/>
              <a:t>12.04.2021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0C30D6-DA35-408C-8389-DF73AED2481A}" type="slidenum">
              <a:rPr lang="ru-RU" smtClean="0"/>
              <a:pPr/>
              <a:t>‹#›</a:t>
            </a:fld>
            <a:endParaRPr lang="ru-RU"/>
          </a:p>
        </p:txBody>
      </p:sp>
    </p:spTree>
    <p:extLst>
      <p:ext uri="{BB962C8B-B14F-4D97-AF65-F5344CB8AC3E}">
        <p14:creationId xmlns:p14="http://schemas.microsoft.com/office/powerpoint/2010/main" xmlns="" val="435912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0C30D6-DA35-408C-8389-DF73AED2481A}" type="slidenum">
              <a:rPr lang="ru-RU" smtClean="0"/>
              <a:pPr/>
              <a:t>8</a:t>
            </a:fld>
            <a:endParaRPr lang="ru-RU"/>
          </a:p>
        </p:txBody>
      </p:sp>
    </p:spTree>
    <p:extLst>
      <p:ext uri="{BB962C8B-B14F-4D97-AF65-F5344CB8AC3E}">
        <p14:creationId xmlns:p14="http://schemas.microsoft.com/office/powerpoint/2010/main" xmlns="" val="227899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80C30D6-DA35-408C-8389-DF73AED2481A}" type="slidenum">
              <a:rPr lang="ru-RU" smtClean="0"/>
              <a:pPr/>
              <a:t>14</a:t>
            </a:fld>
            <a:endParaRPr lang="ru-RU"/>
          </a:p>
        </p:txBody>
      </p:sp>
    </p:spTree>
    <p:extLst>
      <p:ext uri="{BB962C8B-B14F-4D97-AF65-F5344CB8AC3E}">
        <p14:creationId xmlns:p14="http://schemas.microsoft.com/office/powerpoint/2010/main" xmlns="" val="414609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0C30D6-DA35-408C-8389-DF73AED2481A}" type="slidenum">
              <a:rPr lang="ru-RU" smtClean="0"/>
              <a:pPr/>
              <a:t>37</a:t>
            </a:fld>
            <a:endParaRPr lang="ru-RU"/>
          </a:p>
        </p:txBody>
      </p:sp>
    </p:spTree>
    <p:extLst>
      <p:ext uri="{BB962C8B-B14F-4D97-AF65-F5344CB8AC3E}">
        <p14:creationId xmlns:p14="http://schemas.microsoft.com/office/powerpoint/2010/main" xmlns="" val="1309966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223719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ru-RU" smtClean="0"/>
              <a:t>Образец заголовка</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86799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272742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103401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3016177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2540076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3221115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3593784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35462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428237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291682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ru-RU" smtClean="0"/>
              <a:t>Образец заголовка</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397399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ru-RU" smtClean="0"/>
              <a:t>Образец заголовка</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172168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265252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267965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332997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pPr/>
              <a:t>12.04.2021</a:t>
            </a:fld>
            <a:endParaRPr lang="ru-RU"/>
          </a:p>
        </p:txBody>
      </p:sp>
      <p:sp>
        <p:nvSpPr>
          <p:cNvPr id="6" name="Footer Placeholder 5"/>
          <p:cNvSpPr>
            <a:spLocks noGrp="1"/>
          </p:cNvSpPr>
          <p:nvPr>
            <p:ph type="ftr" sz="quarter" idx="11"/>
          </p:nvPr>
        </p:nvSpPr>
        <p:spPr>
          <a:xfrm>
            <a:off x="533400" y="6172200"/>
            <a:ext cx="5811724" cy="365125"/>
          </a:xfrm>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315180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4C71EC6-210F-42DE-9C53-41977AD35B3D}" type="datetimeFigureOut">
              <a:rPr lang="ru-RU" smtClean="0"/>
              <a:pPr/>
              <a:t>12.04.2021</a:t>
            </a:fld>
            <a:endParaRPr lang="ru-RU"/>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ru-RU"/>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3615973082"/>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55576" y="398518"/>
            <a:ext cx="7474688" cy="954107"/>
          </a:xfrm>
          <a:prstGeom prst="rect">
            <a:avLst/>
          </a:prstGeom>
          <a:solidFill>
            <a:schemeClr val="accent2">
              <a:lumMod val="20000"/>
              <a:lumOff val="80000"/>
            </a:schemeClr>
          </a:solidFill>
        </p:spPr>
        <p:txBody>
          <a:bodyPr wrap="square">
            <a:spAutoFit/>
          </a:bodyPr>
          <a:lstStyle/>
          <a:p>
            <a:pPr algn="ctr"/>
            <a:r>
              <a:rPr lang="ru-RU"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Общественно-государственная подготовка</a:t>
            </a:r>
            <a:endParaRPr lang="ru-RU"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Прямоугольник 3"/>
          <p:cNvSpPr/>
          <p:nvPr/>
        </p:nvSpPr>
        <p:spPr>
          <a:xfrm>
            <a:off x="228900" y="2276872"/>
            <a:ext cx="8780575"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ru-RU" sz="2400" b="1" u="sng"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ТЕМА № 7:</a:t>
            </a:r>
          </a:p>
          <a:p>
            <a:r>
              <a:rPr lang="ru-RU" sz="2400" cap="all" dirty="0">
                <a:solidFill>
                  <a:schemeClr val="bg1"/>
                </a:solidFill>
              </a:rPr>
              <a:t>Международное гуманитарное право о законах войны</a:t>
            </a:r>
            <a:endParaRPr lang="ru-RU" sz="2400" dirty="0">
              <a:solidFill>
                <a:schemeClr val="bg1"/>
              </a:solidFill>
            </a:endParaRPr>
          </a:p>
        </p:txBody>
      </p:sp>
      <p:pic>
        <p:nvPicPr>
          <p:cNvPr id="1026" name="Picture 2" descr="http://www.chtivo.ru/getpic3d/16775388/350/3125.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26045" y="3487140"/>
            <a:ext cx="3333750" cy="333375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xmlns="" val="2607671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5008" y="332656"/>
            <a:ext cx="8928992" cy="2862322"/>
          </a:xfrm>
          <a:prstGeom prst="rect">
            <a:avLst/>
          </a:prstGeom>
        </p:spPr>
        <p:txBody>
          <a:bodyPr wrap="square">
            <a:spAutoFit/>
          </a:bodyPr>
          <a:lstStyle/>
          <a:p>
            <a:r>
              <a:rPr lang="ru-RU" sz="2000" dirty="0">
                <a:solidFill>
                  <a:srgbClr val="FFFF00"/>
                </a:solidFill>
                <a:latin typeface="Times New Roman" panose="02020603050405020304" pitchFamily="18" charset="0"/>
                <a:ea typeface="Times New Roman" panose="02020603050405020304" pitchFamily="18" charset="0"/>
              </a:rPr>
              <a:t>Однако также следует помнить, что при любых обстоятельствах все лица, не принимающие непосредственного участия в боевых действиях, включая тех, кто сложил оружие или прекратил принимать участие в боевых действиях вследствие болезни, ранения, задержания либо любой другой причины, должны пользоваться гуманным обращением без какой-либо дискриминации по этническим, религиозным, половым, имущественным и любым иным признакам. Привлекаться к ответственности участники внутреннего вооруженного конфликта могут только по приговору суда, предоставляющего все общепризнанные судебные гарантии. </a:t>
            </a:r>
            <a:endParaRPr lang="ru-RU" sz="2000" dirty="0">
              <a:solidFill>
                <a:srgbClr val="FFFF00"/>
              </a:solidFill>
            </a:endParaRPr>
          </a:p>
        </p:txBody>
      </p:sp>
      <p:pic>
        <p:nvPicPr>
          <p:cNvPr id="2050" name="Picture 2" descr="http://rosvoenpens.ru/wp-content/uploads/2011/08/1312517133_TASS_156431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17254" y="3429000"/>
            <a:ext cx="5524500" cy="31051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41720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Прямоугольник 22"/>
          <p:cNvSpPr/>
          <p:nvPr/>
        </p:nvSpPr>
        <p:spPr>
          <a:xfrm>
            <a:off x="270046" y="188640"/>
            <a:ext cx="9143999" cy="2062103"/>
          </a:xfrm>
          <a:prstGeom prst="rect">
            <a:avLst/>
          </a:prstGeom>
        </p:spPr>
        <p:txBody>
          <a:bodyPr wrap="square">
            <a:spAutoFit/>
          </a:bodyPr>
          <a:lstStyle/>
          <a:p>
            <a:pPr lvl="0"/>
            <a:r>
              <a:rPr lang="ru-RU" sz="2800" b="1" cap="all"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Arial" pitchFamily="34" charset="0"/>
                <a:cs typeface="Arial" pitchFamily="34" charset="0"/>
              </a:rPr>
              <a:t>Вопрос № 2. </a:t>
            </a:r>
            <a:r>
              <a:rPr lang="ru-RU" sz="3200" b="1" dirty="0"/>
              <a:t>Женевская конвенция «О защите жертв </a:t>
            </a:r>
            <a:r>
              <a:rPr lang="ru-RU" sz="3200" b="1" dirty="0" smtClean="0"/>
              <a:t>войны»</a:t>
            </a:r>
            <a:r>
              <a:rPr lang="ru-RU" sz="3200" dirty="0"/>
              <a:t> </a:t>
            </a:r>
            <a:r>
              <a:rPr lang="ru-RU" sz="3200" b="1" dirty="0" smtClean="0"/>
              <a:t>от </a:t>
            </a:r>
            <a:r>
              <a:rPr lang="ru-RU" sz="3200" b="1" dirty="0"/>
              <a:t>12 августа1949 года и дополнительные протоколы к ней 1977 </a:t>
            </a:r>
            <a:r>
              <a:rPr lang="ru-RU" sz="3200" b="1" dirty="0" smtClean="0"/>
              <a:t>года.</a:t>
            </a:r>
            <a:endParaRPr lang="ru-RU" sz="3200" dirty="0"/>
          </a:p>
        </p:txBody>
      </p:sp>
      <p:sp>
        <p:nvSpPr>
          <p:cNvPr id="3" name="Прямоугольник 2"/>
          <p:cNvSpPr/>
          <p:nvPr/>
        </p:nvSpPr>
        <p:spPr>
          <a:xfrm>
            <a:off x="539552" y="3284984"/>
            <a:ext cx="8352928" cy="2187587"/>
          </a:xfrm>
          <a:prstGeom prst="rect">
            <a:avLst/>
          </a:prstGeom>
        </p:spPr>
        <p:txBody>
          <a:bodyPr wrap="square">
            <a:spAutoFit/>
          </a:bodyPr>
          <a:lstStyle/>
          <a:p>
            <a:pPr indent="450215">
              <a:lnSpc>
                <a:spcPct val="115000"/>
              </a:lnSpc>
              <a:spcAft>
                <a:spcPts val="0"/>
              </a:spcAft>
            </a:pPr>
            <a:r>
              <a:rPr lang="ru-RU" sz="2000" dirty="0">
                <a:latin typeface="Times New Roman" panose="02020603050405020304" pitchFamily="18" charset="0"/>
                <a:ea typeface="Times New Roman" panose="02020603050405020304" pitchFamily="18" charset="0"/>
              </a:rPr>
              <a:t>Международное право находит свое выражение в источниках международного права. </a:t>
            </a:r>
            <a:r>
              <a:rPr lang="ru-RU" sz="2000" b="1" dirty="0">
                <a:latin typeface="Times New Roman" panose="02020603050405020304" pitchFamily="18" charset="0"/>
                <a:ea typeface="Times New Roman" panose="02020603050405020304" pitchFamily="18" charset="0"/>
              </a:rPr>
              <a:t>Источник международного права </a:t>
            </a:r>
            <a:r>
              <a:rPr lang="ru-RU" sz="2000" dirty="0">
                <a:latin typeface="Times New Roman" panose="02020603050405020304" pitchFamily="18" charset="0"/>
                <a:ea typeface="Times New Roman" panose="02020603050405020304" pitchFamily="18" charset="0"/>
              </a:rPr>
              <a:t>– это форма выражения и закрепления нормы международного права. Международное право существует в виде норм, сутью которых является соглашение, достигнутое в процессе согласования воль его субъектов. В разных случаях этот процесс протекает по-разному, принимает разные формы.</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688344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23528" y="836712"/>
            <a:ext cx="8136904" cy="4870564"/>
          </a:xfrm>
          <a:prstGeom prst="rect">
            <a:avLst/>
          </a:prstGeom>
        </p:spPr>
        <p:txBody>
          <a:bodyPr wrap="square">
            <a:spAutoFit/>
          </a:bodyPr>
          <a:lstStyle/>
          <a:p>
            <a:pPr indent="450215" algn="just">
              <a:lnSpc>
                <a:spcPct val="115000"/>
              </a:lnSpc>
              <a:spcAft>
                <a:spcPts val="0"/>
              </a:spcAft>
            </a:pPr>
            <a:r>
              <a:rPr lang="ru-RU" dirty="0">
                <a:latin typeface="Times New Roman" panose="02020603050405020304" pitchFamily="18" charset="0"/>
                <a:ea typeface="Times New Roman" panose="02020603050405020304" pitchFamily="18" charset="0"/>
              </a:rPr>
              <a:t>Поскольку войны всегда велись между государствами, защита жертв этих войн относилась к области именно международного права. Поначалу речь шла о нормах обычного права. 1864 год был ознаменован началом кодификации, конкретизации и развития этих норм по инициативе Анри </a:t>
            </a:r>
            <a:r>
              <a:rPr lang="ru-RU" dirty="0" err="1">
                <a:latin typeface="Times New Roman" panose="02020603050405020304" pitchFamily="18" charset="0"/>
                <a:ea typeface="Times New Roman" panose="02020603050405020304" pitchFamily="18" charset="0"/>
              </a:rPr>
              <a:t>Дюнана</a:t>
            </a:r>
            <a:r>
              <a:rPr lang="ru-RU" dirty="0">
                <a:latin typeface="Times New Roman" panose="02020603050405020304" pitchFamily="18" charset="0"/>
                <a:ea typeface="Times New Roman" panose="02020603050405020304" pitchFamily="18" charset="0"/>
              </a:rPr>
              <a:t> и затем Международного Комитета Красного Креста, одним из основателей которого он являлся. В настоящее время основными источниками гуманитарного права о законах войны являются:</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Петербургская декларация об отмене употребления взрывчатых и зажигательных пуль 1868 г.;</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Гаагская конвенция о законах и обычаях войны 1907 г. (принята на </a:t>
            </a:r>
            <a:r>
              <a:rPr lang="en-US" dirty="0">
                <a:latin typeface="Times New Roman" panose="02020603050405020304" pitchFamily="18" charset="0"/>
                <a:ea typeface="Times New Roman" panose="02020603050405020304" pitchFamily="18" charset="0"/>
              </a:rPr>
              <a:t>I</a:t>
            </a:r>
            <a:r>
              <a:rPr lang="ru-RU" dirty="0">
                <a:latin typeface="Times New Roman" panose="02020603050405020304" pitchFamily="18" charset="0"/>
                <a:ea typeface="Times New Roman" panose="02020603050405020304" pitchFamily="18" charset="0"/>
              </a:rPr>
              <a:t> и </a:t>
            </a:r>
            <a:r>
              <a:rPr lang="en-US" dirty="0">
                <a:latin typeface="Times New Roman" panose="02020603050405020304" pitchFamily="18" charset="0"/>
                <a:ea typeface="Times New Roman" panose="02020603050405020304" pitchFamily="18" charset="0"/>
              </a:rPr>
              <a:t>II</a:t>
            </a:r>
            <a:r>
              <a:rPr lang="ru-RU" dirty="0">
                <a:latin typeface="Times New Roman" panose="02020603050405020304" pitchFamily="18" charset="0"/>
                <a:ea typeface="Times New Roman" panose="02020603050405020304" pitchFamily="18" charset="0"/>
              </a:rPr>
              <a:t> конференциях мира в 1899 и 19907 гг.);</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 Женевский протокол о запрещении применения на войне удушливых, ядовитых или других подобных газов и бактериологических средств 1925 г.;</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Женевская конвенция об улучшении участи раненых и больных в действующих армиях 1949 г.;</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248740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260648"/>
            <a:ext cx="8154144" cy="6463308"/>
          </a:xfrm>
          <a:prstGeom prst="rect">
            <a:avLst/>
          </a:prstGeom>
        </p:spPr>
        <p:txBody>
          <a:bodyPr wrap="square">
            <a:spAutoFit/>
          </a:bodyPr>
          <a:lstStyle/>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Женевская конвенция об улучшении участи раненых, больных и лиц, потерпевших кораблекрушение из состава вооруженных сил на море 1949 г.;</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Женевская конвенция об обращении с военнопленными 1949 г.;</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Женевская конвенция  о защите гражданского населения во время войны 1949 г.;</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Дополнительные Протоколы </a:t>
            </a:r>
            <a:r>
              <a:rPr lang="en-US" dirty="0">
                <a:latin typeface="Times New Roman" panose="02020603050405020304" pitchFamily="18" charset="0"/>
                <a:ea typeface="Times New Roman" panose="02020603050405020304" pitchFamily="18" charset="0"/>
              </a:rPr>
              <a:t>I</a:t>
            </a:r>
            <a:r>
              <a:rPr lang="ru-RU"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II</a:t>
            </a:r>
            <a:r>
              <a:rPr lang="ru-RU" dirty="0">
                <a:latin typeface="Times New Roman" panose="02020603050405020304" pitchFamily="18" charset="0"/>
                <a:ea typeface="Times New Roman" panose="02020603050405020304" pitchFamily="18" charset="0"/>
              </a:rPr>
              <a:t> 1977 г. к Женевским конвенциям 1949г.;</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Гаагская конвенция о защите культурных ценностей 1954 г.;</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Конвенция о запрещении разработки, производства и накопления запасов бактериологического (биологического) и токсинного оружия и об их уничтожении 1972 г.;</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Конвенция о запрещении воздействия на окружающую среду в военных и иных враждебных целях 1977 г.;</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Конвенция о запрещении или ограничении применения конкретных видов обычного оружия, которые могут считаться наносящими чрезмерные повреждения или имеющими неизбирательное действие 1980 г. и три Протокола к ней: «О не обнаруживаемых осколках» (Протокол </a:t>
            </a:r>
            <a:r>
              <a:rPr lang="en-US" dirty="0">
                <a:latin typeface="Times New Roman" panose="02020603050405020304" pitchFamily="18" charset="0"/>
                <a:ea typeface="Times New Roman" panose="02020603050405020304" pitchFamily="18" charset="0"/>
              </a:rPr>
              <a:t>I</a:t>
            </a:r>
            <a:r>
              <a:rPr lang="ru-RU" dirty="0">
                <a:latin typeface="Times New Roman" panose="02020603050405020304" pitchFamily="18" charset="0"/>
                <a:ea typeface="Times New Roman" panose="02020603050405020304" pitchFamily="18" charset="0"/>
              </a:rPr>
              <a:t>), «О запрещении и ограничении применения мин, мин-ловушек и других устройств» (Протокол </a:t>
            </a:r>
            <a:r>
              <a:rPr lang="en-US" dirty="0">
                <a:latin typeface="Times New Roman" panose="02020603050405020304" pitchFamily="18" charset="0"/>
                <a:ea typeface="Times New Roman" panose="02020603050405020304" pitchFamily="18" charset="0"/>
              </a:rPr>
              <a:t>II</a:t>
            </a:r>
            <a:r>
              <a:rPr lang="ru-RU" dirty="0">
                <a:latin typeface="Times New Roman" panose="02020603050405020304" pitchFamily="18" charset="0"/>
                <a:ea typeface="Times New Roman" panose="02020603050405020304" pitchFamily="18" charset="0"/>
              </a:rPr>
              <a:t>), «О запрещении или ограничении применения зажигательного оружия» (Протокол </a:t>
            </a:r>
            <a:r>
              <a:rPr lang="en-US" dirty="0">
                <a:latin typeface="Times New Roman" panose="02020603050405020304" pitchFamily="18" charset="0"/>
                <a:ea typeface="Times New Roman" panose="02020603050405020304" pitchFamily="18" charset="0"/>
              </a:rPr>
              <a:t>III</a:t>
            </a:r>
            <a:r>
              <a:rPr lang="ru-RU" dirty="0">
                <a:latin typeface="Times New Roman" panose="02020603050405020304" pitchFamily="18" charset="0"/>
                <a:ea typeface="Times New Roman" panose="02020603050405020304" pitchFamily="18" charset="0"/>
              </a:rPr>
              <a:t>) и другие.</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Конвенция о запрещении химического оружия 1993 г.</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865513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76672"/>
            <a:ext cx="8699921" cy="6038576"/>
          </a:xfrm>
          <a:prstGeom prst="rect">
            <a:avLst/>
          </a:prstGeom>
        </p:spPr>
        <p:txBody>
          <a:bodyPr wrap="square">
            <a:spAutoFit/>
          </a:bodyPr>
          <a:lstStyle/>
          <a:p>
            <a:pPr indent="457200" algn="just">
              <a:lnSpc>
                <a:spcPct val="115000"/>
              </a:lnSpc>
              <a:spcAft>
                <a:spcPts val="0"/>
              </a:spcAft>
              <a:tabLst>
                <a:tab pos="180340" algn="r"/>
              </a:tabLst>
            </a:pPr>
            <a:r>
              <a:rPr lang="ru-RU" sz="1600" dirty="0">
                <a:latin typeface="Times New Roman" panose="02020603050405020304" pitchFamily="18" charset="0"/>
                <a:ea typeface="Times New Roman" panose="02020603050405020304" pitchFamily="18" charset="0"/>
              </a:rPr>
              <a:t>В настоящее время перечень источников можно классифицировать следующим образом:</a:t>
            </a:r>
          </a:p>
          <a:p>
            <a:pPr indent="457200" algn="just">
              <a:lnSpc>
                <a:spcPct val="115000"/>
              </a:lnSpc>
              <a:spcAft>
                <a:spcPts val="0"/>
              </a:spcAft>
              <a:tabLst>
                <a:tab pos="180340" algn="r"/>
              </a:tabLst>
            </a:pPr>
            <a:r>
              <a:rPr lang="ru-RU" sz="1600" b="1" dirty="0">
                <a:latin typeface="Times New Roman" panose="02020603050405020304" pitchFamily="18" charset="0"/>
                <a:ea typeface="Times New Roman" panose="02020603050405020304" pitchFamily="18" charset="0"/>
              </a:rPr>
              <a:t>Универсальные источники:</a:t>
            </a:r>
            <a:endParaRPr lang="ru-RU" sz="1600" dirty="0">
              <a:latin typeface="Times New Roman" panose="02020603050405020304" pitchFamily="18" charset="0"/>
              <a:ea typeface="Times New Roman" panose="02020603050405020304" pitchFamily="18" charset="0"/>
            </a:endParaRPr>
          </a:p>
          <a:p>
            <a:pPr indent="457200" algn="just">
              <a:lnSpc>
                <a:spcPct val="115000"/>
              </a:lnSpc>
              <a:spcAft>
                <a:spcPts val="0"/>
              </a:spcAft>
              <a:tabLst>
                <a:tab pos="180340" algn="r"/>
              </a:tabLst>
            </a:pPr>
            <a:r>
              <a:rPr lang="ru-RU" sz="1600" b="1" dirty="0">
                <a:latin typeface="Times New Roman" panose="02020603050405020304" pitchFamily="18" charset="0"/>
                <a:ea typeface="Times New Roman" panose="02020603050405020304" pitchFamily="18" charset="0"/>
              </a:rPr>
              <a:t>Международный договор </a:t>
            </a:r>
            <a:r>
              <a:rPr lang="ru-RU" sz="1600" dirty="0">
                <a:latin typeface="Times New Roman" panose="02020603050405020304" pitchFamily="18" charset="0"/>
                <a:ea typeface="Times New Roman" panose="02020603050405020304" pitchFamily="18" charset="0"/>
              </a:rPr>
              <a:t>– это ярко выраженное соглашение между субъектами международного права, заключенное в письменной форме по поводу установления, изменения или прекращения их взаимных прав и обязанностей.</a:t>
            </a:r>
          </a:p>
          <a:p>
            <a:pPr indent="457200" algn="just">
              <a:lnSpc>
                <a:spcPct val="115000"/>
              </a:lnSpc>
              <a:spcAft>
                <a:spcPts val="0"/>
              </a:spcAft>
              <a:tabLst>
                <a:tab pos="180340" algn="r"/>
              </a:tabLst>
            </a:pPr>
            <a:r>
              <a:rPr lang="ru-RU" sz="1600" dirty="0">
                <a:latin typeface="Times New Roman" panose="02020603050405020304" pitchFamily="18" charset="0"/>
                <a:ea typeface="Times New Roman" panose="02020603050405020304" pitchFamily="18" charset="0"/>
              </a:rPr>
              <a:t>Характерная черта современного международного права – рост числа и роли международных договоров. Договор – это письменная форма существования норм международного права.</a:t>
            </a:r>
          </a:p>
          <a:p>
            <a:pPr indent="457200" algn="just">
              <a:lnSpc>
                <a:spcPct val="115000"/>
              </a:lnSpc>
              <a:spcAft>
                <a:spcPts val="0"/>
              </a:spcAft>
              <a:tabLst>
                <a:tab pos="180340" algn="r"/>
              </a:tabLst>
            </a:pPr>
            <a:r>
              <a:rPr lang="ru-RU" sz="1600" dirty="0">
                <a:latin typeface="Times New Roman" panose="02020603050405020304" pitchFamily="18" charset="0"/>
                <a:ea typeface="Times New Roman" panose="02020603050405020304" pitchFamily="18" charset="0"/>
              </a:rPr>
              <a:t>Рост числа и роли международных договоров объясняется умножением количества глобальных проблем, урегулирование которых возможно лишь совместными усилиями государств. В том же направлении действует необходимость поддержания глобального мирового порядка на основе общих для всех государств принципов и норм.</a:t>
            </a:r>
          </a:p>
          <a:p>
            <a:pPr indent="457200" algn="just">
              <a:lnSpc>
                <a:spcPct val="115000"/>
              </a:lnSpc>
              <a:spcAft>
                <a:spcPts val="0"/>
              </a:spcAft>
              <a:tabLst>
                <a:tab pos="180340" algn="r"/>
              </a:tabLst>
            </a:pPr>
            <a:r>
              <a:rPr lang="ru-RU" sz="1600" dirty="0">
                <a:latin typeface="Times New Roman" panose="02020603050405020304" pitchFamily="18" charset="0"/>
                <a:ea typeface="Times New Roman" panose="02020603050405020304" pitchFamily="18" charset="0"/>
              </a:rPr>
              <a:t>Современное международное право – это в основном договорное право. Объектом международного договора являются отношения субъектов международного права по поводу материальных и нематериальных благ, действий и воздержаний от действий. Сторонами (субъектами) договора могут быть все субъекты международного права, которые имеют право участвовать в международных договорах. Под субъектами международного права понимаются участники межгосударственных отношений: суверенные государства, борющиеся за свою свободу и независимость народы и нации, некоторые международные межправительственные организации, поведение которых регулируется или может регулироваться нормами международного права.</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528733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187624" y="1052736"/>
            <a:ext cx="6858000" cy="4552015"/>
          </a:xfrm>
          <a:prstGeom prst="rect">
            <a:avLst/>
          </a:prstGeom>
        </p:spPr>
        <p:txBody>
          <a:bodyPr wrap="square">
            <a:spAutoFit/>
          </a:bodyPr>
          <a:lstStyle/>
          <a:p>
            <a:pPr indent="457200"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Термином «международный договор» обозначается родовое понятие международного соглашения, которое может иметь самые различные наименования (договор, пакт, декларация, соглашение, конвенция, трактат, протокол и др.). Наименование международно-правовых актов устанавливается по взаимному согласию государств и оно не влияет на юридическую силу договора.</a:t>
            </a:r>
            <a:endParaRPr lang="ru-RU" sz="1100" dirty="0">
              <a:latin typeface="Times New Roman" panose="02020603050405020304" pitchFamily="18" charset="0"/>
              <a:ea typeface="Times New Roman" panose="02020603050405020304" pitchFamily="18" charset="0"/>
            </a:endParaRPr>
          </a:p>
          <a:p>
            <a:pPr indent="457200"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Наряду с универсальными международными договорами источника международного права являются региональные договора, среди которых наибольшее значение для нас имеет заключенное в рамках СНГ Соглашение о первоочередных мерах по защите жертв вооруженных конфликтов от 24 сентября 1993 года.</a:t>
            </a:r>
            <a:endParaRPr lang="ru-RU" sz="1100" dirty="0">
              <a:latin typeface="Times New Roman" panose="02020603050405020304" pitchFamily="18" charset="0"/>
              <a:ea typeface="Times New Roman" panose="02020603050405020304" pitchFamily="18" charset="0"/>
            </a:endParaRPr>
          </a:p>
          <a:p>
            <a:pPr indent="457200"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В международно-правовой литературе выделяется несколько признаков, по которым происходит классификация международных договоров.</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368802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extLst>
              <p:ext uri="{D42A27DB-BD31-4B8C-83A1-F6EECF244321}">
                <p14:modId xmlns:p14="http://schemas.microsoft.com/office/powerpoint/2010/main" xmlns="" val="4175586003"/>
              </p:ext>
            </p:extLst>
          </p:nvPr>
        </p:nvGraphicFramePr>
        <p:xfrm>
          <a:off x="26318" y="980728"/>
          <a:ext cx="9117682" cy="5877272"/>
        </p:xfrm>
        <a:graphic>
          <a:graphicData uri="http://schemas.openxmlformats.org/drawingml/2006/table">
            <a:tbl>
              <a:tblPr firstRow="1" firstCol="1" bandRow="1"/>
              <a:tblGrid>
                <a:gridCol w="2387229">
                  <a:extLst>
                    <a:ext uri="{9D8B030D-6E8A-4147-A177-3AD203B41FA5}">
                      <a16:colId xmlns:a16="http://schemas.microsoft.com/office/drawing/2014/main" xmlns="" val="20000"/>
                    </a:ext>
                  </a:extLst>
                </a:gridCol>
                <a:gridCol w="6730453">
                  <a:extLst>
                    <a:ext uri="{9D8B030D-6E8A-4147-A177-3AD203B41FA5}">
                      <a16:colId xmlns:a16="http://schemas.microsoft.com/office/drawing/2014/main" xmlns="" val="20001"/>
                    </a:ext>
                  </a:extLst>
                </a:gridCol>
              </a:tblGrid>
              <a:tr h="1037166">
                <a:tc>
                  <a:txBody>
                    <a:bodyPr/>
                    <a:lstStyle/>
                    <a:p>
                      <a:pPr>
                        <a:lnSpc>
                          <a:spcPct val="115000"/>
                        </a:lnSpc>
                        <a:spcAft>
                          <a:spcPts val="0"/>
                        </a:spcAft>
                        <a:tabLst>
                          <a:tab pos="180340" algn="r"/>
                        </a:tabLst>
                      </a:pPr>
                      <a:r>
                        <a:rPr lang="ru-RU" sz="1600" b="1">
                          <a:effectLst/>
                          <a:latin typeface="Times New Roman" panose="02020603050405020304" pitchFamily="18" charset="0"/>
                          <a:ea typeface="Times New Roman" panose="02020603050405020304" pitchFamily="18" charset="0"/>
                        </a:rPr>
                        <a:t>по объектам регулирования</a:t>
                      </a:r>
                      <a:endParaRPr lang="ru-RU" sz="1600">
                        <a:effectLst/>
                        <a:latin typeface="Times New Roman" panose="02020603050405020304" pitchFamily="18" charset="0"/>
                        <a:ea typeface="Times New Roman" panose="02020603050405020304" pitchFamily="18" charset="0"/>
                      </a:endParaRPr>
                    </a:p>
                  </a:txBody>
                  <a:tcPr marL="61937" marR="619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tabLst>
                          <a:tab pos="180340" algn="r"/>
                        </a:tabLst>
                      </a:pPr>
                      <a:r>
                        <a:rPr lang="ru-RU" sz="1600">
                          <a:effectLst/>
                          <a:latin typeface="Times New Roman" panose="02020603050405020304" pitchFamily="18" charset="0"/>
                          <a:ea typeface="Times New Roman" panose="02020603050405020304" pitchFamily="18" charset="0"/>
                        </a:rPr>
                        <a:t>– политические;</a:t>
                      </a:r>
                    </a:p>
                    <a:p>
                      <a:pPr algn="just">
                        <a:lnSpc>
                          <a:spcPct val="115000"/>
                        </a:lnSpc>
                        <a:spcAft>
                          <a:spcPts val="0"/>
                        </a:spcAft>
                        <a:tabLst>
                          <a:tab pos="180340" algn="r"/>
                        </a:tabLst>
                      </a:pPr>
                      <a:r>
                        <a:rPr lang="ru-RU" sz="1600">
                          <a:effectLst/>
                          <a:latin typeface="Times New Roman" panose="02020603050405020304" pitchFamily="18" charset="0"/>
                          <a:ea typeface="Times New Roman" panose="02020603050405020304" pitchFamily="18" charset="0"/>
                        </a:rPr>
                        <a:t>– экономические;</a:t>
                      </a:r>
                    </a:p>
                    <a:p>
                      <a:pPr algn="just">
                        <a:lnSpc>
                          <a:spcPct val="115000"/>
                        </a:lnSpc>
                        <a:spcAft>
                          <a:spcPts val="0"/>
                        </a:spcAft>
                        <a:tabLst>
                          <a:tab pos="180340" algn="r"/>
                        </a:tabLst>
                      </a:pPr>
                      <a:r>
                        <a:rPr lang="ru-RU" sz="1600">
                          <a:effectLst/>
                          <a:latin typeface="Times New Roman" panose="02020603050405020304" pitchFamily="18" charset="0"/>
                          <a:ea typeface="Times New Roman" panose="02020603050405020304" pitchFamily="18" charset="0"/>
                        </a:rPr>
                        <a:t>– военные и другие договора.</a:t>
                      </a:r>
                    </a:p>
                  </a:txBody>
                  <a:tcPr marL="61937" marR="61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728609">
                <a:tc>
                  <a:txBody>
                    <a:bodyPr/>
                    <a:lstStyle/>
                    <a:p>
                      <a:pPr>
                        <a:lnSpc>
                          <a:spcPct val="115000"/>
                        </a:lnSpc>
                        <a:spcAft>
                          <a:spcPts val="0"/>
                        </a:spcAft>
                        <a:tabLst>
                          <a:tab pos="180340" algn="r"/>
                        </a:tabLst>
                      </a:pPr>
                      <a:r>
                        <a:rPr lang="ru-RU" sz="1600" b="1">
                          <a:effectLst/>
                          <a:latin typeface="Times New Roman" panose="02020603050405020304" pitchFamily="18" charset="0"/>
                          <a:ea typeface="Times New Roman" panose="02020603050405020304" pitchFamily="18" charset="0"/>
                        </a:rPr>
                        <a:t>по числу участников</a:t>
                      </a:r>
                      <a:endParaRPr lang="ru-RU" sz="1600">
                        <a:effectLst/>
                        <a:latin typeface="Times New Roman" panose="02020603050405020304" pitchFamily="18" charset="0"/>
                        <a:ea typeface="Times New Roman" panose="02020603050405020304" pitchFamily="18" charset="0"/>
                      </a:endParaRPr>
                    </a:p>
                  </a:txBody>
                  <a:tcPr marL="61937" marR="619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tabLst>
                          <a:tab pos="180340" algn="r"/>
                        </a:tabLst>
                      </a:pPr>
                      <a:r>
                        <a:rPr lang="ru-RU" sz="1600">
                          <a:effectLst/>
                          <a:latin typeface="Times New Roman" panose="02020603050405020304" pitchFamily="18" charset="0"/>
                          <a:ea typeface="Times New Roman" panose="02020603050405020304" pitchFamily="18" charset="0"/>
                        </a:rPr>
                        <a:t>– двусторонние (в основе международные договоры – двусторонние);</a:t>
                      </a:r>
                    </a:p>
                    <a:p>
                      <a:pPr algn="just">
                        <a:lnSpc>
                          <a:spcPct val="115000"/>
                        </a:lnSpc>
                        <a:spcAft>
                          <a:spcPts val="0"/>
                        </a:spcAft>
                        <a:tabLst>
                          <a:tab pos="180340" algn="r"/>
                        </a:tabLst>
                      </a:pPr>
                      <a:r>
                        <a:rPr lang="ru-RU" sz="1600">
                          <a:effectLst/>
                          <a:latin typeface="Times New Roman" panose="02020603050405020304" pitchFamily="18" charset="0"/>
                          <a:ea typeface="Times New Roman" panose="02020603050405020304" pitchFamily="18" charset="0"/>
                        </a:rPr>
                        <a:t>– многосторонние – общие договоры (например, Договор о нераспространении ядерного оружия 1968 г.);</a:t>
                      </a:r>
                    </a:p>
                    <a:p>
                      <a:pPr algn="just">
                        <a:lnSpc>
                          <a:spcPct val="115000"/>
                        </a:lnSpc>
                        <a:spcAft>
                          <a:spcPts val="0"/>
                        </a:spcAft>
                        <a:tabLst>
                          <a:tab pos="180340" algn="r"/>
                        </a:tabLst>
                      </a:pPr>
                      <a:r>
                        <a:rPr lang="ru-RU" sz="1600">
                          <a:effectLst/>
                          <a:latin typeface="Times New Roman" panose="02020603050405020304" pitchFamily="18" charset="0"/>
                          <a:ea typeface="Times New Roman" panose="02020603050405020304" pitchFamily="18" charset="0"/>
                        </a:rPr>
                        <a:t>– с ограниченным числом участников.</a:t>
                      </a:r>
                    </a:p>
                  </a:txBody>
                  <a:tcPr marL="61937" marR="61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382888">
                <a:tc>
                  <a:txBody>
                    <a:bodyPr/>
                    <a:lstStyle/>
                    <a:p>
                      <a:pPr>
                        <a:lnSpc>
                          <a:spcPct val="115000"/>
                        </a:lnSpc>
                        <a:spcAft>
                          <a:spcPts val="0"/>
                        </a:spcAft>
                        <a:tabLst>
                          <a:tab pos="180340" algn="r"/>
                        </a:tabLst>
                      </a:pPr>
                      <a:r>
                        <a:rPr lang="ru-RU" sz="1600" b="1">
                          <a:effectLst/>
                          <a:latin typeface="Times New Roman" panose="02020603050405020304" pitchFamily="18" charset="0"/>
                          <a:ea typeface="Times New Roman" panose="02020603050405020304" pitchFamily="18" charset="0"/>
                        </a:rPr>
                        <a:t>по срокам действия</a:t>
                      </a:r>
                      <a:endParaRPr lang="ru-RU" sz="1600">
                        <a:effectLst/>
                        <a:latin typeface="Times New Roman" panose="02020603050405020304" pitchFamily="18" charset="0"/>
                        <a:ea typeface="Times New Roman" panose="02020603050405020304" pitchFamily="18" charset="0"/>
                      </a:endParaRPr>
                    </a:p>
                  </a:txBody>
                  <a:tcPr marL="61937" marR="619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tabLst>
                          <a:tab pos="180340" algn="r"/>
                        </a:tabLst>
                      </a:pPr>
                      <a:r>
                        <a:rPr lang="ru-RU" sz="1600">
                          <a:effectLst/>
                          <a:latin typeface="Times New Roman" panose="02020603050405020304" pitchFamily="18" charset="0"/>
                          <a:ea typeface="Times New Roman" panose="02020603050405020304" pitchFamily="18" charset="0"/>
                        </a:rPr>
                        <a:t>– срочные международные договоры, т.е. заключаемые на определенный срок;</a:t>
                      </a:r>
                    </a:p>
                    <a:p>
                      <a:pPr algn="just">
                        <a:lnSpc>
                          <a:spcPct val="115000"/>
                        </a:lnSpc>
                        <a:spcAft>
                          <a:spcPts val="0"/>
                        </a:spcAft>
                        <a:tabLst>
                          <a:tab pos="180340" algn="r"/>
                        </a:tabLst>
                      </a:pPr>
                      <a:r>
                        <a:rPr lang="ru-RU" sz="1600">
                          <a:effectLst/>
                          <a:latin typeface="Times New Roman" panose="02020603050405020304" pitchFamily="18" charset="0"/>
                          <a:ea typeface="Times New Roman" panose="02020603050405020304" pitchFamily="18" charset="0"/>
                        </a:rPr>
                        <a:t>– бессрочные (например, соглашение между СССР и США «О предотвращении ядерной войны» 1973 г.)</a:t>
                      </a:r>
                    </a:p>
                  </a:txBody>
                  <a:tcPr marL="61937" marR="61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728609">
                <a:tc>
                  <a:txBody>
                    <a:bodyPr/>
                    <a:lstStyle/>
                    <a:p>
                      <a:pPr>
                        <a:lnSpc>
                          <a:spcPct val="115000"/>
                        </a:lnSpc>
                        <a:spcAft>
                          <a:spcPts val="0"/>
                        </a:spcAft>
                        <a:tabLst>
                          <a:tab pos="180340" algn="r"/>
                        </a:tabLst>
                      </a:pPr>
                      <a:r>
                        <a:rPr lang="ru-RU" sz="1600" b="1">
                          <a:effectLst/>
                          <a:latin typeface="Times New Roman" panose="02020603050405020304" pitchFamily="18" charset="0"/>
                          <a:ea typeface="Times New Roman" panose="02020603050405020304" pitchFamily="18" charset="0"/>
                        </a:rPr>
                        <a:t>по возможности присоединения к международным договорам</a:t>
                      </a:r>
                      <a:endParaRPr lang="ru-RU" sz="1600">
                        <a:effectLst/>
                        <a:latin typeface="Times New Roman" panose="02020603050405020304" pitchFamily="18" charset="0"/>
                        <a:ea typeface="Times New Roman" panose="02020603050405020304" pitchFamily="18" charset="0"/>
                      </a:endParaRPr>
                    </a:p>
                  </a:txBody>
                  <a:tcPr marL="61937" marR="619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tabLst>
                          <a:tab pos="180340" algn="r"/>
                        </a:tabLst>
                      </a:pPr>
                      <a:r>
                        <a:rPr lang="ru-RU" sz="1600" dirty="0">
                          <a:effectLst/>
                          <a:latin typeface="Times New Roman" panose="02020603050405020304" pitchFamily="18" charset="0"/>
                          <a:ea typeface="Times New Roman" panose="02020603050405020304" pitchFamily="18" charset="0"/>
                        </a:rPr>
                        <a:t>– открытые договоры, т.е. договоры, к которым имеют право присоединиться другие(так называемые третьи) государства;</a:t>
                      </a:r>
                    </a:p>
                    <a:p>
                      <a:pPr algn="just">
                        <a:lnSpc>
                          <a:spcPct val="115000"/>
                        </a:lnSpc>
                        <a:spcAft>
                          <a:spcPts val="0"/>
                        </a:spcAft>
                        <a:tabLst>
                          <a:tab pos="180340" algn="r"/>
                        </a:tabLst>
                      </a:pPr>
                      <a:r>
                        <a:rPr lang="ru-RU" sz="1600" dirty="0">
                          <a:effectLst/>
                          <a:latin typeface="Times New Roman" panose="02020603050405020304" pitchFamily="18" charset="0"/>
                          <a:ea typeface="Times New Roman" panose="02020603050405020304" pitchFamily="18" charset="0"/>
                        </a:rPr>
                        <a:t>– закрытые, т.е. договоры, участие в которых ограничивается какими-либо критериями.</a:t>
                      </a:r>
                    </a:p>
                  </a:txBody>
                  <a:tcPr marL="61937" marR="619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4" name="Rectangle 1"/>
          <p:cNvSpPr>
            <a:spLocks noChangeArrowheads="1"/>
          </p:cNvSpPr>
          <p:nvPr/>
        </p:nvSpPr>
        <p:spPr bwMode="auto">
          <a:xfrm>
            <a:off x="1331640" y="0"/>
            <a:ext cx="657026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0975" algn="r"/>
              </a:tabLst>
              <a:defRPr>
                <a:solidFill>
                  <a:schemeClr val="tx1"/>
                </a:solidFill>
                <a:latin typeface="Arial" panose="020B0604020202020204" pitchFamily="34" charset="0"/>
              </a:defRPr>
            </a:lvl1pPr>
            <a:lvl2pPr eaLnBrk="0" fontAlgn="base" hangingPunct="0">
              <a:spcBef>
                <a:spcPct val="0"/>
              </a:spcBef>
              <a:spcAft>
                <a:spcPct val="0"/>
              </a:spcAft>
              <a:tabLst>
                <a:tab pos="180975" algn="r"/>
              </a:tabLst>
              <a:defRPr>
                <a:solidFill>
                  <a:schemeClr val="tx1"/>
                </a:solidFill>
                <a:latin typeface="Arial" panose="020B0604020202020204" pitchFamily="34" charset="0"/>
              </a:defRPr>
            </a:lvl2pPr>
            <a:lvl3pPr eaLnBrk="0" fontAlgn="base" hangingPunct="0">
              <a:spcBef>
                <a:spcPct val="0"/>
              </a:spcBef>
              <a:spcAft>
                <a:spcPct val="0"/>
              </a:spcAft>
              <a:tabLst>
                <a:tab pos="180975" algn="r"/>
              </a:tabLst>
              <a:defRPr>
                <a:solidFill>
                  <a:schemeClr val="tx1"/>
                </a:solidFill>
                <a:latin typeface="Arial" panose="020B0604020202020204" pitchFamily="34" charset="0"/>
              </a:defRPr>
            </a:lvl3pPr>
            <a:lvl4pPr eaLnBrk="0" fontAlgn="base" hangingPunct="0">
              <a:spcBef>
                <a:spcPct val="0"/>
              </a:spcBef>
              <a:spcAft>
                <a:spcPct val="0"/>
              </a:spcAft>
              <a:tabLst>
                <a:tab pos="180975" algn="r"/>
              </a:tabLst>
              <a:defRPr>
                <a:solidFill>
                  <a:schemeClr val="tx1"/>
                </a:solidFill>
                <a:latin typeface="Arial" panose="020B0604020202020204" pitchFamily="34" charset="0"/>
              </a:defRPr>
            </a:lvl4pPr>
            <a:lvl5pPr eaLnBrk="0" fontAlgn="base" hangingPunct="0">
              <a:spcBef>
                <a:spcPct val="0"/>
              </a:spcBef>
              <a:spcAft>
                <a:spcPct val="0"/>
              </a:spcAft>
              <a:tabLst>
                <a:tab pos="180975" algn="r"/>
              </a:tabLst>
              <a:defRPr>
                <a:solidFill>
                  <a:schemeClr val="tx1"/>
                </a:solidFill>
                <a:latin typeface="Arial" panose="020B0604020202020204" pitchFamily="34" charset="0"/>
              </a:defRPr>
            </a:lvl5pPr>
            <a:lvl6pPr eaLnBrk="0" fontAlgn="base" hangingPunct="0">
              <a:spcBef>
                <a:spcPct val="0"/>
              </a:spcBef>
              <a:spcAft>
                <a:spcPct val="0"/>
              </a:spcAft>
              <a:tabLst>
                <a:tab pos="180975" algn="r"/>
              </a:tabLst>
              <a:defRPr>
                <a:solidFill>
                  <a:schemeClr val="tx1"/>
                </a:solidFill>
                <a:latin typeface="Arial" panose="020B0604020202020204" pitchFamily="34" charset="0"/>
              </a:defRPr>
            </a:lvl6pPr>
            <a:lvl7pPr eaLnBrk="0" fontAlgn="base" hangingPunct="0">
              <a:spcBef>
                <a:spcPct val="0"/>
              </a:spcBef>
              <a:spcAft>
                <a:spcPct val="0"/>
              </a:spcAft>
              <a:tabLst>
                <a:tab pos="180975" algn="r"/>
              </a:tabLst>
              <a:defRPr>
                <a:solidFill>
                  <a:schemeClr val="tx1"/>
                </a:solidFill>
                <a:latin typeface="Arial" panose="020B0604020202020204" pitchFamily="34" charset="0"/>
              </a:defRPr>
            </a:lvl7pPr>
            <a:lvl8pPr eaLnBrk="0" fontAlgn="base" hangingPunct="0">
              <a:spcBef>
                <a:spcPct val="0"/>
              </a:spcBef>
              <a:spcAft>
                <a:spcPct val="0"/>
              </a:spcAft>
              <a:tabLst>
                <a:tab pos="180975" algn="r"/>
              </a:tabLst>
              <a:defRPr>
                <a:solidFill>
                  <a:schemeClr val="tx1"/>
                </a:solidFill>
                <a:latin typeface="Arial" panose="020B0604020202020204" pitchFamily="34" charset="0"/>
              </a:defRPr>
            </a:lvl8pPr>
            <a:lvl9pPr eaLnBrk="0" fontAlgn="base" hangingPunct="0">
              <a:spcBef>
                <a:spcPct val="0"/>
              </a:spcBef>
              <a:spcAft>
                <a:spcPct val="0"/>
              </a:spcAft>
              <a:tabLst>
                <a:tab pos="180975" algn="r"/>
              </a:tabLs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tab pos="180975" algn="r"/>
              </a:tabLst>
            </a:pPr>
            <a:r>
              <a:rPr kumimoji="0" lang="ru-RU" sz="3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Виды международных договоров:</a:t>
            </a:r>
            <a:endParaRPr kumimoji="0" lang="ru-RU"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44621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67544" y="0"/>
            <a:ext cx="7848872" cy="6781857"/>
          </a:xfrm>
          <a:prstGeom prst="rect">
            <a:avLst/>
          </a:prstGeom>
        </p:spPr>
        <p:txBody>
          <a:bodyPr wrap="square">
            <a:spAutoFit/>
          </a:bodyPr>
          <a:lstStyle/>
          <a:p>
            <a:pPr indent="450215" algn="just">
              <a:lnSpc>
                <a:spcPct val="115000"/>
              </a:lnSpc>
              <a:spcAft>
                <a:spcPts val="0"/>
              </a:spcAft>
            </a:pPr>
            <a:r>
              <a:rPr lang="ru-RU" b="1" dirty="0">
                <a:latin typeface="Times New Roman" panose="02020603050405020304" pitchFamily="18" charset="0"/>
                <a:ea typeface="Times New Roman" panose="02020603050405020304" pitchFamily="18" charset="0"/>
              </a:rPr>
              <a:t>Международный обычай, </a:t>
            </a:r>
            <a:r>
              <a:rPr lang="ru-RU" dirty="0">
                <a:latin typeface="Times New Roman" panose="02020603050405020304" pitchFamily="18" charset="0"/>
                <a:ea typeface="Times New Roman" panose="02020603050405020304" pitchFamily="18" charset="0"/>
              </a:rPr>
              <a:t>как источник международного права, согласно ст. 38 Статуса Международного Суда означает «доказательство всеобщей практики, признанной в качестве правовой нормы». Международный обычай отличается от международного договора, как по способу становления, так и по характеру внешней формы выражения правовой нормы. Обычай – это обязательное правило поведения.</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Между договором и обычаем существует тесное взаимодействие. Обычная норма может превратиться в договорную путем закрепления ее в международном договоре, при этом она может быть отменена, изменена или получить дальнейшее развитие. В свою очередь, договорная норма может стать обычной для не участвующих в договоре государств, если она получит всеобщее признание и в силу этого станет общепризнанной нормой обычного права; поэтому между этими источниками международного права не может быть какой-то жесткой границы.</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Обычай определен в ст. 38 Статуса Международного Суда как доказательство «Общей практики, принятой в качестве правовой нормы». Благодаря актам международных организаций удалось преодолеть ряд традиционных недостатков обычая. Теперь он стал создаваться довольно быстро, в более четких формах, его содержание стало общедоступным. Резолюции содействуют утверждению обычая в практике, адаптируют его содержание к новым условиям, что упрочивает связь обычая с жизнью.</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969640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21246" y="404664"/>
            <a:ext cx="9036496" cy="5449569"/>
          </a:xfrm>
          <a:prstGeom prst="rect">
            <a:avLst/>
          </a:prstGeom>
        </p:spPr>
        <p:txBody>
          <a:bodyPr wrap="square">
            <a:spAutoFit/>
          </a:bodyPr>
          <a:lstStyle/>
          <a:p>
            <a:pPr indent="450215" algn="just">
              <a:lnSpc>
                <a:spcPct val="115000"/>
              </a:lnSpc>
              <a:spcAft>
                <a:spcPts val="0"/>
              </a:spcAft>
              <a:tabLst>
                <a:tab pos="180340" algn="r"/>
              </a:tabLst>
            </a:pPr>
            <a:r>
              <a:rPr lang="ru-RU" sz="1600" b="1" dirty="0">
                <a:latin typeface="Times New Roman" panose="02020603050405020304" pitchFamily="18" charset="0"/>
                <a:ea typeface="Times New Roman" panose="02020603050405020304" pitchFamily="18" charset="0"/>
              </a:rPr>
              <a:t>Специальные источники:</a:t>
            </a:r>
            <a:endParaRPr lang="ru-RU" sz="16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sz="1600" b="1" dirty="0">
                <a:latin typeface="Times New Roman" panose="02020603050405020304" pitchFamily="18" charset="0"/>
                <a:ea typeface="Times New Roman" panose="02020603050405020304" pitchFamily="18" charset="0"/>
              </a:rPr>
              <a:t>Решения международных организаций. </a:t>
            </a:r>
            <a:r>
              <a:rPr lang="ru-RU" sz="1600" dirty="0">
                <a:latin typeface="Times New Roman" panose="02020603050405020304" pitchFamily="18" charset="0"/>
                <a:ea typeface="Times New Roman" panose="02020603050405020304" pitchFamily="18" charset="0"/>
              </a:rPr>
              <a:t>Большую кодификационную работу в области международного права проводят межправительственные и неправительственные международные организации. Так, Международный Комитет Красного Креста подготовил текст </a:t>
            </a:r>
            <a:r>
              <a:rPr lang="en-US" sz="1600" dirty="0">
                <a:latin typeface="Times New Roman" panose="02020603050405020304" pitchFamily="18" charset="0"/>
                <a:ea typeface="Times New Roman" panose="02020603050405020304" pitchFamily="18" charset="0"/>
              </a:rPr>
              <a:t>IV</a:t>
            </a:r>
            <a:r>
              <a:rPr lang="ru-RU" sz="1600" dirty="0">
                <a:latin typeface="Times New Roman" panose="02020603050405020304" pitchFamily="18" charset="0"/>
                <a:ea typeface="Times New Roman" panose="02020603050405020304" pitchFamily="18" charset="0"/>
              </a:rPr>
              <a:t> Женевской Конвенции и обоих Дополнительных протоколов, а в 1965 году принял резолюцию </a:t>
            </a:r>
            <a:r>
              <a:rPr lang="en-US" sz="1600" dirty="0">
                <a:latin typeface="Times New Roman" panose="02020603050405020304" pitchFamily="18" charset="0"/>
                <a:ea typeface="Times New Roman" panose="02020603050405020304" pitchFamily="18" charset="0"/>
              </a:rPr>
              <a:t>XXVIII</a:t>
            </a:r>
            <a:r>
              <a:rPr lang="ru-RU" sz="1600" dirty="0">
                <a:latin typeface="Times New Roman" panose="02020603050405020304" pitchFamily="18" charset="0"/>
                <a:ea typeface="Times New Roman" panose="02020603050405020304" pitchFamily="18" charset="0"/>
              </a:rPr>
              <a:t> под названием «Защита жертв гражданского населения от бедствий войны». 19 декабря 1968 года Генеральная Ассамблея ООН приняла известную резолюцию 2444 (</a:t>
            </a:r>
            <a:r>
              <a:rPr lang="en-US" sz="1600" dirty="0">
                <a:latin typeface="Times New Roman" panose="02020603050405020304" pitchFamily="18" charset="0"/>
                <a:ea typeface="Times New Roman" panose="02020603050405020304" pitchFamily="18" charset="0"/>
              </a:rPr>
              <a:t>XXIII</a:t>
            </a:r>
            <a:r>
              <a:rPr lang="ru-RU" sz="1600" dirty="0">
                <a:latin typeface="Times New Roman" panose="02020603050405020304" pitchFamily="18" charset="0"/>
                <a:ea typeface="Times New Roman" panose="02020603050405020304" pitchFamily="18" charset="0"/>
              </a:rPr>
              <a:t>) «О правах человека в период вооруженных конфликтов», послужившую толчком для принятия ряда уточняющих и развивающих международно-правовых актов, направленных на защиту жертв войны.</a:t>
            </a:r>
          </a:p>
          <a:p>
            <a:pPr indent="450215" algn="just">
              <a:lnSpc>
                <a:spcPct val="115000"/>
              </a:lnSpc>
              <a:spcAft>
                <a:spcPts val="0"/>
              </a:spcAft>
              <a:tabLst>
                <a:tab pos="180340" algn="r"/>
              </a:tabLst>
            </a:pPr>
            <a:r>
              <a:rPr lang="ru-RU" sz="1600" dirty="0">
                <a:latin typeface="Times New Roman" panose="02020603050405020304" pitchFamily="18" charset="0"/>
                <a:ea typeface="Times New Roman" panose="02020603050405020304" pitchFamily="18" charset="0"/>
              </a:rPr>
              <a:t>Огромное разнообразие современных международных организаций определяет и разнообразные функции их участия в международном правотворчестве. Право международных организаций создавать нормы права определяется образовавшими их государствами и фиксируется в учредительном документе международной организации. В нем излагается и общий объем полномочий организации, и конкретные пределы ее права создавать юридические нормы.</a:t>
            </a:r>
          </a:p>
          <a:p>
            <a:pPr indent="450215" algn="just">
              <a:lnSpc>
                <a:spcPct val="115000"/>
              </a:lnSpc>
              <a:spcAft>
                <a:spcPts val="0"/>
              </a:spcAft>
              <a:tabLst>
                <a:tab pos="180340" algn="r"/>
              </a:tabLst>
            </a:pPr>
            <a:r>
              <a:rPr lang="ru-RU" sz="1600" dirty="0">
                <a:latin typeface="Times New Roman" panose="02020603050405020304" pitchFamily="18" charset="0"/>
                <a:ea typeface="Times New Roman" panose="02020603050405020304" pitchFamily="18" charset="0"/>
              </a:rPr>
              <a:t>Для многосторонних международных организаций характерны разработка и принятие договоров по вопросам, входящих в их компетенцию. В этих случаях международная организация представляет собой постоянную организационную основу для разработки проектов договоров. Ни сам договор, ни процесс его принятия в этом случае не имеют особых отличий от договоров, принимаемых в ходе непосредственных переговоров или на международных конференциях.</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335912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39552" y="116632"/>
            <a:ext cx="8028384" cy="6463308"/>
          </a:xfrm>
          <a:prstGeom prst="rect">
            <a:avLst/>
          </a:prstGeom>
        </p:spPr>
        <p:txBody>
          <a:bodyPr wrap="square">
            <a:spAutoFit/>
          </a:bodyPr>
          <a:lstStyle/>
          <a:p>
            <a:pPr indent="450215"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Современные договоры требуют высоких профессиональных знаний, причем не только юридических, но и специальных, например, в таких областях, как военные науки, транспорт, связь, здравоохранение и т.д., и именно в рамках международных организаций оказывается возможным обеспечение участия экспертов высокой квалификации. Сказанное особенно относится к международным организациям по специальным вопросам и к специализированным учреждениям ООН, которым сегодня принадлежит главная роль в регулировании сотрудничества в специальных областях. Международная организация труда (МОТ), Организация Объединенных Наций по вопросам образования, науки и культуры (ЮНЕСКО), Международная организация гражданской авиации (ИКАО), Всемирный почтовый союз, Всемирная организация здравоохранения (ВОЗ) др. представляют собой фактически соединение специальной экспертизы с правовыми решениями.</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Многие организации, занятые в области транспорта, связи, здравоохранения и т.п., принимают регламенты, содержащие не правовые, а административные и технические нормы, оказывая тем самым непосредственное влияние н внутригосударственное право.</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В некоторых специализированных организациях существует особый порядок принятия договоров. Например, конвенции, принятые конференцией МОТ, передаются затем для окончательного одобрения правительствам.</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291634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2060848"/>
            <a:ext cx="8640960" cy="304698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ru-RU" sz="2400" b="1" u="sng" dirty="0" smtClean="0"/>
              <a:t>Занятие №1:</a:t>
            </a:r>
            <a:r>
              <a:rPr lang="ru-RU" sz="2400" b="1" u="sng" dirty="0" smtClean="0">
                <a:latin typeface="Century Gothic" pitchFamily="34" charset="0"/>
              </a:rPr>
              <a:t> </a:t>
            </a:r>
          </a:p>
          <a:p>
            <a:r>
              <a:rPr lang="ru-RU" sz="2400" dirty="0">
                <a:latin typeface="Times New Roman" panose="02020603050405020304" pitchFamily="18" charset="0"/>
                <a:cs typeface="Times New Roman" panose="02020603050405020304" pitchFamily="18" charset="0"/>
              </a:rPr>
              <a:t>«Международное гуманитарное право о законах войны. Женевская конвенция «О защите жертв войны» от 12 августа 1949 года и дополнительные протоколы к ним 1977 года. Конвенция «О запрещении или ограничении применения конкретных видов обычного оружия, которые могут считаться наносящими чрезмерные повреждения или имеющими неизбирательное действие»</a:t>
            </a:r>
            <a:endParaRPr lang="ru-R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92557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476672"/>
            <a:ext cx="8568952" cy="5732723"/>
          </a:xfrm>
          <a:prstGeom prst="rect">
            <a:avLst/>
          </a:prstGeom>
        </p:spPr>
        <p:txBody>
          <a:bodyPr wrap="square">
            <a:spAutoFit/>
          </a:bodyPr>
          <a:lstStyle/>
          <a:p>
            <a:pPr indent="450215" algn="just">
              <a:lnSpc>
                <a:spcPct val="115000"/>
              </a:lnSpc>
              <a:spcAft>
                <a:spcPts val="0"/>
              </a:spcAft>
              <a:tabLst>
                <a:tab pos="180340" algn="r"/>
              </a:tabLst>
            </a:pPr>
            <a:r>
              <a:rPr lang="ru-RU" sz="1600" b="1" dirty="0">
                <a:latin typeface="Times New Roman" panose="02020603050405020304" pitchFamily="18" charset="0"/>
                <a:ea typeface="Times New Roman" panose="02020603050405020304" pitchFamily="18" charset="0"/>
              </a:rPr>
              <a:t>Вспомогательные источники:</a:t>
            </a:r>
            <a:endParaRPr lang="ru-RU" sz="16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sz="1600" b="1" dirty="0">
                <a:latin typeface="Times New Roman" panose="02020603050405020304" pitchFamily="18" charset="0"/>
                <a:ea typeface="Times New Roman" panose="02020603050405020304" pitchFamily="18" charset="0"/>
              </a:rPr>
              <a:t>Постановления межправительственных организаций. </a:t>
            </a:r>
            <a:r>
              <a:rPr lang="ru-RU" sz="1600" dirty="0">
                <a:latin typeface="Times New Roman" panose="02020603050405020304" pitchFamily="18" charset="0"/>
                <a:ea typeface="Times New Roman" panose="02020603050405020304" pitchFamily="18" charset="0"/>
              </a:rPr>
              <a:t>Среди вспомогательных источников международного права видное место занимают постановления международных межправительственных организаций, решения которых по так называемому «внутреннему законодательству» (регламенты, </a:t>
            </a:r>
            <a:r>
              <a:rPr lang="ru-RU" sz="1600" dirty="0" err="1">
                <a:latin typeface="Times New Roman" panose="02020603050405020304" pitchFamily="18" charset="0"/>
                <a:ea typeface="Times New Roman" panose="02020603050405020304" pitchFamily="18" charset="0"/>
              </a:rPr>
              <a:t>оргструктура</a:t>
            </a:r>
            <a:r>
              <a:rPr lang="ru-RU" sz="1600" dirty="0">
                <a:latin typeface="Times New Roman" panose="02020603050405020304" pitchFamily="18" charset="0"/>
                <a:ea typeface="Times New Roman" panose="02020603050405020304" pitchFamily="18" charset="0"/>
              </a:rPr>
              <a:t>, взносы в бюджет и др.) имеют обязательную силу. Это относится и к ООН. Особое место среди постановлений международных организаций занимают решения Совета Безопасности, которые обязательны для членов ООН (ст. 25 Устава). Однако эти решения касаются конкретных случаев и не создают норм международного права.</a:t>
            </a:r>
          </a:p>
          <a:p>
            <a:pPr indent="450215" algn="just">
              <a:lnSpc>
                <a:spcPct val="115000"/>
              </a:lnSpc>
              <a:spcAft>
                <a:spcPts val="0"/>
              </a:spcAft>
              <a:tabLst>
                <a:tab pos="180340" algn="r"/>
              </a:tabLst>
            </a:pPr>
            <a:r>
              <a:rPr lang="ru-RU" sz="1600" b="1" dirty="0">
                <a:latin typeface="Times New Roman" panose="02020603050405020304" pitchFamily="18" charset="0"/>
                <a:ea typeface="Times New Roman" panose="02020603050405020304" pitchFamily="18" charset="0"/>
              </a:rPr>
              <a:t>Решения международных и арбитражных судов. </a:t>
            </a:r>
            <a:r>
              <a:rPr lang="ru-RU" sz="1600" dirty="0">
                <a:latin typeface="Times New Roman" panose="02020603050405020304" pitchFamily="18" charset="0"/>
                <a:ea typeface="Times New Roman" panose="02020603050405020304" pitchFamily="18" charset="0"/>
              </a:rPr>
              <a:t>Как закреплено в статусе Международного Суда (ст. 38 п. 1), Международный Суд в качестве вспомогательных средств для определения правовых норм применяет «судебные решения и доктрины наиболее квалифицированных специалистов по публичному праву различных наций». Решения Международного Суда и арбитражных судов – это акт толкования или применения той или иной нормы международного права; они не имеют </a:t>
            </a:r>
            <a:r>
              <a:rPr lang="ru-RU" sz="1600" dirty="0" err="1">
                <a:latin typeface="Times New Roman" panose="02020603050405020304" pitchFamily="18" charset="0"/>
                <a:ea typeface="Times New Roman" panose="02020603050405020304" pitchFamily="18" charset="0"/>
              </a:rPr>
              <a:t>нормообразующей</a:t>
            </a:r>
            <a:r>
              <a:rPr lang="ru-RU" sz="1600" dirty="0">
                <a:latin typeface="Times New Roman" panose="02020603050405020304" pitchFamily="18" charset="0"/>
                <a:ea typeface="Times New Roman" panose="02020603050405020304" pitchFamily="18" charset="0"/>
              </a:rPr>
              <a:t> силы, так как не являются результатом согласования воль суверенных государств и не имеют универсального характера, ибо они «обязательны лишь для участвующих в деле сторон и лишь по данному вопросу» (ст. 59 статуса). Международный Суд только применяет действующие нормы международного права к конкретным случаям. Однако единогласно принятые в Международном Суде решения играют определенную роль в прогрессивном развитии международного права, и могут оказать заметное влияние на практику государств.</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513084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116632"/>
            <a:ext cx="8568952" cy="6463308"/>
          </a:xfrm>
          <a:prstGeom prst="rect">
            <a:avLst/>
          </a:prstGeom>
        </p:spPr>
        <p:txBody>
          <a:bodyPr wrap="square">
            <a:spAutoFit/>
          </a:bodyPr>
          <a:lstStyle/>
          <a:p>
            <a:pPr indent="450215" algn="just">
              <a:lnSpc>
                <a:spcPct val="115000"/>
              </a:lnSpc>
              <a:spcAft>
                <a:spcPts val="0"/>
              </a:spcAft>
              <a:tabLst>
                <a:tab pos="180340" algn="r"/>
              </a:tabLst>
            </a:pPr>
            <a:r>
              <a:rPr lang="ru-RU" b="1" spc="-70" dirty="0">
                <a:latin typeface="Times New Roman" panose="02020603050405020304" pitchFamily="18" charset="0"/>
                <a:ea typeface="Times New Roman" panose="02020603050405020304" pitchFamily="18" charset="0"/>
              </a:rPr>
              <a:t>Нормы национального законодательства и решения национальных судов.</a:t>
            </a:r>
            <a:r>
              <a:rPr lang="ru-RU" b="1"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Национальные законодательные акты выступают в качестве «вспомогательного средства для определения правовых норм». Решения национальных судов имеют большое практическое значение при определении и толковании норм международного права в данном государстве.</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b="1" dirty="0">
                <a:latin typeface="Times New Roman" panose="02020603050405020304" pitchFamily="18" charset="0"/>
                <a:ea typeface="Times New Roman" panose="02020603050405020304" pitchFamily="18" charset="0"/>
              </a:rPr>
              <a:t>Доктрины юристов-международников. </a:t>
            </a:r>
            <a:r>
              <a:rPr lang="ru-RU" dirty="0">
                <a:latin typeface="Times New Roman" panose="02020603050405020304" pitchFamily="18" charset="0"/>
                <a:ea typeface="Times New Roman" panose="02020603050405020304" pitchFamily="18" charset="0"/>
              </a:rPr>
              <a:t>Доктрины ученых международного права представляют собой всего лишь личное мнение отдельных лиц – специалистов в области международного права. Значение доктрины состоит в том, что с ее помощью можно установить содержание конкретных принципов или норм действующего международного права, а также сформулировать позицию, которая может оказать влияние на формирование норм международного права путем заключения международного договора.</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Вспомогательные источники представляют собой всего лишь результат определенной стадии процесса создания, развития, изменения, уяснения или толкования того или иного принципа или нормы международного права. Они выступают как «как вспомогательное средство для определения правовых норм» (ст. 38 Статуса Международного Суда).</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Международное право содержит такие принципы, которыми должны руководствоваться все государства, все международное сообщество, их нарушение даже одним государством может затронуть интересы всех государств.</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070381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11560" y="620688"/>
            <a:ext cx="7416824" cy="5189113"/>
          </a:xfrm>
          <a:prstGeom prst="rect">
            <a:avLst/>
          </a:prstGeom>
        </p:spPr>
        <p:txBody>
          <a:bodyPr wrap="square">
            <a:spAutoFit/>
          </a:bodyPr>
          <a:lstStyle/>
          <a:p>
            <a:pPr indent="450215"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Основные принципы можно условно классифицировать по трем группам:</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mj-lt"/>
              <a:buAutoNum type="arabicPeriod"/>
              <a:tabLst>
                <a:tab pos="180340" algn="r"/>
              </a:tabLst>
            </a:pPr>
            <a:r>
              <a:rPr lang="ru-RU" dirty="0">
                <a:latin typeface="Times New Roman" panose="02020603050405020304" pitchFamily="18" charset="0"/>
                <a:ea typeface="Times New Roman" panose="02020603050405020304" pitchFamily="18" charset="0"/>
              </a:rPr>
              <a:t>Основные принципы обеспечения международного мира и безопасности:</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неприменение силы и угрозы силой (принцип ненападения);</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принцип мирного разрешения международных споров;</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принцип нерушимости государственных границ, территориальной целостности государства.</a:t>
            </a:r>
            <a:endParaRPr lang="ru-RU" sz="1100" dirty="0">
              <a:latin typeface="Times New Roman" panose="02020603050405020304" pitchFamily="18" charset="0"/>
              <a:ea typeface="Times New Roman" panose="02020603050405020304" pitchFamily="18" charset="0"/>
            </a:endParaRPr>
          </a:p>
          <a:p>
            <a:pPr lvl="0" algn="just">
              <a:lnSpc>
                <a:spcPct val="115000"/>
              </a:lnSpc>
              <a:spcAft>
                <a:spcPts val="0"/>
              </a:spcAft>
              <a:tabLst>
                <a:tab pos="180340" algn="r"/>
              </a:tabLst>
            </a:pPr>
            <a:r>
              <a:rPr lang="ru-RU" dirty="0" smtClean="0">
                <a:latin typeface="Times New Roman" panose="02020603050405020304" pitchFamily="18" charset="0"/>
                <a:ea typeface="Times New Roman" panose="02020603050405020304" pitchFamily="18" charset="0"/>
              </a:rPr>
              <a:t>2.   Основные </a:t>
            </a:r>
            <a:r>
              <a:rPr lang="ru-RU" dirty="0">
                <a:latin typeface="Times New Roman" panose="02020603050405020304" pitchFamily="18" charset="0"/>
                <a:ea typeface="Times New Roman" panose="02020603050405020304" pitchFamily="18" charset="0"/>
              </a:rPr>
              <a:t>принципы сотрудничества государств:</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суверенное равенство государств;</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невмешательство во внутренние дела государств;</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добросовестное выполнение международных обязательств;</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сотрудничество государств.</a:t>
            </a:r>
            <a:endParaRPr lang="ru-RU" sz="1100" dirty="0">
              <a:latin typeface="Times New Roman" panose="02020603050405020304" pitchFamily="18" charset="0"/>
              <a:ea typeface="Times New Roman" panose="02020603050405020304" pitchFamily="18" charset="0"/>
            </a:endParaRPr>
          </a:p>
          <a:p>
            <a:pPr lvl="0" algn="just">
              <a:lnSpc>
                <a:spcPct val="115000"/>
              </a:lnSpc>
              <a:spcAft>
                <a:spcPts val="0"/>
              </a:spcAft>
              <a:tabLst>
                <a:tab pos="180340" algn="r"/>
              </a:tabLst>
            </a:pPr>
            <a:r>
              <a:rPr lang="ru-RU" dirty="0" smtClean="0">
                <a:latin typeface="Times New Roman" panose="02020603050405020304" pitchFamily="18" charset="0"/>
                <a:ea typeface="Times New Roman" panose="02020603050405020304" pitchFamily="18" charset="0"/>
              </a:rPr>
              <a:t>3.   Основные </a:t>
            </a:r>
            <a:r>
              <a:rPr lang="ru-RU" dirty="0">
                <a:latin typeface="Times New Roman" panose="02020603050405020304" pitchFamily="18" charset="0"/>
                <a:ea typeface="Times New Roman" panose="02020603050405020304" pitchFamily="18" charset="0"/>
              </a:rPr>
              <a:t>принципы защиты прав народов (наций) и человека:</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принцип равноправия и самоопределения народов;</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принцип уважения прав и свобод человека.</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696323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68952" cy="6144759"/>
          </a:xfrm>
          <a:prstGeom prst="rect">
            <a:avLst/>
          </a:prstGeom>
        </p:spPr>
        <p:txBody>
          <a:bodyPr wrap="square">
            <a:spAutoFit/>
          </a:bodyPr>
          <a:lstStyle/>
          <a:p>
            <a:pPr indent="450215" algn="ctr">
              <a:lnSpc>
                <a:spcPct val="115000"/>
              </a:lnSpc>
              <a:spcAft>
                <a:spcPts val="0"/>
              </a:spcAft>
              <a:tabLst>
                <a:tab pos="180340" algn="r"/>
              </a:tabLst>
            </a:pPr>
            <a:r>
              <a:rPr lang="ru-RU" b="1" dirty="0">
                <a:latin typeface="Times New Roman" panose="02020603050405020304" pitchFamily="18" charset="0"/>
                <a:ea typeface="Times New Roman" panose="02020603050405020304" pitchFamily="18" charset="0"/>
              </a:rPr>
              <a:t>Понятие коллективной безопасности.</a:t>
            </a:r>
            <a:endParaRPr lang="ru-RU" sz="1100" dirty="0">
              <a:latin typeface="Times New Roman" panose="02020603050405020304" pitchFamily="18" charset="0"/>
              <a:ea typeface="Times New Roman" panose="02020603050405020304" pitchFamily="18" charset="0"/>
            </a:endParaRPr>
          </a:p>
          <a:p>
            <a:pPr indent="450215" algn="ctr">
              <a:lnSpc>
                <a:spcPct val="115000"/>
              </a:lnSpc>
              <a:spcAft>
                <a:spcPts val="0"/>
              </a:spcAft>
              <a:tabLst>
                <a:tab pos="180340" algn="r"/>
              </a:tabLst>
            </a:pPr>
            <a:r>
              <a:rPr lang="ru-RU" b="1" dirty="0">
                <a:latin typeface="Times New Roman" panose="02020603050405020304" pitchFamily="18" charset="0"/>
                <a:ea typeface="Times New Roman" panose="02020603050405020304" pitchFamily="18" charset="0"/>
              </a:rPr>
              <a:t>Система коллективной безопасности: ООН и СНГ</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b="1" dirty="0">
                <a:latin typeface="Times New Roman" panose="02020603050405020304" pitchFamily="18" charset="0"/>
                <a:ea typeface="Times New Roman" panose="02020603050405020304" pitchFamily="18" charset="0"/>
              </a:rPr>
              <a:t>Коллективная безопасность </a:t>
            </a:r>
            <a:r>
              <a:rPr lang="ru-RU" dirty="0">
                <a:latin typeface="Times New Roman" panose="02020603050405020304" pitchFamily="18" charset="0"/>
                <a:ea typeface="Times New Roman" panose="02020603050405020304" pitchFamily="18" charset="0"/>
              </a:rPr>
              <a:t>– это такое состояние международных отношений, при котором исключаются угрозы миру, нарушения мира и акты агрессии в какой бы то ни было форме, а отношения между государствами строятся исключительно на общепризнанных принципах международного права.</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Коллективная безопасность означает систему совместных мероприятий государств всего мира или определенного региона, предпринимаемых для предотвращения и устранения угрозы миру и подавления актов агрессии.</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Средства обеспечения коллективной безопасности носят международно-правовой характер, так как их претворение в жизнь и функционирование регламентируются соответствующими международными договорами, соглашениями и конвенциями.</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Современное международное право предусматривает две организационные формы создания систем коллективной безопасности:</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всемирная организация безопасности, например в рамках ООН);</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региональные организации безопасности, например: ОАЕ (Организация Африканского Единства), ОАГ (Организация Американских Государств, ЛАГ (Лига Арабских Государств).</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776357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853" y="116632"/>
            <a:ext cx="9144000" cy="3600400"/>
          </a:xfrm>
          <a:prstGeom prst="rect">
            <a:avLst/>
          </a:prstGeom>
        </p:spPr>
        <p:txBody>
          <a:bodyPr wrap="square">
            <a:spAutoFit/>
          </a:bodyPr>
          <a:lstStyle/>
          <a:p>
            <a:pPr indent="450215" algn="just">
              <a:lnSpc>
                <a:spcPct val="115000"/>
              </a:lnSpc>
              <a:spcAft>
                <a:spcPts val="0"/>
              </a:spcAft>
              <a:tabLst>
                <a:tab pos="180340" algn="r"/>
              </a:tabLst>
            </a:pPr>
            <a:r>
              <a:rPr lang="ru-RU" dirty="0" smtClean="0">
                <a:latin typeface="Times New Roman" panose="02020603050405020304" pitchFamily="18" charset="0"/>
                <a:ea typeface="Times New Roman" panose="02020603050405020304" pitchFamily="18" charset="0"/>
              </a:rPr>
              <a:t>Объем </a:t>
            </a:r>
            <a:r>
              <a:rPr lang="ru-RU" dirty="0">
                <a:latin typeface="Times New Roman" panose="02020603050405020304" pitchFamily="18" charset="0"/>
                <a:ea typeface="Times New Roman" panose="02020603050405020304" pitchFamily="18" charset="0"/>
              </a:rPr>
              <a:t>прав и полномочий каждой из этих систем различный.</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tabLst>
                <a:tab pos="180340" algn="r"/>
              </a:tabLst>
            </a:pPr>
            <a:r>
              <a:rPr lang="ru-RU" dirty="0">
                <a:latin typeface="Times New Roman" panose="02020603050405020304" pitchFamily="18" charset="0"/>
                <a:ea typeface="Times New Roman" panose="02020603050405020304" pitchFamily="18" charset="0"/>
              </a:rPr>
              <a:t>Определяющую роль в обеспечении коллективной безопасности призвана сыграть </a:t>
            </a:r>
            <a:r>
              <a:rPr lang="ru-RU" dirty="0" err="1">
                <a:latin typeface="Times New Roman" panose="02020603050405020304" pitchFamily="18" charset="0"/>
                <a:ea typeface="Times New Roman" panose="02020603050405020304" pitchFamily="18" charset="0"/>
              </a:rPr>
              <a:t>Оргнганизация</a:t>
            </a:r>
            <a:r>
              <a:rPr lang="ru-RU" dirty="0">
                <a:latin typeface="Times New Roman" panose="02020603050405020304" pitchFamily="18" charset="0"/>
                <a:ea typeface="Times New Roman" panose="02020603050405020304" pitchFamily="18" charset="0"/>
              </a:rPr>
              <a:t> Объединенных Наций, принявшая в декабре 1988 г. резолюцию «Всеобъемлющий подход к укреплению международного мира и безопасности в соответствии с Уставом ООН» и вновь подчеркнувшая, что главное звено коллективной безопасности – это соблюдение между государствами основополагающих принципов современного международного права. Важное место в обеспечении коллективной безопасности занимают такие специальные принципы, как:</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принцип равной безопасности;</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принцип не нанесения ущерба безопасности государств;</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tabLst>
                <a:tab pos="180340" algn="r"/>
              </a:tabLst>
            </a:pPr>
            <a:r>
              <a:rPr lang="ru-RU" dirty="0">
                <a:latin typeface="Times New Roman" panose="02020603050405020304" pitchFamily="18" charset="0"/>
                <a:ea typeface="Times New Roman" panose="02020603050405020304" pitchFamily="18" charset="0"/>
              </a:rPr>
              <a:t>принцип равенства и одинаковой безопасности.</a:t>
            </a:r>
            <a:endParaRPr lang="ru-RU" sz="1100" dirty="0">
              <a:effectLst/>
              <a:latin typeface="Times New Roman" panose="02020603050405020304" pitchFamily="18" charset="0"/>
              <a:ea typeface="Times New Roman" panose="02020603050405020304" pitchFamily="18" charset="0"/>
            </a:endParaRPr>
          </a:p>
        </p:txBody>
      </p:sp>
      <p:pic>
        <p:nvPicPr>
          <p:cNvPr id="4098" name="Picture 2" descr="http://russiatodaynews.ru/wp-content/uploads/2016/02/1455704157_lu7tplbq1sg.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7664" y="3576984"/>
            <a:ext cx="5751100" cy="32849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25607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9305" y="836712"/>
            <a:ext cx="9073008" cy="4870564"/>
          </a:xfrm>
          <a:prstGeom prst="rect">
            <a:avLst/>
          </a:prstGeom>
        </p:spPr>
        <p:txBody>
          <a:bodyPr wrap="square">
            <a:spAutoFit/>
          </a:bodyPr>
          <a:lstStyle/>
          <a:p>
            <a:pPr indent="450215" algn="just">
              <a:lnSpc>
                <a:spcPct val="115000"/>
              </a:lnSpc>
              <a:spcAft>
                <a:spcPts val="0"/>
              </a:spcAft>
            </a:pPr>
            <a:r>
              <a:rPr lang="ru-RU" b="1" dirty="0">
                <a:latin typeface="Times New Roman" panose="02020603050405020304" pitchFamily="18" charset="0"/>
                <a:ea typeface="Times New Roman" panose="02020603050405020304" pitchFamily="18" charset="0"/>
              </a:rPr>
              <a:t>Всемирная система коллективной безопасности</a:t>
            </a:r>
            <a:r>
              <a:rPr lang="ru-RU" dirty="0">
                <a:latin typeface="Times New Roman" panose="02020603050405020304" pitchFamily="18" charset="0"/>
                <a:ea typeface="Times New Roman" panose="02020603050405020304" pitchFamily="18" charset="0"/>
              </a:rPr>
              <a:t>, предусмотренная Уставом ООН, исходит из признания того факта, что мир неделим, что агрессия против одного какого-либо государства может привести к мировой войне.</a:t>
            </a:r>
            <a:endParaRPr lang="ru-RU" sz="1100" dirty="0">
              <a:latin typeface="Times New Roman" panose="02020603050405020304" pitchFamily="18" charset="0"/>
              <a:ea typeface="Times New Roman" panose="02020603050405020304" pitchFamily="18" charset="0"/>
            </a:endParaRPr>
          </a:p>
          <a:p>
            <a:pPr indent="450215" algn="just">
              <a:lnSpc>
                <a:spcPct val="115000"/>
              </a:lnSpc>
              <a:spcAft>
                <a:spcPts val="0"/>
              </a:spcAft>
            </a:pPr>
            <a:r>
              <a:rPr lang="ru-RU" dirty="0">
                <a:latin typeface="Times New Roman" panose="02020603050405020304" pitchFamily="18" charset="0"/>
                <a:ea typeface="Times New Roman" panose="02020603050405020304" pitchFamily="18" charset="0"/>
              </a:rPr>
              <a:t>Система коллективных мероприятий, предусмотренных Уставом ООН, охватывает меры, направленные на:</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запрещение применения силы и угрозы силой  в отношениях между государствами (ст. 2 п. 4);</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мирное разрешение международных споров (гл. </a:t>
            </a:r>
            <a:r>
              <a:rPr lang="en-US" dirty="0">
                <a:latin typeface="Times New Roman" panose="02020603050405020304" pitchFamily="18" charset="0"/>
                <a:ea typeface="Times New Roman" panose="02020603050405020304" pitchFamily="18" charset="0"/>
              </a:rPr>
              <a:t>VI</a:t>
            </a:r>
            <a:r>
              <a:rPr lang="ru-RU" dirty="0">
                <a:latin typeface="Times New Roman" panose="02020603050405020304" pitchFamily="18" charset="0"/>
                <a:ea typeface="Times New Roman" panose="02020603050405020304" pitchFamily="18" charset="0"/>
              </a:rPr>
              <a:t> Устава ООН);</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сокращение вооруженных сил, вооружений и разоружение (ст. 11, 26, 47);</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использование региональных организаций безопасности (гл. </a:t>
            </a:r>
            <a:r>
              <a:rPr lang="en-US" dirty="0">
                <a:latin typeface="Times New Roman" panose="02020603050405020304" pitchFamily="18" charset="0"/>
                <a:ea typeface="Times New Roman" panose="02020603050405020304" pitchFamily="18" charset="0"/>
              </a:rPr>
              <a:t>VIII</a:t>
            </a:r>
            <a:r>
              <a:rPr lang="ru-RU" dirty="0">
                <a:latin typeface="Times New Roman" panose="02020603050405020304" pitchFamily="18" charset="0"/>
                <a:ea typeface="Times New Roman" panose="02020603050405020304" pitchFamily="18" charset="0"/>
              </a:rPr>
              <a:t> Устава ООН);</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пресечение нарушений мира (ст. 40).</a:t>
            </a:r>
            <a:endParaRPr lang="ru-RU" sz="1100" dirty="0">
              <a:latin typeface="Times New Roman" panose="02020603050405020304" pitchFamily="18" charset="0"/>
              <a:ea typeface="Times New Roman" panose="02020603050405020304" pitchFamily="18" charset="0"/>
            </a:endParaRPr>
          </a:p>
          <a:p>
            <a:pPr indent="449580" algn="just">
              <a:lnSpc>
                <a:spcPct val="115000"/>
              </a:lnSpc>
              <a:spcAft>
                <a:spcPts val="0"/>
              </a:spcAft>
            </a:pPr>
            <a:r>
              <a:rPr lang="ru-RU" dirty="0">
                <a:latin typeface="Times New Roman" panose="02020603050405020304" pitchFamily="18" charset="0"/>
                <a:ea typeface="Times New Roman" panose="02020603050405020304" pitchFamily="18" charset="0"/>
              </a:rPr>
              <a:t>Средства обеспечения коллективной безопасности по Уставу ООН являются:</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разоружение;</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разрешение спорных вопросов мирным путем;</a:t>
            </a:r>
            <a:endParaRPr lang="ru-RU" sz="11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создание системы принудительных мер против агрессора.</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4146701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35841"/>
            <a:ext cx="8964488" cy="6865341"/>
          </a:xfrm>
          <a:prstGeom prst="rect">
            <a:avLst/>
          </a:prstGeom>
        </p:spPr>
        <p:txBody>
          <a:bodyPr wrap="square">
            <a:spAutoFit/>
          </a:bodyPr>
          <a:lstStyle/>
          <a:p>
            <a:pPr indent="457200" algn="just">
              <a:lnSpc>
                <a:spcPct val="115000"/>
              </a:lnSpc>
              <a:spcAft>
                <a:spcPts val="0"/>
              </a:spcAft>
            </a:pPr>
            <a:r>
              <a:rPr lang="ru-RU" sz="1600" dirty="0">
                <a:latin typeface="Times New Roman" panose="02020603050405020304" pitchFamily="18" charset="0"/>
                <a:ea typeface="Times New Roman" panose="02020603050405020304" pitchFamily="18" charset="0"/>
              </a:rPr>
              <a:t>Главная ответственность за функционирование всемирной системы коллективной безопасности возложена на Совет Безопасности, решения которого носят обязательный характер для всех государств-членов ООН. В принятой 5 декабря 1986 г. резолюции Генеральной Ассамблеи ООН подчеркивается, сто система коллективной безопасности, воплощенная в Уставе ООН «по-прежнему является фундаментальным и незаменимым инструментом для сохранения международного мира и безопасности» (п. 1).</a:t>
            </a:r>
          </a:p>
          <a:p>
            <a:pPr indent="457200" algn="just">
              <a:lnSpc>
                <a:spcPct val="115000"/>
              </a:lnSpc>
              <a:spcAft>
                <a:spcPts val="0"/>
              </a:spcAft>
            </a:pPr>
            <a:r>
              <a:rPr lang="ru-RU" sz="1600" dirty="0">
                <a:latin typeface="Times New Roman" panose="02020603050405020304" pitchFamily="18" charset="0"/>
                <a:ea typeface="Times New Roman" panose="02020603050405020304" pitchFamily="18" charset="0"/>
              </a:rPr>
              <a:t>Всемирная система коллективное безопасности не исключает и не отрицает создания региональных (местных) систем коллективной безопасности, а, напротив, предполагает создание таких организаций, которые ставят перед собой соответствующие задачи применительно к конкретным географическим районам (ст. 52 Устава ООН). Решаться эти задачи должны только мирными средствами (ст. 52 п. 2). Принудительные меры с использованием вооруженных сил могут быть применены только для отражения уже совершенного вооруженного нападения и только под руководством Совета Безопасности (ст. 53 п. 1).</a:t>
            </a:r>
          </a:p>
          <a:p>
            <a:pPr indent="457200" algn="just">
              <a:lnSpc>
                <a:spcPct val="115000"/>
              </a:lnSpc>
              <a:spcAft>
                <a:spcPts val="0"/>
              </a:spcAft>
            </a:pPr>
            <a:r>
              <a:rPr lang="ru-RU" sz="1600" dirty="0">
                <a:latin typeface="Times New Roman" panose="02020603050405020304" pitchFamily="18" charset="0"/>
                <a:ea typeface="Times New Roman" panose="02020603050405020304" pitchFamily="18" charset="0"/>
              </a:rPr>
              <a:t> Цель региональных систем коллективной безопасности та же, что и всемирной – поддержание международного мира и безопасности. Для выполнения этой цели они конкретизируют, приспособляют свою деятельность так, чтобы, учтя специфические особенности данного географического региона, более эффективно использовать все имеющиеся у государств этого района средства для сохранения и укрепления мира. Из ограниченной сферы их действий вытекает:</a:t>
            </a:r>
          </a:p>
          <a:p>
            <a:pPr marL="342900" lvl="0" indent="-342900" algn="just">
              <a:lnSpc>
                <a:spcPct val="115000"/>
              </a:lnSpc>
              <a:spcAft>
                <a:spcPts val="0"/>
              </a:spcAft>
              <a:buFont typeface="+mj-lt"/>
              <a:buAutoNum type="arabicPeriod"/>
            </a:pPr>
            <a:r>
              <a:rPr lang="ru-RU" sz="1600" dirty="0">
                <a:latin typeface="Times New Roman" panose="02020603050405020304" pitchFamily="18" charset="0"/>
                <a:ea typeface="Times New Roman" panose="02020603050405020304" pitchFamily="18" charset="0"/>
              </a:rPr>
              <a:t>региональные организации неправомочны, принимать какие-либо решения по вопросам, затрагивающим интересы всех государств мира или интересы государств, принадлежащих к нескольким регионам;</a:t>
            </a:r>
          </a:p>
          <a:p>
            <a:pPr marL="342900" lvl="0" indent="-342900" algn="just">
              <a:lnSpc>
                <a:spcPct val="115000"/>
              </a:lnSpc>
              <a:spcAft>
                <a:spcPts val="0"/>
              </a:spcAft>
              <a:buFont typeface="+mj-lt"/>
              <a:buAutoNum type="arabicPeriod"/>
            </a:pPr>
            <a:r>
              <a:rPr lang="ru-RU" sz="1600" dirty="0">
                <a:latin typeface="Times New Roman" panose="02020603050405020304" pitchFamily="18" charset="0"/>
                <a:ea typeface="Times New Roman" panose="02020603050405020304" pitchFamily="18" charset="0"/>
              </a:rPr>
              <a:t>участники регионального соглашения вправе решать только такие вопросы, которые являются «подходящими для региональных действий» (ст. 52), т.е. они решают вопросы, затрагивающие интересы одного географического региона.</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929296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69154"/>
            <a:ext cx="8352928" cy="6788846"/>
          </a:xfrm>
          <a:prstGeom prst="rect">
            <a:avLst/>
          </a:prstGeom>
        </p:spPr>
        <p:txBody>
          <a:bodyPr wrap="square">
            <a:spAutoFit/>
          </a:bodyPr>
          <a:lstStyle/>
          <a:p>
            <a:pPr indent="450215" algn="just">
              <a:lnSpc>
                <a:spcPct val="115000"/>
              </a:lnSpc>
              <a:spcAft>
                <a:spcPts val="0"/>
              </a:spcAft>
            </a:pPr>
            <a:r>
              <a:rPr lang="ru-RU" sz="2000" dirty="0">
                <a:latin typeface="Times New Roman" panose="02020603050405020304" pitchFamily="18" charset="0"/>
                <a:ea typeface="Times New Roman" panose="02020603050405020304" pitchFamily="18" charset="0"/>
              </a:rPr>
              <a:t>Учитывая цели региональных организаций, Устав ООН придает им и соответствующие средства, которыми они могут пользоваться для достижения этих целей. Ст. 52 предписывает Совету Безопасности поощрять решение споров между государствами одного региона с помощью региональных организаций, а сами государства, прежде чем передать спор в совет Безопасности, должны попытаться решить его в рамках регионального соглашения. Совет Безопасности может использовать региональные организации для осуществления принудительных мер под своим руководством. Сами же региональные организации не могут принимать никаких принудительных мер без решения Совета Безопасности. Они могут принимать принудительные меры только для отражения уже совершенного вооруженного нападения на одного их участников региональной системы коллективной безопасности.</a:t>
            </a:r>
          </a:p>
          <a:p>
            <a:pPr indent="450215" algn="just">
              <a:lnSpc>
                <a:spcPct val="115000"/>
              </a:lnSpc>
              <a:spcAft>
                <a:spcPts val="0"/>
              </a:spcAft>
            </a:pPr>
            <a:r>
              <a:rPr lang="ru-RU" sz="2000" dirty="0">
                <a:latin typeface="Times New Roman" panose="02020603050405020304" pitchFamily="18" charset="0"/>
                <a:ea typeface="Times New Roman" panose="02020603050405020304" pitchFamily="18" charset="0"/>
              </a:rPr>
              <a:t>Согласно Уставу ООН она может применять вооруженные силы в целях пресечения агрессии, ее предотвращения, поддержания международного мира и безопасности. В данном случае вооруженные силы ООН действуют от имени сообщества народов. Согласно ст. 43 Устава ООН Совет Безопасности может заключать соглашения с любым членом ООН о выделении последним контингентов войск.</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115280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6814" y="548680"/>
            <a:ext cx="4248472" cy="4939814"/>
          </a:xfrm>
          <a:prstGeom prst="rect">
            <a:avLst/>
          </a:prstGeom>
        </p:spPr>
        <p:txBody>
          <a:bodyPr wrap="square">
            <a:spAutoFit/>
          </a:bodyPr>
          <a:lstStyle/>
          <a:p>
            <a:pPr indent="450215" algn="just">
              <a:lnSpc>
                <a:spcPct val="115000"/>
              </a:lnSpc>
              <a:spcAft>
                <a:spcPts val="0"/>
              </a:spcAft>
            </a:pPr>
            <a:r>
              <a:rPr lang="ru-RU" sz="2000" b="1" dirty="0">
                <a:latin typeface="Times New Roman" panose="02020603050405020304" pitchFamily="18" charset="0"/>
                <a:ea typeface="Times New Roman" panose="02020603050405020304" pitchFamily="18" charset="0"/>
              </a:rPr>
              <a:t>Вооруженные силы ООН </a:t>
            </a:r>
            <a:r>
              <a:rPr lang="ru-RU" sz="2000" dirty="0">
                <a:latin typeface="Times New Roman" panose="02020603050405020304" pitchFamily="18" charset="0"/>
                <a:ea typeface="Times New Roman" panose="02020603050405020304" pitchFamily="18" charset="0"/>
              </a:rPr>
              <a:t>– это контингенты войск отдельных стран, которые, в свою очередь, являются участниками Женевских конвенций 1949 года.</a:t>
            </a:r>
          </a:p>
          <a:p>
            <a:r>
              <a:rPr lang="ru-RU" sz="2000" dirty="0">
                <a:latin typeface="Times New Roman" panose="02020603050405020304" pitchFamily="18" charset="0"/>
                <a:ea typeface="Times New Roman" panose="02020603050405020304" pitchFamily="18" charset="0"/>
              </a:rPr>
              <a:t>В инструкциях Генерального секретаря ООН и в соглашениях, заключаемых в соответствии со ст. 43 Устава ООН Советом Безопасности с членами ООН, которые выделяют свои контингенты войск в состав вооруженных сил ООН, указывается, что ВС ООН будут соблюдать нормы международного права.</a:t>
            </a:r>
            <a:endParaRPr lang="ru-RU" sz="2000" dirty="0"/>
          </a:p>
        </p:txBody>
      </p:sp>
      <p:sp>
        <p:nvSpPr>
          <p:cNvPr id="4" name="AutoShape 2" descr="http://odnoklassnikplus.ru/img/57fe2eaa11b42.jpg"/>
          <p:cNvSpPr>
            <a:spLocks noChangeAspect="1" noChangeArrowheads="1"/>
          </p:cNvSpPr>
          <p:nvPr/>
        </p:nvSpPr>
        <p:spPr bwMode="auto">
          <a:xfrm>
            <a:off x="155575" y="-141288"/>
            <a:ext cx="301625" cy="30162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8" name="Picture 4" descr="http://odnoklassnikplus.ru/img/57fe2eaa11b4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24163" y="3704977"/>
            <a:ext cx="4729535" cy="3153023"/>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https://images1-focus-opensocial.googleusercontent.com/gadgets/proxy?url=http://image.glavred.info/images/300x225/Apr2016/366717.jpg&amp;container=focus&amp;resize_w=64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68505" y="548680"/>
            <a:ext cx="4040849" cy="30306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18202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620688"/>
            <a:ext cx="8388424" cy="5755422"/>
          </a:xfrm>
          <a:prstGeom prst="rect">
            <a:avLst/>
          </a:prstGeom>
        </p:spPr>
        <p:txBody>
          <a:bodyPr wrap="square">
            <a:spAutoFit/>
          </a:bodyPr>
          <a:lstStyle/>
          <a:p>
            <a:pPr indent="450215" algn="just">
              <a:lnSpc>
                <a:spcPct val="115000"/>
              </a:lnSpc>
              <a:spcAft>
                <a:spcPts val="0"/>
              </a:spcAft>
            </a:pPr>
            <a:r>
              <a:rPr lang="ru-RU" sz="2000" dirty="0">
                <a:latin typeface="Times New Roman" panose="02020603050405020304" pitchFamily="18" charset="0"/>
                <a:ea typeface="Times New Roman" panose="02020603050405020304" pitchFamily="18" charset="0"/>
              </a:rPr>
              <a:t>Механизм ООН способен действовать эффективно в борьбе против широкомасштабных гуманитарных кризисов с помощью гуманитарных силовых операций лишь в том случае, когда стратегические интересы постоянных членов Совета Безопасности ООН не вступают в противоречия между собой. Под гуманитарными силовыми операциями ООН следует понимать принудительные меры ООН, которые связаны с использованием вооруженной силы, осуществляемые на основе Главы </a:t>
            </a:r>
            <a:r>
              <a:rPr lang="en-US" sz="2000" dirty="0">
                <a:latin typeface="Times New Roman" panose="02020603050405020304" pitchFamily="18" charset="0"/>
                <a:ea typeface="Times New Roman" panose="02020603050405020304" pitchFamily="18" charset="0"/>
              </a:rPr>
              <a:t>VII</a:t>
            </a:r>
            <a:r>
              <a:rPr lang="ru-RU" sz="2000" dirty="0">
                <a:latin typeface="Times New Roman" panose="02020603050405020304" pitchFamily="18" charset="0"/>
                <a:ea typeface="Times New Roman" panose="02020603050405020304" pitchFamily="18" charset="0"/>
              </a:rPr>
              <a:t> Устава ООН и в рамках резолюций Совета Безопасности ООН в целях обеспечения соблюдения принципов международного права, в случае, если масштабы и серьезность их нарушений в конкретном государстве представляют собой нарушение международного мира или угрозу миру, а официальные власти этого государства не в состоянии (или не желают) самостоятельно преодолеть кризисную ситуацию. Причем гуманитарные силовые операции ООН, как разновидность принудительных мер Совета Безопасности ООН, следует отличать от операций ООН по поддержанию мира, которые основываются на принципе неприменения силы.</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164591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1412776"/>
            <a:ext cx="8632158" cy="3785652"/>
          </a:xfrm>
          <a:prstGeom prst="rect">
            <a:avLst/>
          </a:prstGeom>
        </p:spPr>
        <p:txBody>
          <a:bodyPr wrap="square">
            <a:spAutoFit/>
          </a:bodyPr>
          <a:lstStyle/>
          <a:p>
            <a:r>
              <a:rPr lang="ru-RU" sz="2400" dirty="0" smtClean="0"/>
              <a:t>1. </a:t>
            </a:r>
            <a:r>
              <a:rPr lang="ru-RU" sz="2400" b="1" dirty="0" smtClean="0"/>
              <a:t>Международное </a:t>
            </a:r>
            <a:r>
              <a:rPr lang="ru-RU" sz="2400" b="1" dirty="0" smtClean="0"/>
              <a:t>гуманитарное право о законах войны.</a:t>
            </a:r>
            <a:endParaRPr lang="ru-RU"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a:p>
            <a:pPr marL="457200" indent="-457200"/>
            <a:r>
              <a:rPr lang="ru-RU" sz="2400" dirty="0" smtClean="0"/>
              <a:t>2.</a:t>
            </a:r>
            <a:r>
              <a:rPr lang="ru-RU" sz="2400" b="1" dirty="0" smtClean="0"/>
              <a:t> Женевская </a:t>
            </a:r>
            <a:r>
              <a:rPr lang="ru-RU" sz="2400" b="1" dirty="0" smtClean="0"/>
              <a:t>конвенция «О защите жертв войны»</a:t>
            </a:r>
            <a:r>
              <a:rPr lang="ru-RU" sz="2400" dirty="0" smtClean="0"/>
              <a:t> </a:t>
            </a:r>
            <a:r>
              <a:rPr lang="ru-RU" sz="2400" b="1" dirty="0" smtClean="0"/>
              <a:t>от 12 августа1949 года и дополнительные протоколы к ней 1977 года</a:t>
            </a:r>
            <a:r>
              <a:rPr lang="ru-RU" sz="2400" b="1" dirty="0" smtClean="0"/>
              <a:t>.</a:t>
            </a:r>
          </a:p>
          <a:p>
            <a:pPr marL="457200" indent="-457200"/>
            <a:r>
              <a:rPr lang="ru-RU" sz="2400" dirty="0" smtClean="0"/>
              <a:t>3. </a:t>
            </a:r>
            <a:r>
              <a:rPr lang="ru-RU" sz="2400" b="1" dirty="0" smtClean="0"/>
              <a:t>Конвенция «О запрещении или ограничении применения конкретных видов оружия, которые могут считаться наносящими чрезмерные повреждения или имеющими неизбирательное действие</a:t>
            </a:r>
            <a:endParaRPr lang="ru-RU" sz="2400" b="1" dirty="0"/>
          </a:p>
        </p:txBody>
      </p:sp>
      <p:sp>
        <p:nvSpPr>
          <p:cNvPr id="4" name="Прямоугольник 3"/>
          <p:cNvSpPr/>
          <p:nvPr/>
        </p:nvSpPr>
        <p:spPr>
          <a:xfrm>
            <a:off x="2267744" y="332656"/>
            <a:ext cx="4572000" cy="400110"/>
          </a:xfrm>
          <a:prstGeom prst="rect">
            <a:avLst/>
          </a:prstGeom>
        </p:spPr>
        <p:txBody>
          <a:bodyPr>
            <a:spAutoFit/>
          </a:bodyPr>
          <a:lstStyle/>
          <a:p>
            <a:pPr algn="ctr"/>
            <a:r>
              <a:rPr lang="ru-RU" sz="2000" b="1" u="sng" dirty="0" smtClean="0">
                <a:solidFill>
                  <a:srgbClr val="002060"/>
                </a:solidFill>
                <a:effectLst>
                  <a:outerShdw blurRad="38100" dist="38100" dir="2700000" algn="tl">
                    <a:srgbClr val="000000">
                      <a:alpha val="43137"/>
                    </a:srgbClr>
                  </a:outerShdw>
                </a:effectLst>
                <a:latin typeface="Bookman Old Style" pitchFamily="18" charset="0"/>
              </a:rPr>
              <a:t>УЧЕБНЫЕ ВОПРОСЫ</a:t>
            </a:r>
            <a:endParaRPr lang="ru-RU" sz="2000" b="1" u="sng" dirty="0">
              <a:solidFill>
                <a:srgbClr val="002060"/>
              </a:solidFill>
              <a:effectLst>
                <a:outerShdw blurRad="38100" dist="38100" dir="2700000" algn="tl">
                  <a:srgbClr val="000000">
                    <a:alpha val="43137"/>
                  </a:srgbClr>
                </a:outerShdw>
              </a:effectLst>
              <a:latin typeface="Bookman Old Style" pitchFamily="18" charset="0"/>
            </a:endParaRPr>
          </a:p>
        </p:txBody>
      </p:sp>
    </p:spTree>
    <p:extLst>
      <p:ext uri="{BB962C8B-B14F-4D97-AF65-F5344CB8AC3E}">
        <p14:creationId xmlns:p14="http://schemas.microsoft.com/office/powerpoint/2010/main" xmlns="" val="792557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7150"/>
            <a:ext cx="9144000" cy="6299032"/>
          </a:xfrm>
          <a:prstGeom prst="rect">
            <a:avLst/>
          </a:prstGeom>
        </p:spPr>
        <p:txBody>
          <a:bodyPr wrap="square">
            <a:spAutoFit/>
          </a:bodyPr>
          <a:lstStyle/>
          <a:p>
            <a:pPr indent="450215" algn="just">
              <a:lnSpc>
                <a:spcPct val="115000"/>
              </a:lnSpc>
              <a:spcAft>
                <a:spcPts val="0"/>
              </a:spcAft>
            </a:pPr>
            <a:r>
              <a:rPr lang="ru-RU" sz="1600" dirty="0">
                <a:latin typeface="Times New Roman" panose="02020603050405020304" pitchFamily="18" charset="0"/>
                <a:ea typeface="Times New Roman" panose="02020603050405020304" pitchFamily="18" charset="0"/>
              </a:rPr>
              <a:t>Поддержание мира определяется как размещение войск ООН в зоне конфликта с согласия государств или, при необходимости, других соответствующих структур, в качестве временной меры по сдерживанию вооруженной борьбы, предотвращению возобновления военных действий и по восстановлению международного мира и безопасности. Функции сил о поддержанию мира, которые традиционно состояли в контроле за соблюдением соглашений о прекращении огня, демаркационных линиях и выводе войск, за последние годы расширились, включив в себя контроль за проведением выборов, доставку грузов гуманитарной помощи, содействие процессу национального примирения и восстановления социальной, экономической и административной инфраструктуры государства. Силы по поддержанию мира не имеют военных полномочий на принятие силовых мер.</a:t>
            </a:r>
          </a:p>
          <a:p>
            <a:pPr indent="450215" algn="just">
              <a:lnSpc>
                <a:spcPct val="115000"/>
              </a:lnSpc>
              <a:spcAft>
                <a:spcPts val="0"/>
              </a:spcAft>
            </a:pPr>
            <a:r>
              <a:rPr lang="ru-RU" sz="1600" b="1" dirty="0">
                <a:latin typeface="Times New Roman" panose="02020603050405020304" pitchFamily="18" charset="0"/>
                <a:ea typeface="Times New Roman" panose="02020603050405020304" pitchFamily="18" charset="0"/>
              </a:rPr>
              <a:t>Текущие операции ООН по поддержанию мира:</a:t>
            </a:r>
            <a:endParaRPr lang="ru-RU" sz="1600" dirty="0">
              <a:latin typeface="Times New Roman" panose="02020603050405020304" pitchFamily="18" charset="0"/>
              <a:ea typeface="Times New Roman" panose="02020603050405020304" pitchFamily="18" charset="0"/>
            </a:endParaRPr>
          </a:p>
          <a:p>
            <a:pPr indent="450215" algn="just">
              <a:lnSpc>
                <a:spcPct val="115000"/>
              </a:lnSpc>
              <a:spcAft>
                <a:spcPts val="0"/>
              </a:spcAft>
            </a:pPr>
            <a:r>
              <a:rPr lang="ru-RU" sz="1600" b="1" dirty="0">
                <a:latin typeface="Times New Roman" panose="02020603050405020304" pitchFamily="18" charset="0"/>
                <a:ea typeface="Times New Roman" panose="02020603050405020304" pitchFamily="18" charset="0"/>
              </a:rPr>
              <a:t>Орган Организации Объединенных Наций по наблюдению за выполнением условий перемирия в Палестине (ОНВУП)</a:t>
            </a:r>
            <a:endParaRPr lang="ru-RU" sz="16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Существует с июня 1948 года по настоящее время.</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Примерная сумма ежегодных расходов ООН: 30 млн. долл. США.</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Текущая численность: 219 человек.</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Число смертных случаев: 28</a:t>
            </a:r>
          </a:p>
          <a:p>
            <a:pPr indent="450215" algn="just">
              <a:lnSpc>
                <a:spcPct val="115000"/>
              </a:lnSpc>
              <a:spcAft>
                <a:spcPts val="0"/>
              </a:spcAft>
            </a:pPr>
            <a:r>
              <a:rPr lang="ru-RU" sz="1600" b="1" dirty="0">
                <a:latin typeface="Times New Roman" panose="02020603050405020304" pitchFamily="18" charset="0"/>
                <a:ea typeface="Times New Roman" panose="02020603050405020304" pitchFamily="18" charset="0"/>
              </a:rPr>
              <a:t>Группа военных наблюдателей Организации Объединенных Наций в Индии и Пакистане (ГВНООНИП)</a:t>
            </a:r>
            <a:endParaRPr lang="ru-RU" sz="16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Существует с января 1949 года по настоящее время.</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Примерная сумма ежегодных расходов ООН: 8 млн. долл. США.</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Текущая численность: 40 человек.</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Число смертных случаев: 6</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154189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141" y="227442"/>
            <a:ext cx="9158313" cy="6604885"/>
          </a:xfrm>
          <a:prstGeom prst="rect">
            <a:avLst/>
          </a:prstGeom>
        </p:spPr>
        <p:txBody>
          <a:bodyPr wrap="square">
            <a:spAutoFit/>
          </a:bodyPr>
          <a:lstStyle/>
          <a:p>
            <a:pPr indent="450215" algn="just">
              <a:lnSpc>
                <a:spcPct val="115000"/>
              </a:lnSpc>
              <a:spcAft>
                <a:spcPts val="0"/>
              </a:spcAft>
            </a:pPr>
            <a:r>
              <a:rPr lang="ru-RU" sz="1600" b="1" dirty="0">
                <a:latin typeface="Times New Roman" panose="02020603050405020304" pitchFamily="18" charset="0"/>
                <a:ea typeface="Times New Roman" panose="02020603050405020304" pitchFamily="18" charset="0"/>
              </a:rPr>
              <a:t>Вооруженные силы Организации Объединенных Наций по поддержанию мира на Кипре (ВСООНК)</a:t>
            </a:r>
            <a:endParaRPr lang="ru-RU" sz="16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Существуют с марта 1964 года по настоящее время.</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Примерная сумма ежегодных расходов ООН: 47 млн. долл. США.</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Текущая численность: 1221 человек.</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Число смертных случаев: 165</a:t>
            </a:r>
          </a:p>
          <a:p>
            <a:pPr indent="450215" algn="just">
              <a:lnSpc>
                <a:spcPct val="115000"/>
              </a:lnSpc>
              <a:spcAft>
                <a:spcPts val="0"/>
              </a:spcAft>
            </a:pPr>
            <a:r>
              <a:rPr lang="ru-RU" sz="1600" b="1" dirty="0">
                <a:latin typeface="Times New Roman" panose="02020603050405020304" pitchFamily="18" charset="0"/>
                <a:ea typeface="Times New Roman" panose="02020603050405020304" pitchFamily="18" charset="0"/>
              </a:rPr>
              <a:t>Силы Организации Объединенных Наций по наблюдению за разъединением (СООННР)</a:t>
            </a:r>
            <a:endParaRPr lang="ru-RU" sz="16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Существуют с июня 1974 года по настоящее время.</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Примерная сумма ежегодных расходов ООН: 35 млн. долл. США.</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Текущая численность: 1061 человек.</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Число смертных случаев: 36</a:t>
            </a:r>
          </a:p>
          <a:p>
            <a:pPr indent="450215" algn="just">
              <a:lnSpc>
                <a:spcPct val="115000"/>
              </a:lnSpc>
              <a:spcAft>
                <a:spcPts val="0"/>
              </a:spcAft>
            </a:pPr>
            <a:r>
              <a:rPr lang="ru-RU" sz="1600" b="1" dirty="0">
                <a:latin typeface="Times New Roman" panose="02020603050405020304" pitchFamily="18" charset="0"/>
                <a:ea typeface="Times New Roman" panose="02020603050405020304" pitchFamily="18" charset="0"/>
              </a:rPr>
              <a:t>Всемирные силы Организации Объединенных Наций в Ливане (ВСООНЛ)</a:t>
            </a:r>
            <a:endParaRPr lang="ru-RU" sz="16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Существуют с марта 1978 года по настоящее время.</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Примерная сумма ежегодных расходов ООН: 138 млн. долл. США.</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Текущая численность: 5219 человек.</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Число смертных случаев: 198</a:t>
            </a:r>
          </a:p>
          <a:p>
            <a:pPr indent="450215" algn="just">
              <a:lnSpc>
                <a:spcPct val="115000"/>
              </a:lnSpc>
              <a:spcAft>
                <a:spcPts val="0"/>
              </a:spcAft>
            </a:pPr>
            <a:r>
              <a:rPr lang="ru-RU" sz="1600" b="1" dirty="0">
                <a:latin typeface="Times New Roman" panose="02020603050405020304" pitchFamily="18" charset="0"/>
                <a:ea typeface="Times New Roman" panose="02020603050405020304" pitchFamily="18" charset="0"/>
              </a:rPr>
              <a:t>Ирако-кувейтская миссия Организации Объединенных Наций по наблюдению (ИКМООНН)</a:t>
            </a:r>
            <a:endParaRPr lang="ru-RU" sz="16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Проводится с апреля 1991 года по настоящее время.</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Примерная сумма ежегодных расходов ООН: 70 млн. долл. США.</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Санкционированная численность: 3645 человек.</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Текущая численность: 1149 человек.</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Число смертных случаев: 2</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8265688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404664"/>
            <a:ext cx="8640960" cy="6015878"/>
          </a:xfrm>
          <a:prstGeom prst="rect">
            <a:avLst/>
          </a:prstGeom>
        </p:spPr>
        <p:txBody>
          <a:bodyPr wrap="square">
            <a:spAutoFit/>
          </a:bodyPr>
          <a:lstStyle/>
          <a:p>
            <a:pPr indent="450215" algn="just">
              <a:lnSpc>
                <a:spcPct val="115000"/>
              </a:lnSpc>
              <a:spcAft>
                <a:spcPts val="0"/>
              </a:spcAft>
            </a:pPr>
            <a:r>
              <a:rPr lang="ru-RU" sz="1600" b="1" dirty="0">
                <a:latin typeface="Times New Roman" panose="02020603050405020304" pitchFamily="18" charset="0"/>
                <a:ea typeface="Times New Roman" panose="02020603050405020304" pitchFamily="18" charset="0"/>
              </a:rPr>
              <a:t>Контрольная миссия Организации Объединенных Наций в Анголе </a:t>
            </a:r>
            <a:r>
              <a:rPr lang="en-US" sz="1600" b="1" dirty="0">
                <a:latin typeface="Times New Roman" panose="02020603050405020304" pitchFamily="18" charset="0"/>
                <a:ea typeface="Times New Roman" panose="02020603050405020304" pitchFamily="18" charset="0"/>
              </a:rPr>
              <a:t>II</a:t>
            </a:r>
            <a:r>
              <a:rPr lang="ru-RU" sz="1600" b="1" dirty="0">
                <a:latin typeface="Times New Roman" panose="02020603050405020304" pitchFamily="18" charset="0"/>
                <a:ea typeface="Times New Roman" panose="02020603050405020304" pitchFamily="18" charset="0"/>
              </a:rPr>
              <a:t> (КМООНА </a:t>
            </a:r>
            <a:r>
              <a:rPr lang="en-US" sz="1600" b="1" dirty="0">
                <a:latin typeface="Times New Roman" panose="02020603050405020304" pitchFamily="18" charset="0"/>
                <a:ea typeface="Times New Roman" panose="02020603050405020304" pitchFamily="18" charset="0"/>
              </a:rPr>
              <a:t>II</a:t>
            </a:r>
            <a:r>
              <a:rPr lang="ru-RU" sz="1600" b="1" dirty="0">
                <a:latin typeface="Times New Roman" panose="02020603050405020304" pitchFamily="18" charset="0"/>
                <a:ea typeface="Times New Roman" panose="02020603050405020304" pitchFamily="18" charset="0"/>
              </a:rPr>
              <a:t>)</a:t>
            </a:r>
            <a:endParaRPr lang="ru-RU" sz="16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Проводится с июня 1991 года по настоящее время.</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Примерная сумма ежегодных расходов ООН: 25 млн. долл. США.</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Текущая численность: 76 человек.</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Число смертных случаев: 4</a:t>
            </a:r>
          </a:p>
          <a:p>
            <a:pPr indent="450215" algn="just">
              <a:lnSpc>
                <a:spcPct val="115000"/>
              </a:lnSpc>
              <a:spcAft>
                <a:spcPts val="0"/>
              </a:spcAft>
            </a:pPr>
            <a:r>
              <a:rPr lang="ru-RU" sz="1600" b="1" dirty="0">
                <a:latin typeface="Times New Roman" panose="02020603050405020304" pitchFamily="18" charset="0"/>
                <a:ea typeface="Times New Roman" panose="02020603050405020304" pitchFamily="18" charset="0"/>
              </a:rPr>
              <a:t>Миссия наблюдателей Организации Объединенных Наций в Сальвадоре (МНООНС)</a:t>
            </a:r>
            <a:endParaRPr lang="ru-RU" sz="16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Проводится с июля 1991 года по настоящее время.</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Примерная сумма ежегодных расходов ООН: 24 млн. долл. США.</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Текущая численность: 222 человек.</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Число смертных случаев: 2</a:t>
            </a:r>
          </a:p>
          <a:p>
            <a:pPr indent="450215" algn="just">
              <a:lnSpc>
                <a:spcPct val="115000"/>
              </a:lnSpc>
              <a:spcAft>
                <a:spcPts val="0"/>
              </a:spcAft>
            </a:pPr>
            <a:r>
              <a:rPr lang="ru-RU" sz="1600" b="1" dirty="0">
                <a:latin typeface="Times New Roman" panose="02020603050405020304" pitchFamily="18" charset="0"/>
                <a:ea typeface="Times New Roman" panose="02020603050405020304" pitchFamily="18" charset="0"/>
              </a:rPr>
              <a:t>Миссия Организации Объединенных Наций по проведению референдума в Западной Сахаре (МООНРЗС)</a:t>
            </a:r>
            <a:endParaRPr lang="ru-RU" sz="16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Приступила к работе в сентябре 1991 года по настоящее время.</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Примерная сумма ежегодных расходов ООН: 40 млн. долл. США.</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Текущая численность: 268 человек.</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Число смертных случаев: 4</a:t>
            </a:r>
          </a:p>
          <a:p>
            <a:pPr indent="450215" algn="just">
              <a:lnSpc>
                <a:spcPct val="115000"/>
              </a:lnSpc>
              <a:spcAft>
                <a:spcPts val="0"/>
              </a:spcAft>
            </a:pPr>
            <a:r>
              <a:rPr lang="ru-RU" sz="1600" b="1" dirty="0">
                <a:latin typeface="Times New Roman" panose="02020603050405020304" pitchFamily="18" charset="0"/>
                <a:ea typeface="Times New Roman" panose="02020603050405020304" pitchFamily="18" charset="0"/>
              </a:rPr>
              <a:t>Силы Организации Объединенных Наций по охране (СООНО)</a:t>
            </a:r>
            <a:endParaRPr lang="ru-RU" sz="16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Существуют с марта 1992 года по настоящее время.</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Примерная сумма ежегодных расходов ООН: 1,9 млрд. долл. США.</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Текущая численность: 36 367 человек.</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Число смертных случаев: 98</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691557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332656"/>
            <a:ext cx="8208912" cy="6109365"/>
          </a:xfrm>
          <a:prstGeom prst="rect">
            <a:avLst/>
          </a:prstGeom>
        </p:spPr>
        <p:txBody>
          <a:bodyPr wrap="square">
            <a:spAutoFit/>
          </a:bodyPr>
          <a:lstStyle/>
          <a:p>
            <a:pPr indent="450215" algn="just">
              <a:lnSpc>
                <a:spcPct val="115000"/>
              </a:lnSpc>
              <a:spcAft>
                <a:spcPts val="0"/>
              </a:spcAft>
            </a:pPr>
            <a:r>
              <a:rPr lang="ru-RU" sz="2000" b="1" dirty="0">
                <a:latin typeface="Times New Roman" panose="02020603050405020304" pitchFamily="18" charset="0"/>
                <a:ea typeface="Times New Roman" panose="02020603050405020304" pitchFamily="18" charset="0"/>
              </a:rPr>
              <a:t>Операция Организации Объединенных Наций в Мозамбике (ЮНОМОЗ)</a:t>
            </a:r>
            <a:endParaRPr lang="ru-RU" sz="20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Проводится с декабря 1992 года по настоящее время.</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Примерная сумма ежегодных расходов ООН: 327 млн. долл. США.</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Текущая численность: 5413 человек.</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Число смертных случаев: 14</a:t>
            </a:r>
          </a:p>
          <a:p>
            <a:pPr indent="450215" algn="just">
              <a:lnSpc>
                <a:spcPct val="115000"/>
              </a:lnSpc>
              <a:spcAft>
                <a:spcPts val="0"/>
              </a:spcAft>
            </a:pPr>
            <a:r>
              <a:rPr lang="ru-RU" sz="2000" b="1" dirty="0">
                <a:latin typeface="Times New Roman" panose="02020603050405020304" pitchFamily="18" charset="0"/>
                <a:ea typeface="Times New Roman" panose="02020603050405020304" pitchFamily="18" charset="0"/>
              </a:rPr>
              <a:t>Операция Организации Объединенных Наций в Сомали (ЮНОСОМ </a:t>
            </a:r>
            <a:r>
              <a:rPr lang="en-US" sz="2000" b="1" dirty="0">
                <a:latin typeface="Times New Roman" panose="02020603050405020304" pitchFamily="18" charset="0"/>
                <a:ea typeface="Times New Roman" panose="02020603050405020304" pitchFamily="18" charset="0"/>
              </a:rPr>
              <a:t>II</a:t>
            </a:r>
            <a:r>
              <a:rPr lang="ru-RU" sz="2000" b="1" dirty="0">
                <a:latin typeface="Times New Roman" panose="02020603050405020304" pitchFamily="18" charset="0"/>
                <a:ea typeface="Times New Roman" panose="02020603050405020304" pitchFamily="18" charset="0"/>
              </a:rPr>
              <a:t>)</a:t>
            </a:r>
            <a:endParaRPr lang="ru-RU" sz="20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Проводится с мая 1993 года по настоящее время.</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Примерная сумма ежегодных расходов ООН: 1,0 млрд. долл. США.</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Текущая численность: 19 224 человек.</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Число смертных случаев: 115</a:t>
            </a:r>
          </a:p>
          <a:p>
            <a:pPr indent="450215" algn="just">
              <a:lnSpc>
                <a:spcPct val="115000"/>
              </a:lnSpc>
              <a:spcAft>
                <a:spcPts val="0"/>
              </a:spcAft>
            </a:pPr>
            <a:r>
              <a:rPr lang="ru-RU" sz="2000" b="1" dirty="0">
                <a:latin typeface="Times New Roman" panose="02020603050405020304" pitchFamily="18" charset="0"/>
                <a:ea typeface="Times New Roman" panose="02020603050405020304" pitchFamily="18" charset="0"/>
              </a:rPr>
              <a:t>Миссия наблюдателей Организации Объединенных Наций Уганда-Руанда (МНООНУР)</a:t>
            </a:r>
            <a:endParaRPr lang="ru-RU" sz="20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Проводится с июня 1993 года по настоящее время.</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Расходы на операцию включены в расходы МООНПР (см. ниже).</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Текущая численность: 81 человек.</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554341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712968" cy="5373074"/>
          </a:xfrm>
          <a:prstGeom prst="rect">
            <a:avLst/>
          </a:prstGeom>
        </p:spPr>
        <p:txBody>
          <a:bodyPr wrap="square">
            <a:spAutoFit/>
          </a:bodyPr>
          <a:lstStyle/>
          <a:p>
            <a:pPr indent="450215" algn="just">
              <a:lnSpc>
                <a:spcPct val="115000"/>
              </a:lnSpc>
              <a:spcAft>
                <a:spcPts val="0"/>
              </a:spcAft>
            </a:pPr>
            <a:r>
              <a:rPr lang="ru-RU" sz="2000" b="1" dirty="0">
                <a:latin typeface="Times New Roman" panose="02020603050405020304" pitchFamily="18" charset="0"/>
                <a:ea typeface="Times New Roman" panose="02020603050405020304" pitchFamily="18" charset="0"/>
              </a:rPr>
              <a:t>Миссия Организации Объединенных Наций по наблюдению в Грузии (МООННГ)</a:t>
            </a:r>
            <a:endParaRPr lang="ru-RU" sz="20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Проводится с августа 1993 года по настоящее время.</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Примерная сумма ежегодных расходов ООН: 5 млн. долл. США.</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Санкционированная численность: 55 человек.</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Текущая численность: 22 человека</a:t>
            </a:r>
          </a:p>
          <a:p>
            <a:pPr indent="450215" algn="just">
              <a:lnSpc>
                <a:spcPct val="115000"/>
              </a:lnSpc>
              <a:spcAft>
                <a:spcPts val="0"/>
              </a:spcAft>
            </a:pPr>
            <a:r>
              <a:rPr lang="ru-RU" sz="2000" b="1" dirty="0">
                <a:latin typeface="Times New Roman" panose="02020603050405020304" pitchFamily="18" charset="0"/>
                <a:ea typeface="Times New Roman" panose="02020603050405020304" pitchFamily="18" charset="0"/>
              </a:rPr>
              <a:t>Миссия наблюдателей Организации Объединенных Наций в Либерии (МНООНЛ)</a:t>
            </a:r>
            <a:endParaRPr lang="ru-RU" sz="20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Проводится с сентября 1993 года по настоящее время.</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Примерная сумма ежегодных расходов ООН: 65 млн. долл. США.</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Текущая численность: 368 человек</a:t>
            </a:r>
          </a:p>
          <a:p>
            <a:pPr indent="450215" algn="just">
              <a:lnSpc>
                <a:spcPct val="115000"/>
              </a:lnSpc>
              <a:spcAft>
                <a:spcPts val="0"/>
              </a:spcAft>
            </a:pPr>
            <a:r>
              <a:rPr lang="ru-RU" sz="2000" b="1" dirty="0">
                <a:latin typeface="Times New Roman" panose="02020603050405020304" pitchFamily="18" charset="0"/>
                <a:ea typeface="Times New Roman" panose="02020603050405020304" pitchFamily="18" charset="0"/>
              </a:rPr>
              <a:t>Миссия Организации Объединенных Наций в Гаити (МООНГ)</a:t>
            </a:r>
            <a:endParaRPr lang="ru-RU" sz="20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Учреждена в сентябре 1993 года.</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Примерная сумма ежегодных расходов ООН: 0,5 млн. долл. США.</a:t>
            </a:r>
          </a:p>
          <a:p>
            <a:pPr algn="just">
              <a:lnSpc>
                <a:spcPct val="115000"/>
              </a:lnSpc>
              <a:spcAft>
                <a:spcPts val="0"/>
              </a:spcAft>
            </a:pPr>
            <a:r>
              <a:rPr lang="ru-RU" sz="2000" dirty="0">
                <a:latin typeface="Times New Roman" panose="02020603050405020304" pitchFamily="18" charset="0"/>
                <a:ea typeface="Times New Roman" panose="02020603050405020304" pitchFamily="18" charset="0"/>
              </a:rPr>
              <a:t>Санкционированная численность: 1267 человек</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2247084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2965" y="332656"/>
            <a:ext cx="8820472" cy="6015878"/>
          </a:xfrm>
          <a:prstGeom prst="rect">
            <a:avLst/>
          </a:prstGeom>
        </p:spPr>
        <p:txBody>
          <a:bodyPr wrap="square">
            <a:spAutoFit/>
          </a:bodyPr>
          <a:lstStyle/>
          <a:p>
            <a:pPr indent="450215" algn="just">
              <a:lnSpc>
                <a:spcPct val="115000"/>
              </a:lnSpc>
              <a:spcAft>
                <a:spcPts val="0"/>
              </a:spcAft>
            </a:pPr>
            <a:r>
              <a:rPr lang="ru-RU" sz="1600" b="1" dirty="0">
                <a:latin typeface="Times New Roman" panose="02020603050405020304" pitchFamily="18" charset="0"/>
                <a:ea typeface="Times New Roman" panose="02020603050405020304" pitchFamily="18" charset="0"/>
              </a:rPr>
              <a:t>Миссия Организации Объединенных Наций по оказанию помощи Руанде (МООНПР)</a:t>
            </a:r>
            <a:endParaRPr lang="ru-RU" sz="1600" dirty="0">
              <a:latin typeface="Times New Roman" panose="02020603050405020304" pitchFamily="18" charset="0"/>
              <a:ea typeface="Times New Roman" panose="02020603050405020304" pitchFamily="18" charset="0"/>
            </a:endParaRP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Проводится с октября 1993 года по настоящее время.</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Примерная сумма ежегодных расходов ООН: 98 млн. долл. США (см. МНООНУР выше).</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Санкционированная численность: 5500 человек.</a:t>
            </a:r>
          </a:p>
          <a:p>
            <a:pPr algn="just">
              <a:lnSpc>
                <a:spcPct val="115000"/>
              </a:lnSpc>
              <a:spcAft>
                <a:spcPts val="0"/>
              </a:spcAft>
            </a:pPr>
            <a:r>
              <a:rPr lang="ru-RU" sz="1600" dirty="0">
                <a:latin typeface="Times New Roman" panose="02020603050405020304" pitchFamily="18" charset="0"/>
                <a:ea typeface="Times New Roman" panose="02020603050405020304" pitchFamily="18" charset="0"/>
              </a:rPr>
              <a:t>Число смертных случаев: 14</a:t>
            </a:r>
          </a:p>
          <a:p>
            <a:pPr indent="450215" algn="just">
              <a:lnSpc>
                <a:spcPct val="115000"/>
              </a:lnSpc>
              <a:spcAft>
                <a:spcPts val="0"/>
              </a:spcAft>
            </a:pPr>
            <a:r>
              <a:rPr lang="ru-RU" sz="1600" dirty="0">
                <a:latin typeface="Times New Roman" panose="02020603050405020304" pitchFamily="18" charset="0"/>
                <a:ea typeface="Times New Roman" panose="02020603050405020304" pitchFamily="18" charset="0"/>
              </a:rPr>
              <a:t>Данные по численности приводятся по состоянию на 30 июня 1994 года. Финансовые данные приводятся на 30 июня 1994 года. Данные о смертных случаях приводятся по состоянию на 11 июля 1994 года.</a:t>
            </a:r>
          </a:p>
          <a:p>
            <a:pPr marL="8890" marR="8890" indent="438150" algn="ctr">
              <a:lnSpc>
                <a:spcPct val="115000"/>
              </a:lnSpc>
              <a:spcAft>
                <a:spcPts val="0"/>
              </a:spcAft>
            </a:pPr>
            <a:r>
              <a:rPr lang="ru-RU" sz="1600" dirty="0">
                <a:latin typeface="Times New Roman" panose="02020603050405020304" pitchFamily="18" charset="0"/>
                <a:ea typeface="Arial" panose="020B0604020202020204" pitchFamily="34" charset="0"/>
              </a:rPr>
              <a:t>Непосредственное осуществление гуманитарных силовых операций ООН иногда приходится возлагать на заинтересованные государства, чьи экономические и политические ресурсы позволяют осуществлять подобные акции. Существует реальная опасность того, что использование указанных операций может осуществляться не только в чисто гуманитарных целях и интересах всего мирового сообщества, но и в политических или экономических интересах определенных государств, которые стремятся доминировать в масштабах отдельного региона мира или в глобальном масштабе. В практическом плане гуманитарные силовые операции ООН могут иногда быть контрпродуктивными, то есть приводить не к улучшению, а к еще большему ухудшению положения в конкретном государстве. Новизна института гуманитарных силовых операций ООН, а также потенциальная возможность злоупотребления этим институтом настойчиво требуют современного международного права дальнейшей аналитической работы, направленной на разработку четкой системы международно-правовых критериев правомерности этих операций с тем, чтобы усовершенствовать практику их использования.</a:t>
            </a:r>
            <a:endParaRPr lang="ru-RU" sz="16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xmlns="" val="36971034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 y="1772816"/>
            <a:ext cx="9143999" cy="3490186"/>
          </a:xfrm>
          <a:prstGeom prst="rect">
            <a:avLst/>
          </a:prstGeom>
        </p:spPr>
        <p:txBody>
          <a:bodyPr wrap="square">
            <a:spAutoFit/>
          </a:bodyPr>
          <a:lstStyle/>
          <a:p>
            <a:pPr lvl="0">
              <a:lnSpc>
                <a:spcPct val="115000"/>
              </a:lnSpc>
              <a:spcAft>
                <a:spcPts val="0"/>
              </a:spcAft>
              <a:buClr>
                <a:srgbClr val="000000"/>
              </a:buClr>
            </a:pPr>
            <a:r>
              <a:rPr lang="ru-RU" sz="2800" b="1" cap="all"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Arial" pitchFamily="34" charset="0"/>
                <a:cs typeface="Arial" pitchFamily="34" charset="0"/>
              </a:rPr>
              <a:t>Вопрос № 3. </a:t>
            </a:r>
            <a:r>
              <a:rPr lang="ru-RU" sz="3200" b="1" dirty="0"/>
              <a:t>Конвенция «О запрещении или ограничении применения конкретных видов оружия, которые могут считаться наносящими чрезмерные повреждения или имеющими неизбирательное действие</a:t>
            </a:r>
            <a:endParaRPr lang="ru-RU"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extLst>
      <p:ext uri="{BB962C8B-B14F-4D97-AF65-F5344CB8AC3E}">
        <p14:creationId xmlns:p14="http://schemas.microsoft.com/office/powerpoint/2010/main" xmlns="" val="455873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04664"/>
            <a:ext cx="4536504" cy="5812360"/>
          </a:xfrm>
          <a:prstGeom prst="rect">
            <a:avLst/>
          </a:prstGeom>
        </p:spPr>
        <p:txBody>
          <a:bodyPr wrap="square">
            <a:spAutoFit/>
          </a:bodyPr>
          <a:lstStyle/>
          <a:p>
            <a:pPr marL="7620" indent="449580">
              <a:lnSpc>
                <a:spcPct val="115000"/>
              </a:lnSpc>
              <a:spcAft>
                <a:spcPts val="0"/>
              </a:spcAft>
              <a:tabLst>
                <a:tab pos="2593975" algn="l"/>
              </a:tabLst>
            </a:pPr>
            <a:r>
              <a:rPr lang="ru-RU" dirty="0">
                <a:latin typeface="Times New Roman" panose="02020603050405020304" pitchFamily="18" charset="0"/>
                <a:ea typeface="Times New Roman" panose="02020603050405020304" pitchFamily="18" charset="0"/>
              </a:rPr>
              <a:t>«Право войны» - исторически сложившаяся правовая система международного гуманитарного права, регулирующая поведение воюющих сторон в период вооруженных конфликтов. </a:t>
            </a:r>
            <a:endParaRPr lang="ru-RU" sz="1100" dirty="0">
              <a:latin typeface="Times New Roman" panose="02020603050405020304" pitchFamily="18" charset="0"/>
              <a:ea typeface="Times New Roman" panose="02020603050405020304" pitchFamily="18" charset="0"/>
            </a:endParaRPr>
          </a:p>
          <a:p>
            <a:pPr marL="7620" indent="449580">
              <a:lnSpc>
                <a:spcPct val="115000"/>
              </a:lnSpc>
              <a:spcAft>
                <a:spcPts val="0"/>
              </a:spcAft>
              <a:tabLst>
                <a:tab pos="2593975" algn="l"/>
              </a:tabLst>
            </a:pPr>
            <a:r>
              <a:rPr lang="ru-RU" dirty="0">
                <a:latin typeface="Times New Roman" panose="02020603050405020304" pitchFamily="18" charset="0"/>
                <a:ea typeface="Times New Roman" panose="02020603050405020304" pitchFamily="18" charset="0"/>
              </a:rPr>
              <a:t>Термин «Право войны» синонимичен используемому в документах ООН понятию «право вооруженных конфликтов».</a:t>
            </a:r>
            <a:endParaRPr lang="ru-RU" sz="1100" dirty="0">
              <a:latin typeface="Times New Roman" panose="02020603050405020304" pitchFamily="18" charset="0"/>
              <a:ea typeface="Times New Roman" panose="02020603050405020304" pitchFamily="18" charset="0"/>
            </a:endParaRPr>
          </a:p>
          <a:p>
            <a:pPr marL="7620" indent="449580">
              <a:lnSpc>
                <a:spcPct val="115000"/>
              </a:lnSpc>
              <a:spcAft>
                <a:spcPts val="0"/>
              </a:spcAft>
              <a:tabLst>
                <a:tab pos="2593975" algn="l"/>
              </a:tabLst>
            </a:pPr>
            <a:r>
              <a:rPr lang="ru-RU" dirty="0">
                <a:latin typeface="Times New Roman" panose="02020603050405020304" pitchFamily="18" charset="0"/>
                <a:ea typeface="Times New Roman" panose="02020603050405020304" pitchFamily="18" charset="0"/>
              </a:rPr>
              <a:t>Содержанием права о законах войны являются нормы, устанавливающие:</a:t>
            </a:r>
            <a:endParaRPr lang="ru-RU" sz="1100" dirty="0">
              <a:latin typeface="Times New Roman" panose="02020603050405020304" pitchFamily="18" charset="0"/>
              <a:ea typeface="Times New Roman" panose="02020603050405020304" pitchFamily="18" charset="0"/>
            </a:endParaRPr>
          </a:p>
          <a:p>
            <a:pPr marL="7620" indent="449580">
              <a:lnSpc>
                <a:spcPct val="115000"/>
              </a:lnSpc>
              <a:spcAft>
                <a:spcPts val="0"/>
              </a:spcAft>
              <a:tabLst>
                <a:tab pos="2593975" algn="l"/>
              </a:tabLst>
            </a:pPr>
            <a:r>
              <a:rPr lang="ru-RU" i="1" dirty="0">
                <a:latin typeface="Times New Roman" panose="02020603050405020304" pitchFamily="18" charset="0"/>
                <a:ea typeface="Times New Roman" panose="02020603050405020304" pitchFamily="18" charset="0"/>
              </a:rPr>
              <a:t>Виды вооруженных конфликтов</a:t>
            </a:r>
            <a:endParaRPr lang="ru-RU" sz="1100" dirty="0">
              <a:latin typeface="Times New Roman" panose="02020603050405020304" pitchFamily="18" charset="0"/>
              <a:ea typeface="Times New Roman" panose="02020603050405020304" pitchFamily="18" charset="0"/>
            </a:endParaRPr>
          </a:p>
          <a:p>
            <a:r>
              <a:rPr lang="ru-RU" dirty="0">
                <a:latin typeface="Times New Roman" panose="02020603050405020304" pitchFamily="18" charset="0"/>
                <a:ea typeface="Times New Roman" panose="02020603050405020304" pitchFamily="18" charset="0"/>
              </a:rPr>
              <a:t>Вооруженные конфликты, ломая определенные отношения, служат источником развития отношений. Женевские конвекции 1949 года наряду с термином «война» применяют выражения «международный вооруженный конфликт» (ст. 2) и </a:t>
            </a:r>
            <a:r>
              <a:rPr lang="ru-RU" baseline="30000"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«немеждународный вооруженный конфликт» (ст. 3).</a:t>
            </a:r>
            <a:endParaRPr lang="ru-RU" dirty="0"/>
          </a:p>
        </p:txBody>
      </p:sp>
      <p:pic>
        <p:nvPicPr>
          <p:cNvPr id="2050" name="Picture 2" descr="https://im0-tub-ru.yandex.net/i?id=5975ecd9b1dc27a0569363bec6086e49&amp;n=33&amp;h=215&amp;w=32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04048" y="1844824"/>
            <a:ext cx="3678100" cy="24482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10527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441" y="260648"/>
            <a:ext cx="8964488" cy="6321731"/>
          </a:xfrm>
          <a:prstGeom prst="rect">
            <a:avLst/>
          </a:prstGeom>
        </p:spPr>
        <p:txBody>
          <a:bodyPr wrap="square">
            <a:spAutoFit/>
          </a:bodyPr>
          <a:lstStyle/>
          <a:p>
            <a:pPr indent="457200">
              <a:lnSpc>
                <a:spcPct val="115000"/>
              </a:lnSpc>
              <a:spcAft>
                <a:spcPts val="0"/>
              </a:spcAft>
            </a:pPr>
            <a:r>
              <a:rPr lang="ru-RU" sz="1600" dirty="0">
                <a:latin typeface="Times New Roman" panose="02020603050405020304" pitchFamily="18" charset="0"/>
                <a:ea typeface="Times New Roman" panose="02020603050405020304" pitchFamily="18" charset="0"/>
              </a:rPr>
              <a:t>а) </a:t>
            </a:r>
            <a:r>
              <a:rPr lang="ru-RU" sz="1600" b="1" dirty="0">
                <a:latin typeface="Times New Roman" panose="02020603050405020304" pitchFamily="18" charset="0"/>
                <a:ea typeface="Times New Roman" panose="02020603050405020304" pitchFamily="18" charset="0"/>
              </a:rPr>
              <a:t>немеждународный вооруженный конфликт </a:t>
            </a:r>
            <a:r>
              <a:rPr lang="ru-RU" sz="1600" dirty="0">
                <a:latin typeface="Times New Roman" panose="02020603050405020304" pitchFamily="18" charset="0"/>
                <a:ea typeface="Times New Roman" panose="02020603050405020304" pitchFamily="18" charset="0"/>
              </a:rPr>
              <a:t>- вооруженное противостояние, имеющее место в пределах территории государства, между правительством, с одной стороны, и организованными вооруженными повстанческими группами - с другой.</a:t>
            </a:r>
          </a:p>
          <a:p>
            <a:pPr indent="457200">
              <a:lnSpc>
                <a:spcPct val="115000"/>
              </a:lnSpc>
              <a:spcAft>
                <a:spcPts val="0"/>
              </a:spcAft>
            </a:pPr>
            <a:r>
              <a:rPr lang="ru-RU" sz="1600" dirty="0">
                <a:latin typeface="Times New Roman" panose="02020603050405020304" pitchFamily="18" charset="0"/>
                <a:ea typeface="Times New Roman" panose="02020603050405020304" pitchFamily="18" charset="0"/>
              </a:rPr>
              <a:t>Лица, входящие в состав таких групп, сражаются в целях захвата власти, достижения большей автономии в пределах государства, отделения и создания собственного государства. </a:t>
            </a:r>
          </a:p>
          <a:p>
            <a:pPr indent="457200">
              <a:lnSpc>
                <a:spcPct val="115000"/>
              </a:lnSpc>
              <a:spcAft>
                <a:spcPts val="0"/>
              </a:spcAft>
            </a:pPr>
            <a:r>
              <a:rPr lang="ru-RU" sz="1600" dirty="0">
                <a:latin typeface="Times New Roman" panose="02020603050405020304" pitchFamily="18" charset="0"/>
                <a:ea typeface="Times New Roman" panose="02020603050405020304" pitchFamily="18" charset="0"/>
              </a:rPr>
              <a:t>Понятие </a:t>
            </a:r>
            <a:r>
              <a:rPr lang="ru-RU" sz="1600" b="1" dirty="0">
                <a:latin typeface="Times New Roman" panose="02020603050405020304" pitchFamily="18" charset="0"/>
                <a:ea typeface="Times New Roman" panose="02020603050405020304" pitchFamily="18" charset="0"/>
              </a:rPr>
              <a:t>«</a:t>
            </a:r>
            <a:r>
              <a:rPr lang="ru-RU" sz="1600" dirty="0">
                <a:latin typeface="Times New Roman" panose="02020603050405020304" pitchFamily="18" charset="0"/>
                <a:ea typeface="Times New Roman" panose="02020603050405020304" pitchFamily="18" charset="0"/>
              </a:rPr>
              <a:t>немеждународный вооруженный конфликт», а также критерии, характеризующие его, закреплены в Дополнительном протоколе </a:t>
            </a:r>
            <a:r>
              <a:rPr lang="en-US" sz="1600" dirty="0">
                <a:latin typeface="Times New Roman" panose="02020603050405020304" pitchFamily="18" charset="0"/>
                <a:ea typeface="Times New Roman" panose="02020603050405020304" pitchFamily="18" charset="0"/>
              </a:rPr>
              <a:t>II</a:t>
            </a:r>
            <a:r>
              <a:rPr lang="ru-RU" sz="1600" dirty="0">
                <a:latin typeface="Times New Roman" panose="02020603050405020304" pitchFamily="18" charset="0"/>
                <a:ea typeface="Times New Roman" panose="02020603050405020304" pitchFamily="18" charset="0"/>
              </a:rPr>
              <a:t> 1977 года к Женевским конвенциям 1949 года.</a:t>
            </a:r>
          </a:p>
          <a:p>
            <a:pPr indent="457200">
              <a:lnSpc>
                <a:spcPct val="115000"/>
              </a:lnSpc>
              <a:spcAft>
                <a:spcPts val="0"/>
              </a:spcAft>
            </a:pPr>
            <a:r>
              <a:rPr lang="ru-RU" sz="1600" dirty="0">
                <a:latin typeface="Times New Roman" panose="02020603050405020304" pitchFamily="18" charset="0"/>
                <a:ea typeface="Times New Roman" panose="02020603050405020304" pitchFamily="18" charset="0"/>
              </a:rPr>
              <a:t>Согласно ст. 1 этого протокола, под немеждународным вооруженным конфликтом понимаются все не попадающие под действие ст. 1 Допол­нительного протокола </a:t>
            </a:r>
            <a:r>
              <a:rPr lang="en-US" sz="1600" dirty="0">
                <a:latin typeface="Times New Roman" panose="02020603050405020304" pitchFamily="18" charset="0"/>
                <a:ea typeface="Times New Roman" panose="02020603050405020304" pitchFamily="18" charset="0"/>
              </a:rPr>
              <a:t>I</a:t>
            </a:r>
            <a:r>
              <a:rPr lang="ru-RU" sz="1600" dirty="0">
                <a:latin typeface="Times New Roman" panose="02020603050405020304" pitchFamily="18" charset="0"/>
                <a:ea typeface="Times New Roman" panose="02020603050405020304" pitchFamily="18" charset="0"/>
              </a:rPr>
              <a:t> вооруженные конфликты, происходящие на территории какого-либо государства, «между его вооруженными силами и антиправительственными вооруженными силами или другими организованными вооруженными группами, которые, находясь под ответственным командованием, осуществляют такой контроль над частью его территории, который позволяет им осуществлять непрерывные и со­гласованные военные действия и применять настоящий Протокол». Критериями, характеризующими немеждународный вооруженный конфликт и отличающими его от международного вооруженного конфликта являются следующие:</a:t>
            </a:r>
          </a:p>
          <a:p>
            <a:pPr marL="180340" indent="-180340">
              <a:lnSpc>
                <a:spcPct val="115000"/>
              </a:lnSpc>
              <a:spcAft>
                <a:spcPts val="0"/>
              </a:spcAft>
              <a:tabLst>
                <a:tab pos="228600" algn="l"/>
              </a:tabLst>
            </a:pPr>
            <a:r>
              <a:rPr lang="ru-RU" sz="1600" dirty="0">
                <a:latin typeface="Times New Roman" panose="02020603050405020304" pitchFamily="18" charset="0"/>
                <a:ea typeface="Times New Roman" panose="02020603050405020304" pitchFamily="18" charset="0"/>
              </a:rPr>
              <a:t>1.	наличие враждебных организованных действий между противоборствующими силами;</a:t>
            </a:r>
          </a:p>
          <a:p>
            <a:pPr marL="180340" indent="-180340">
              <a:lnSpc>
                <a:spcPct val="115000"/>
              </a:lnSpc>
              <a:spcAft>
                <a:spcPts val="0"/>
              </a:spcAft>
            </a:pPr>
            <a:r>
              <a:rPr lang="ru-RU" sz="1600" dirty="0">
                <a:latin typeface="Times New Roman" panose="02020603050405020304" pitchFamily="18" charset="0"/>
                <a:ea typeface="Times New Roman" panose="02020603050405020304" pitchFamily="18" charset="0"/>
              </a:rPr>
              <a:t>2.	применение оружия;</a:t>
            </a:r>
          </a:p>
          <a:p>
            <a:pPr marL="180340" indent="-180340">
              <a:lnSpc>
                <a:spcPct val="115000"/>
              </a:lnSpc>
              <a:spcAft>
                <a:spcPts val="0"/>
              </a:spcAft>
            </a:pPr>
            <a:r>
              <a:rPr lang="ru-RU" sz="1600" dirty="0">
                <a:latin typeface="Times New Roman" panose="02020603050405020304" pitchFamily="18" charset="0"/>
                <a:ea typeface="Times New Roman" panose="02020603050405020304" pitchFamily="18" charset="0"/>
              </a:rPr>
              <a:t>3.	коллективный характер выступлений;</a:t>
            </a:r>
          </a:p>
          <a:p>
            <a:pPr marL="180340" indent="-180340">
              <a:lnSpc>
                <a:spcPct val="115000"/>
              </a:lnSpc>
              <a:spcAft>
                <a:spcPts val="0"/>
              </a:spcAft>
            </a:pPr>
            <a:r>
              <a:rPr lang="ru-RU" sz="1600" dirty="0">
                <a:latin typeface="Times New Roman" panose="02020603050405020304" pitchFamily="18" charset="0"/>
                <a:ea typeface="Times New Roman" panose="02020603050405020304" pitchFamily="18" charset="0"/>
              </a:rPr>
              <a:t>4.	минимум организации;</a:t>
            </a:r>
          </a:p>
          <a:p>
            <a:pPr marL="180340" indent="-180340">
              <a:lnSpc>
                <a:spcPct val="115000"/>
              </a:lnSpc>
              <a:spcAft>
                <a:spcPts val="0"/>
              </a:spcAft>
            </a:pPr>
            <a:r>
              <a:rPr lang="ru-RU" sz="1600" dirty="0">
                <a:latin typeface="Times New Roman" panose="02020603050405020304" pitchFamily="18" charset="0"/>
                <a:ea typeface="Times New Roman" panose="02020603050405020304" pitchFamily="18" charset="0"/>
              </a:rPr>
              <a:t>5.	определенная продолжительность конфликта;</a:t>
            </a:r>
          </a:p>
          <a:p>
            <a:pPr marL="180340" indent="-180340">
              <a:lnSpc>
                <a:spcPct val="115000"/>
              </a:lnSpc>
              <a:spcAft>
                <a:spcPts val="0"/>
              </a:spcAft>
            </a:pPr>
            <a:r>
              <a:rPr lang="ru-RU" sz="1600" dirty="0">
                <a:latin typeface="Times New Roman" panose="02020603050405020304" pitchFamily="18" charset="0"/>
                <a:ea typeface="Times New Roman" panose="02020603050405020304" pitchFamily="18" charset="0"/>
              </a:rPr>
              <a:t>6.	контроль над частью территории государства.</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0231246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11560" y="260648"/>
            <a:ext cx="8208912" cy="6324808"/>
          </a:xfrm>
          <a:prstGeom prst="rect">
            <a:avLst/>
          </a:prstGeom>
        </p:spPr>
        <p:txBody>
          <a:bodyPr wrap="square">
            <a:spAutoFit/>
          </a:bodyPr>
          <a:lstStyle/>
          <a:p>
            <a:pPr indent="457200" algn="just">
              <a:lnSpc>
                <a:spcPct val="115000"/>
              </a:lnSpc>
              <a:spcAft>
                <a:spcPts val="0"/>
              </a:spcAft>
            </a:pPr>
            <a:r>
              <a:rPr lang="ru-RU" sz="2000" dirty="0">
                <a:latin typeface="Times New Roman" panose="02020603050405020304" pitchFamily="18" charset="0"/>
                <a:ea typeface="Times New Roman" panose="02020603050405020304" pitchFamily="18" charset="0"/>
              </a:rPr>
              <a:t>Минимум правил, относящихся к сумме прав человека, обеспечение которых является международно-правовым обязательством государств и подлежащих соблюдению воюющими в таких конфликтах, закреплен в статье 3, общей для всех Женевских конвенций 1949 года.</a:t>
            </a:r>
          </a:p>
          <a:p>
            <a:pPr indent="457200" algn="just">
              <a:lnSpc>
                <a:spcPct val="115000"/>
              </a:lnSpc>
              <a:spcAft>
                <a:spcPts val="0"/>
              </a:spcAft>
            </a:pPr>
            <a:r>
              <a:rPr lang="ru-RU" sz="2000" dirty="0">
                <a:latin typeface="Times New Roman" panose="02020603050405020304" pitchFamily="18" charset="0"/>
                <a:ea typeface="Times New Roman" panose="02020603050405020304" pitchFamily="18" charset="0"/>
              </a:rPr>
              <a:t>Сфера ее применения ограничивается наличием вооруженной борьбы на территории одного государства. </a:t>
            </a:r>
          </a:p>
          <a:p>
            <a:pPr indent="457200" algn="just">
              <a:lnSpc>
                <a:spcPct val="115000"/>
              </a:lnSpc>
              <a:spcAft>
                <a:spcPts val="0"/>
              </a:spcAft>
            </a:pPr>
            <a:r>
              <a:rPr lang="ru-RU" sz="2000" dirty="0">
                <a:latin typeface="Times New Roman" panose="02020603050405020304" pitchFamily="18" charset="0"/>
                <a:ea typeface="Times New Roman" panose="02020603050405020304" pitchFamily="18" charset="0"/>
              </a:rPr>
              <a:t>Статья 3 устанавливает, что все эти положения «не будут затрагивать юридического статуса находящихся в конфликте сторон».</a:t>
            </a:r>
          </a:p>
          <a:p>
            <a:pPr indent="457200" algn="just">
              <a:lnSpc>
                <a:spcPct val="115000"/>
              </a:lnSpc>
              <a:spcAft>
                <a:spcPts val="0"/>
              </a:spcAft>
            </a:pPr>
            <a:r>
              <a:rPr lang="ru-RU" sz="2000" dirty="0">
                <a:latin typeface="Times New Roman" panose="02020603050405020304" pitchFamily="18" charset="0"/>
                <a:ea typeface="Times New Roman" panose="02020603050405020304" pitchFamily="18" charset="0"/>
              </a:rPr>
              <a:t> Из анализа этой статьи видно, что не все положения Женевских конвенций 1949 года распространяются на внутренние вооруженные конфликты, ст. 3 обеспечивает применение лишь основных положений международного права в немеждународных вооруженных конфликтах.</a:t>
            </a:r>
          </a:p>
          <a:p>
            <a:pPr indent="457200" algn="just">
              <a:lnSpc>
                <a:spcPct val="115000"/>
              </a:lnSpc>
              <a:spcAft>
                <a:spcPts val="0"/>
              </a:spcAft>
            </a:pPr>
            <a:r>
              <a:rPr lang="ru-RU" sz="2000" dirty="0">
                <a:latin typeface="Times New Roman" panose="02020603050405020304" pitchFamily="18" charset="0"/>
                <a:ea typeface="Times New Roman" panose="02020603050405020304" pitchFamily="18" charset="0"/>
              </a:rPr>
              <a:t>Ни одно государство не должно ни прямо, ни косвенно вмешиваться по какой бы то ни было причине в вооруженный конфликт, происходящий на территории другого государства.</a:t>
            </a:r>
          </a:p>
          <a:p>
            <a:r>
              <a:rPr lang="ru-RU" sz="2000" dirty="0">
                <a:latin typeface="Times New Roman" panose="02020603050405020304" pitchFamily="18" charset="0"/>
                <a:ea typeface="Times New Roman" panose="02020603050405020304" pitchFamily="18" charset="0"/>
              </a:rPr>
              <a:t>Международное право применимо к внутренним вооруженным конфликтам тогда, когда военные действия достигают определенного уровня интенсивности.</a:t>
            </a:r>
            <a:endParaRPr lang="ru-RU" sz="2000" dirty="0"/>
          </a:p>
        </p:txBody>
      </p:sp>
    </p:spTree>
    <p:extLst>
      <p:ext uri="{BB962C8B-B14F-4D97-AF65-F5344CB8AC3E}">
        <p14:creationId xmlns:p14="http://schemas.microsoft.com/office/powerpoint/2010/main" xmlns="" val="2456770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21234"/>
            <a:ext cx="8784976" cy="6582187"/>
          </a:xfrm>
          <a:prstGeom prst="rect">
            <a:avLst/>
          </a:prstGeom>
        </p:spPr>
        <p:txBody>
          <a:bodyPr wrap="square">
            <a:spAutoFit/>
          </a:bodyPr>
          <a:lstStyle/>
          <a:p>
            <a:pPr marR="33655" algn="ctr">
              <a:lnSpc>
                <a:spcPct val="115000"/>
              </a:lnSpc>
              <a:spcAft>
                <a:spcPts val="0"/>
              </a:spcAft>
            </a:pPr>
            <a:r>
              <a:rPr lang="ru-RU" sz="1600" b="1" i="1" spc="-65" dirty="0">
                <a:latin typeface="Times New Roman" panose="02020603050405020304" pitchFamily="18" charset="0"/>
                <a:ea typeface="Times New Roman" panose="02020603050405020304" pitchFamily="18" charset="0"/>
              </a:rPr>
              <a:t>Литература:</a:t>
            </a:r>
            <a:endParaRPr lang="ru-RU" sz="1600" dirty="0">
              <a:latin typeface="Times New Roman" panose="02020603050405020304" pitchFamily="18" charset="0"/>
              <a:ea typeface="Times New Roman" panose="02020603050405020304" pitchFamily="18" charset="0"/>
            </a:endParaRPr>
          </a:p>
          <a:p>
            <a:pPr marR="33655" algn="ctr">
              <a:lnSpc>
                <a:spcPct val="115000"/>
              </a:lnSpc>
              <a:spcAft>
                <a:spcPts val="0"/>
              </a:spcAft>
            </a:pPr>
            <a:r>
              <a:rPr lang="ru-RU" sz="1600" b="1" i="1" spc="-65" dirty="0">
                <a:latin typeface="Times New Roman" panose="02020603050405020304" pitchFamily="18" charset="0"/>
                <a:ea typeface="Times New Roman" panose="02020603050405020304" pitchFamily="18" charset="0"/>
              </a:rPr>
              <a:t> </a:t>
            </a:r>
            <a:endParaRPr lang="ru-RU" sz="16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mj-lt"/>
              <a:buAutoNum type="arabicPeriod"/>
              <a:tabLst>
                <a:tab pos="270510" algn="l"/>
              </a:tabLst>
            </a:pPr>
            <a:r>
              <a:rPr lang="ru-RU" sz="1600" spc="-15" dirty="0">
                <a:latin typeface="Times New Roman" panose="02020603050405020304" pitchFamily="18" charset="0"/>
                <a:ea typeface="Times New Roman" panose="02020603050405020304" pitchFamily="18" charset="0"/>
              </a:rPr>
              <a:t>Устав ООН.</a:t>
            </a:r>
            <a:endParaRPr lang="ru-RU" sz="16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mj-lt"/>
              <a:buAutoNum type="arabicPeriod"/>
              <a:tabLst>
                <a:tab pos="270510" algn="l"/>
              </a:tabLst>
            </a:pPr>
            <a:r>
              <a:rPr lang="ru-RU" sz="1600" spc="-15" dirty="0">
                <a:latin typeface="Times New Roman" panose="02020603050405020304" pitchFamily="18" charset="0"/>
                <a:ea typeface="Times New Roman" panose="02020603050405020304" pitchFamily="18" charset="0"/>
              </a:rPr>
              <a:t>Международный пакт о гражданских и политических правах. </a:t>
            </a:r>
            <a:endParaRPr lang="ru-RU" sz="1600" dirty="0">
              <a:latin typeface="Times New Roman" panose="02020603050405020304" pitchFamily="18" charset="0"/>
              <a:ea typeface="Times New Roman" panose="02020603050405020304" pitchFamily="18" charset="0"/>
            </a:endParaRPr>
          </a:p>
          <a:p>
            <a:pPr marL="342900" marR="323215" lvl="0" indent="-342900" algn="just">
              <a:lnSpc>
                <a:spcPct val="115000"/>
              </a:lnSpc>
              <a:spcAft>
                <a:spcPts val="0"/>
              </a:spcAft>
              <a:buFont typeface="+mj-lt"/>
              <a:buAutoNum type="arabicPeriod"/>
            </a:pPr>
            <a:r>
              <a:rPr lang="ru-RU" sz="1600" dirty="0">
                <a:latin typeface="Times New Roman" panose="02020603050405020304" pitchFamily="18" charset="0"/>
                <a:ea typeface="Times New Roman" panose="02020603050405020304" pitchFamily="18" charset="0"/>
              </a:rPr>
              <a:t>Всеобщая декларация прав человека.</a:t>
            </a:r>
          </a:p>
          <a:p>
            <a:pPr marL="342900" lvl="0" indent="-342900" algn="just">
              <a:lnSpc>
                <a:spcPct val="115000"/>
              </a:lnSpc>
              <a:spcAft>
                <a:spcPts val="0"/>
              </a:spcAft>
              <a:buFont typeface="+mj-lt"/>
              <a:buAutoNum type="arabicPeriod"/>
              <a:tabLst>
                <a:tab pos="270510" algn="l"/>
                <a:tab pos="5490845" algn="r"/>
              </a:tabLst>
            </a:pPr>
            <a:r>
              <a:rPr lang="ru-RU" sz="1600" dirty="0">
                <a:latin typeface="Times New Roman" panose="02020603050405020304" pitchFamily="18" charset="0"/>
                <a:ea typeface="Times New Roman" panose="02020603050405020304" pitchFamily="18" charset="0"/>
              </a:rPr>
              <a:t>Петербургская декларации «Об отмене употребления взрывчатых и зажигательных пуль» – 1868г.</a:t>
            </a:r>
          </a:p>
          <a:p>
            <a:pPr marL="342900" lvl="0" indent="-342900" algn="just">
              <a:lnSpc>
                <a:spcPct val="115000"/>
              </a:lnSpc>
              <a:spcAft>
                <a:spcPts val="0"/>
              </a:spcAft>
              <a:buFont typeface="+mj-lt"/>
              <a:buAutoNum type="arabicPeriod"/>
              <a:tabLst>
                <a:tab pos="270510" algn="l"/>
              </a:tabLst>
            </a:pPr>
            <a:r>
              <a:rPr lang="ru-RU" sz="1600" spc="-35" dirty="0">
                <a:latin typeface="Times New Roman" panose="02020603050405020304" pitchFamily="18" charset="0"/>
                <a:ea typeface="Times New Roman" panose="02020603050405020304" pitchFamily="18" charset="0"/>
              </a:rPr>
              <a:t>Гаагская конвенция «О законах и обычаях сухопутной</a:t>
            </a:r>
            <a:r>
              <a:rPr lang="ru-RU" sz="1600" spc="-25" dirty="0">
                <a:latin typeface="Times New Roman" panose="02020603050405020304" pitchFamily="18" charset="0"/>
                <a:ea typeface="Times New Roman" panose="02020603050405020304" pitchFamily="18" charset="0"/>
              </a:rPr>
              <a:t> войны» 1907 г. </a:t>
            </a:r>
            <a:endParaRPr lang="ru-RU" sz="16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mj-lt"/>
              <a:buAutoNum type="arabicPeriod"/>
              <a:tabLst>
                <a:tab pos="270510" algn="l"/>
              </a:tabLst>
            </a:pPr>
            <a:r>
              <a:rPr lang="ru-RU" sz="1600" spc="-5" dirty="0">
                <a:latin typeface="Times New Roman" panose="02020603050405020304" pitchFamily="18" charset="0"/>
                <a:ea typeface="Times New Roman" panose="02020603050405020304" pitchFamily="18" charset="0"/>
              </a:rPr>
              <a:t>Женевский протокол «О запрещении применения на войне удушливых ядовитых </a:t>
            </a:r>
            <a:r>
              <a:rPr lang="ru-RU" sz="1600" dirty="0">
                <a:latin typeface="Times New Roman" panose="02020603050405020304" pitchFamily="18" charset="0"/>
                <a:ea typeface="Times New Roman" panose="02020603050405020304" pitchFamily="18" charset="0"/>
              </a:rPr>
              <a:t>или других подобных газов и бактериологических средств» 1925 года.</a:t>
            </a:r>
          </a:p>
          <a:p>
            <a:pPr marL="342900" lvl="0" indent="-342900" algn="just">
              <a:lnSpc>
                <a:spcPct val="115000"/>
              </a:lnSpc>
              <a:spcAft>
                <a:spcPts val="0"/>
              </a:spcAft>
              <a:buFont typeface="+mj-lt"/>
              <a:buAutoNum type="arabicPeriod"/>
              <a:tabLst>
                <a:tab pos="270510" algn="l"/>
              </a:tabLst>
            </a:pPr>
            <a:r>
              <a:rPr lang="ru-RU" sz="1600" spc="-20" dirty="0">
                <a:latin typeface="Times New Roman" panose="02020603050405020304" pitchFamily="18" charset="0"/>
                <a:ea typeface="Times New Roman" panose="02020603050405020304" pitchFamily="18" charset="0"/>
              </a:rPr>
              <a:t>Женевская конвенция «О защите жертв войны» от 12 августа 1949 года и допол</a:t>
            </a:r>
            <a:r>
              <a:rPr lang="ru-RU" sz="1600" dirty="0">
                <a:latin typeface="Times New Roman" panose="02020603050405020304" pitchFamily="18" charset="0"/>
                <a:ea typeface="Times New Roman" panose="02020603050405020304" pitchFamily="18" charset="0"/>
              </a:rPr>
              <a:t>нительные протоколы к ней 1977 года.</a:t>
            </a:r>
          </a:p>
          <a:p>
            <a:pPr marL="342900" lvl="0" indent="-342900" algn="just">
              <a:lnSpc>
                <a:spcPct val="115000"/>
              </a:lnSpc>
              <a:spcAft>
                <a:spcPts val="0"/>
              </a:spcAft>
              <a:buFont typeface="+mj-lt"/>
              <a:buAutoNum type="arabicPeriod"/>
              <a:tabLst>
                <a:tab pos="270510" algn="l"/>
              </a:tabLst>
            </a:pPr>
            <a:r>
              <a:rPr lang="ru-RU" sz="1600" spc="-60" dirty="0">
                <a:latin typeface="Times New Roman" panose="02020603050405020304" pitchFamily="18" charset="0"/>
                <a:ea typeface="Times New Roman" panose="02020603050405020304" pitchFamily="18" charset="0"/>
              </a:rPr>
              <a:t>Конвенция «О запрещении разработки, производства и накопления запасов </a:t>
            </a:r>
            <a:r>
              <a:rPr lang="ru-RU" sz="1600" dirty="0">
                <a:latin typeface="Times New Roman" panose="02020603050405020304" pitchFamily="18" charset="0"/>
                <a:ea typeface="Times New Roman" panose="02020603050405020304" pitchFamily="18" charset="0"/>
              </a:rPr>
              <a:t>бактериологического, биологического и токсического оружия» </a:t>
            </a:r>
          </a:p>
          <a:p>
            <a:pPr marL="342900" lvl="0" indent="-342900" algn="just">
              <a:lnSpc>
                <a:spcPct val="115000"/>
              </a:lnSpc>
              <a:spcAft>
                <a:spcPts val="0"/>
              </a:spcAft>
              <a:buFont typeface="+mj-lt"/>
              <a:buAutoNum type="arabicPeriod"/>
              <a:tabLst>
                <a:tab pos="270510" algn="l"/>
                <a:tab pos="5490845" algn="r"/>
              </a:tabLst>
            </a:pPr>
            <a:r>
              <a:rPr lang="ru-RU" sz="1600" spc="-15" dirty="0">
                <a:latin typeface="Times New Roman" panose="02020603050405020304" pitchFamily="18" charset="0"/>
                <a:ea typeface="Times New Roman" panose="02020603050405020304" pitchFamily="18" charset="0"/>
              </a:rPr>
              <a:t>Конвенция «О запрещении или ограничении применения конкретных видов </a:t>
            </a:r>
            <a:r>
              <a:rPr lang="ru-RU" sz="1600" spc="-30" dirty="0">
                <a:latin typeface="Times New Roman" panose="02020603050405020304" pitchFamily="18" charset="0"/>
                <a:ea typeface="Times New Roman" panose="02020603050405020304" pitchFamily="18" charset="0"/>
              </a:rPr>
              <a:t>обычного оружия, которые могут считаться наносящими чрезмерные повреждения или имеющими не избирательное действие» 1980 г.</a:t>
            </a:r>
            <a:endParaRPr lang="ru-RU" sz="16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mj-lt"/>
              <a:buAutoNum type="arabicPeriod"/>
              <a:tabLst>
                <a:tab pos="270510" algn="l"/>
                <a:tab pos="5490845" algn="r"/>
              </a:tabLst>
            </a:pPr>
            <a:r>
              <a:rPr lang="ru-RU" sz="1600" spc="-30" dirty="0">
                <a:latin typeface="Times New Roman" panose="02020603050405020304" pitchFamily="18" charset="0"/>
                <a:ea typeface="Times New Roman" panose="02020603050405020304" pitchFamily="18" charset="0"/>
              </a:rPr>
              <a:t>ФЗ РФ «О государственной </a:t>
            </a:r>
            <a:r>
              <a:rPr lang="ru-RU" sz="1600" dirty="0">
                <a:latin typeface="Times New Roman" panose="02020603050405020304" pitchFamily="18" charset="0"/>
                <a:ea typeface="Times New Roman" panose="02020603050405020304" pitchFamily="18" charset="0"/>
              </a:rPr>
              <a:t>границе РФ»</a:t>
            </a:r>
          </a:p>
          <a:p>
            <a:pPr marL="342900" lvl="0" indent="-342900" algn="just">
              <a:lnSpc>
                <a:spcPct val="115000"/>
              </a:lnSpc>
              <a:spcAft>
                <a:spcPts val="0"/>
              </a:spcAft>
              <a:buFont typeface="+mj-lt"/>
              <a:buAutoNum type="arabicPeriod"/>
              <a:tabLst>
                <a:tab pos="270510" algn="l"/>
                <a:tab pos="5490845" algn="r"/>
              </a:tabLst>
            </a:pPr>
            <a:r>
              <a:rPr lang="ru-RU" sz="1600" spc="-30" dirty="0" err="1">
                <a:latin typeface="Times New Roman" panose="02020603050405020304" pitchFamily="18" charset="0"/>
                <a:ea typeface="Times New Roman" panose="02020603050405020304" pitchFamily="18" charset="0"/>
              </a:rPr>
              <a:t>Арцибасов</a:t>
            </a:r>
            <a:r>
              <a:rPr lang="ru-RU" sz="1600" spc="-30" dirty="0">
                <a:latin typeface="Times New Roman" panose="02020603050405020304" pitchFamily="18" charset="0"/>
                <a:ea typeface="Times New Roman" panose="02020603050405020304" pitchFamily="18" charset="0"/>
              </a:rPr>
              <a:t> И.П., Егоров С.А. Вооруженный конфликт: право, политика, дипломатия. – </a:t>
            </a:r>
            <a:r>
              <a:rPr lang="ru-RU" sz="1600" dirty="0">
                <a:latin typeface="Times New Roman" panose="02020603050405020304" pitchFamily="18" charset="0"/>
                <a:ea typeface="Times New Roman" panose="02020603050405020304" pitchFamily="18" charset="0"/>
              </a:rPr>
              <a:t>М.: Воениздат, </a:t>
            </a:r>
            <a:r>
              <a:rPr lang="ru-RU" sz="1600" spc="-30" dirty="0">
                <a:latin typeface="Times New Roman" panose="02020603050405020304" pitchFamily="18" charset="0"/>
                <a:ea typeface="Times New Roman" panose="02020603050405020304" pitchFamily="18" charset="0"/>
              </a:rPr>
              <a:t>2011.</a:t>
            </a:r>
            <a:endParaRPr lang="ru-RU" sz="16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mj-lt"/>
              <a:buAutoNum type="arabicPeriod"/>
              <a:tabLst>
                <a:tab pos="270510" algn="l"/>
              </a:tabLst>
            </a:pPr>
            <a:r>
              <a:rPr lang="ru-RU" sz="1600" spc="-25" dirty="0">
                <a:latin typeface="Times New Roman" panose="02020603050405020304" pitchFamily="18" charset="0"/>
                <a:ea typeface="Times New Roman" panose="02020603050405020304" pitchFamily="18" charset="0"/>
              </a:rPr>
              <a:t>Богданов О.В. Запрещение оружия массового поражения</a:t>
            </a:r>
            <a:r>
              <a:rPr lang="ru-RU" sz="1600" spc="-30" dirty="0">
                <a:latin typeface="Times New Roman" panose="02020603050405020304" pitchFamily="18" charset="0"/>
                <a:ea typeface="Times New Roman" panose="02020603050405020304" pitchFamily="18" charset="0"/>
              </a:rPr>
              <a:t>. – </a:t>
            </a:r>
            <a:r>
              <a:rPr lang="ru-RU" sz="1600" dirty="0">
                <a:latin typeface="Times New Roman" panose="02020603050405020304" pitchFamily="18" charset="0"/>
                <a:ea typeface="Times New Roman" panose="02020603050405020304" pitchFamily="18" charset="0"/>
              </a:rPr>
              <a:t>М.: Воениздат, </a:t>
            </a:r>
            <a:r>
              <a:rPr lang="ru-RU" sz="1600" spc="-30" dirty="0">
                <a:latin typeface="Times New Roman" panose="02020603050405020304" pitchFamily="18" charset="0"/>
                <a:ea typeface="Times New Roman" panose="02020603050405020304" pitchFamily="18" charset="0"/>
              </a:rPr>
              <a:t>2010.</a:t>
            </a:r>
            <a:endParaRPr lang="ru-RU" sz="16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mj-lt"/>
              <a:buAutoNum type="arabicPeriod"/>
              <a:tabLst>
                <a:tab pos="270510" algn="r"/>
              </a:tabLst>
            </a:pPr>
            <a:r>
              <a:rPr lang="ru-RU" sz="1600" spc="-25" dirty="0" err="1">
                <a:latin typeface="Times New Roman" panose="02020603050405020304" pitchFamily="18" charset="0"/>
                <a:ea typeface="Times New Roman" panose="02020603050405020304" pitchFamily="18" charset="0"/>
              </a:rPr>
              <a:t>П.Бори</a:t>
            </a:r>
            <a:r>
              <a:rPr lang="ru-RU" sz="1600" spc="-25" dirty="0">
                <a:latin typeface="Times New Roman" panose="02020603050405020304" pitchFamily="18" charset="0"/>
                <a:ea typeface="Times New Roman" panose="02020603050405020304" pitchFamily="18" charset="0"/>
              </a:rPr>
              <a:t> Ф. Возникновение и развитие международного гуманитарного права</a:t>
            </a:r>
            <a:r>
              <a:rPr lang="ru-RU" sz="1600" spc="-30" dirty="0">
                <a:latin typeface="Times New Roman" panose="02020603050405020304" pitchFamily="18" charset="0"/>
                <a:ea typeface="Times New Roman" panose="02020603050405020304" pitchFamily="18" charset="0"/>
              </a:rPr>
              <a:t>. – </a:t>
            </a:r>
            <a:r>
              <a:rPr lang="ru-RU" sz="1600" dirty="0">
                <a:latin typeface="Times New Roman" panose="02020603050405020304" pitchFamily="18" charset="0"/>
                <a:ea typeface="Times New Roman" panose="02020603050405020304" pitchFamily="18" charset="0"/>
              </a:rPr>
              <a:t>М.: Воениздат, </a:t>
            </a:r>
            <a:r>
              <a:rPr lang="ru-RU" sz="1600" spc="-30" dirty="0">
                <a:latin typeface="Times New Roman" panose="02020603050405020304" pitchFamily="18" charset="0"/>
                <a:ea typeface="Times New Roman" panose="02020603050405020304" pitchFamily="18" charset="0"/>
              </a:rPr>
              <a:t>2010.</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316677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48680"/>
            <a:ext cx="9073008" cy="5681555"/>
          </a:xfrm>
          <a:prstGeom prst="rect">
            <a:avLst/>
          </a:prstGeom>
        </p:spPr>
        <p:txBody>
          <a:bodyPr wrap="square">
            <a:spAutoFit/>
          </a:bodyPr>
          <a:lstStyle/>
          <a:p>
            <a:pPr marL="7620" indent="449580" algn="just">
              <a:lnSpc>
                <a:spcPct val="115000"/>
              </a:lnSpc>
              <a:spcAft>
                <a:spcPts val="0"/>
              </a:spcAft>
              <a:tabLst>
                <a:tab pos="2593975" algn="l"/>
              </a:tabLst>
            </a:pPr>
            <a:r>
              <a:rPr lang="ru-RU" sz="1600" dirty="0">
                <a:latin typeface="Times New Roman" panose="02020603050405020304" pitchFamily="18" charset="0"/>
                <a:ea typeface="Times New Roman" panose="02020603050405020304" pitchFamily="18" charset="0"/>
              </a:rPr>
              <a:t>б) </a:t>
            </a:r>
            <a:r>
              <a:rPr lang="ru-RU" sz="1600" b="1" dirty="0">
                <a:latin typeface="Times New Roman" panose="02020603050405020304" pitchFamily="18" charset="0"/>
                <a:ea typeface="Times New Roman" panose="02020603050405020304" pitchFamily="18" charset="0"/>
              </a:rPr>
              <a:t>международный вооруженный конфликт</a:t>
            </a:r>
            <a:r>
              <a:rPr lang="ru-RU" sz="1600" dirty="0">
                <a:latin typeface="Arial" panose="020B0604020202020204" pitchFamily="34" charset="0"/>
                <a:ea typeface="Times New Roman" panose="02020603050405020304" pitchFamily="18" charset="0"/>
              </a:rPr>
              <a:t> </a:t>
            </a:r>
            <a:r>
              <a:rPr lang="ru-RU" sz="1600" dirty="0">
                <a:latin typeface="Times New Roman" panose="02020603050405020304" pitchFamily="18" charset="0"/>
                <a:ea typeface="Times New Roman" panose="02020603050405020304" pitchFamily="18" charset="0"/>
              </a:rPr>
              <a:t>как юридическое понятие впервые упоминается в ст. 2, общей для всех Женевских конвенций 1949 года.</a:t>
            </a:r>
          </a:p>
          <a:p>
            <a:pPr marL="7620" indent="449580" algn="just">
              <a:lnSpc>
                <a:spcPct val="115000"/>
              </a:lnSpc>
              <a:spcAft>
                <a:spcPts val="0"/>
              </a:spcAft>
              <a:tabLst>
                <a:tab pos="2593975" algn="l"/>
              </a:tabLst>
            </a:pPr>
            <a:r>
              <a:rPr lang="ru-RU" sz="1600" dirty="0">
                <a:latin typeface="Times New Roman" panose="02020603050405020304" pitchFamily="18" charset="0"/>
                <a:ea typeface="Times New Roman" panose="02020603050405020304" pitchFamily="18" charset="0"/>
              </a:rPr>
              <a:t>Для признания его таковым не требуется какого-либо минимального уровня насилия или боевых действий, контроля над территорией противника и т.д. </a:t>
            </a:r>
          </a:p>
          <a:p>
            <a:pPr marL="7620" indent="449580" algn="just">
              <a:lnSpc>
                <a:spcPct val="115000"/>
              </a:lnSpc>
              <a:spcAft>
                <a:spcPts val="0"/>
              </a:spcAft>
              <a:tabLst>
                <a:tab pos="2593975" algn="l"/>
              </a:tabLst>
            </a:pPr>
            <a:r>
              <a:rPr lang="ru-RU" sz="1600" dirty="0">
                <a:latin typeface="Times New Roman" panose="02020603050405020304" pitchFamily="18" charset="0"/>
                <a:ea typeface="Times New Roman" panose="02020603050405020304" pitchFamily="18" charset="0"/>
              </a:rPr>
              <a:t>При этом боевые действия могут быть весьма незначительными или даже не иметь места вообще (например, объявление о вторжении на территорию иностранного государства без последующего ведения боевых действий, вторжение, не встретившее сопротивления, и т.п.). </a:t>
            </a:r>
          </a:p>
          <a:p>
            <a:pPr marL="7620" indent="449580" algn="just">
              <a:lnSpc>
                <a:spcPct val="115000"/>
              </a:lnSpc>
              <a:spcAft>
                <a:spcPts val="0"/>
              </a:spcAft>
              <a:tabLst>
                <a:tab pos="2593975" algn="l"/>
              </a:tabLst>
            </a:pPr>
            <a:r>
              <a:rPr lang="ru-RU" sz="1600" dirty="0">
                <a:latin typeface="Times New Roman" panose="02020603050405020304" pitchFamily="18" charset="0"/>
                <a:ea typeface="Times New Roman" panose="02020603050405020304" pitchFamily="18" charset="0"/>
              </a:rPr>
              <a:t>Вместе с тем статья 2, общая для всех Женевских конвенций 1949 года, устанавливает, что международный вооруженный конфликт - это вооруженное столкновение, возникающее «между двумя или несколькими Высокими Договаривающимися Сторонами».</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Согласно Уставу ООН она может применять вооруженные силы в целях пресечения агрессии, ее предотвращения, поддержания международного мира и безопасности. В данном случае вооруженные силы ООН действуют от имени сообщества народов. </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Согласно ст. 43 Устава ООН Совет Безопасности может заключать соглашения с любым членом ООН о выделении последним контингентов войск.</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К международным вооруженным конфликтам относятся и такие ситуации, в которых «народы ведут борьбу против колониального господства и иностранной оккупации и против расистских режимов в осуществление своего права на самоопределение».</a:t>
            </a:r>
          </a:p>
          <a:p>
            <a:r>
              <a:rPr lang="ru-RU" sz="1600" dirty="0">
                <a:latin typeface="Times New Roman" panose="02020603050405020304" pitchFamily="18" charset="0"/>
                <a:ea typeface="Times New Roman" panose="02020603050405020304" pitchFamily="18" charset="0"/>
              </a:rPr>
              <a:t>Из признания национально-освободительных войн международными вооруженными конфликтами вытекает, что на них должны распространяться нормы международного права. </a:t>
            </a:r>
            <a:endParaRPr lang="ru-RU" sz="1600" dirty="0"/>
          </a:p>
        </p:txBody>
      </p:sp>
    </p:spTree>
    <p:extLst>
      <p:ext uri="{BB962C8B-B14F-4D97-AF65-F5344CB8AC3E}">
        <p14:creationId xmlns:p14="http://schemas.microsoft.com/office/powerpoint/2010/main" xmlns="" val="35825243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3000" y="105924"/>
            <a:ext cx="9001000" cy="6721840"/>
          </a:xfrm>
          <a:prstGeom prst="rect">
            <a:avLst/>
          </a:prstGeom>
        </p:spPr>
        <p:txBody>
          <a:bodyPr wrap="square">
            <a:spAutoFit/>
          </a:bodyPr>
          <a:lstStyle/>
          <a:p>
            <a:pPr indent="449580" algn="just">
              <a:lnSpc>
                <a:spcPct val="115000"/>
              </a:lnSpc>
              <a:spcAft>
                <a:spcPts val="0"/>
              </a:spcAft>
            </a:pPr>
            <a:r>
              <a:rPr lang="ru-RU" sz="2400" dirty="0">
                <a:latin typeface="Times New Roman" panose="02020603050405020304" pitchFamily="18" charset="0"/>
                <a:ea typeface="Times New Roman" panose="02020603050405020304" pitchFamily="18" charset="0"/>
              </a:rPr>
              <a:t>Другие ситуации возникает при наличии в данном государстве воору­женного конфликта и участии в нем в той или иной степени другого государства. </a:t>
            </a:r>
          </a:p>
          <a:p>
            <a:pPr indent="449580" algn="just">
              <a:lnSpc>
                <a:spcPct val="115000"/>
              </a:lnSpc>
              <a:spcAft>
                <a:spcPts val="0"/>
              </a:spcAft>
            </a:pPr>
            <a:r>
              <a:rPr lang="ru-RU" sz="2400" dirty="0">
                <a:latin typeface="Times New Roman" panose="02020603050405020304" pitchFamily="18" charset="0"/>
                <a:ea typeface="Times New Roman" panose="02020603050405020304" pitchFamily="18" charset="0"/>
              </a:rPr>
              <a:t>Вооруженный конфликт между повстанцами и центральным правительством в самом начале носит на себе отпечаток внутреннего конфликта, и лишь по мере его эскалации может быть охарактеризован как международный. Правовая оценка вооруженного конфликта меняется в зависимости от объема признания со стороны другого государства. Если повстанцы признаются в качестве «воюющей стороны» и им оказывается помощь, то внутренний конфликт тем самым перерастает в международный вооруженный конфликт, в котором действуют все нормы международного права. </a:t>
            </a:r>
          </a:p>
          <a:p>
            <a:r>
              <a:rPr lang="ru-RU" sz="2400" dirty="0">
                <a:latin typeface="Times New Roman" panose="02020603050405020304" pitchFamily="18" charset="0"/>
                <a:ea typeface="Times New Roman" panose="02020603050405020304" pitchFamily="18" charset="0"/>
              </a:rPr>
              <a:t>Если же другое государство (третья сторона) оказывает помощь центральному правительству, то конфликт, в принципе, не перерастает в международный.</a:t>
            </a:r>
            <a:endParaRPr lang="ru-RU" sz="2400" dirty="0"/>
          </a:p>
        </p:txBody>
      </p:sp>
    </p:spTree>
    <p:extLst>
      <p:ext uri="{BB962C8B-B14F-4D97-AF65-F5344CB8AC3E}">
        <p14:creationId xmlns:p14="http://schemas.microsoft.com/office/powerpoint/2010/main" xmlns="" val="3246952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03405"/>
            <a:ext cx="9036496" cy="6740307"/>
          </a:xfrm>
          <a:prstGeom prst="rect">
            <a:avLst/>
          </a:prstGeom>
        </p:spPr>
        <p:txBody>
          <a:bodyPr wrap="square">
            <a:spAutoFit/>
          </a:bodyPr>
          <a:lstStyle/>
          <a:p>
            <a:pPr indent="449580" algn="ctr">
              <a:lnSpc>
                <a:spcPct val="115000"/>
              </a:lnSpc>
              <a:spcAft>
                <a:spcPts val="0"/>
              </a:spcAft>
            </a:pPr>
            <a:r>
              <a:rPr lang="ru-RU" sz="1600" b="1" dirty="0">
                <a:latin typeface="Times New Roman" panose="02020603050405020304" pitchFamily="18" charset="0"/>
                <a:ea typeface="Times New Roman" panose="02020603050405020304" pitchFamily="18" charset="0"/>
              </a:rPr>
              <a:t>Средства и методы ведения вооруженной борьбы</a:t>
            </a:r>
            <a:endParaRPr lang="ru-RU" sz="1600" dirty="0">
              <a:latin typeface="Times New Roman" panose="02020603050405020304" pitchFamily="18" charset="0"/>
              <a:ea typeface="Times New Roman" panose="02020603050405020304" pitchFamily="18" charset="0"/>
            </a:endParaRPr>
          </a:p>
          <a:p>
            <a:pPr indent="449580" algn="just">
              <a:lnSpc>
                <a:spcPct val="115000"/>
              </a:lnSpc>
              <a:spcAft>
                <a:spcPts val="0"/>
              </a:spcAft>
            </a:pPr>
            <a:r>
              <a:rPr lang="ru-RU" sz="1600" b="1" u="sng" dirty="0">
                <a:latin typeface="Times New Roman" panose="02020603050405020304" pitchFamily="18" charset="0"/>
                <a:ea typeface="Times New Roman" panose="02020603050405020304" pitchFamily="18" charset="0"/>
              </a:rPr>
              <a:t>Средства ведения вооруженной борьбы</a:t>
            </a:r>
            <a:r>
              <a:rPr lang="ru-RU" sz="1600" b="1" dirty="0">
                <a:latin typeface="Times New Roman" panose="02020603050405020304" pitchFamily="18" charset="0"/>
                <a:ea typeface="Times New Roman" panose="02020603050405020304" pitchFamily="18" charset="0"/>
              </a:rPr>
              <a:t> -</a:t>
            </a:r>
            <a:r>
              <a:rPr lang="ru-RU" sz="1600" b="1" i="1" dirty="0">
                <a:latin typeface="Times New Roman" panose="02020603050405020304" pitchFamily="18" charset="0"/>
                <a:ea typeface="Times New Roman" panose="02020603050405020304" pitchFamily="18" charset="0"/>
              </a:rPr>
              <a:t> </a:t>
            </a:r>
            <a:r>
              <a:rPr lang="ru-RU" sz="1600" dirty="0">
                <a:latin typeface="Times New Roman" panose="02020603050405020304" pitchFamily="18" charset="0"/>
                <a:ea typeface="Times New Roman" panose="02020603050405020304" pitchFamily="18" charset="0"/>
              </a:rPr>
              <a:t>оружие и иные средства, применяемые вооруженными силами воюющих для нанесения вреда и поражения противнику.</a:t>
            </a:r>
          </a:p>
          <a:p>
            <a:pPr indent="449580" algn="just">
              <a:lnSpc>
                <a:spcPct val="115000"/>
              </a:lnSpc>
              <a:spcAft>
                <a:spcPts val="0"/>
              </a:spcAft>
            </a:pPr>
            <a:r>
              <a:rPr lang="ru-RU" sz="1600" u="sng" dirty="0">
                <a:latin typeface="Times New Roman" panose="02020603050405020304" pitchFamily="18" charset="0"/>
                <a:ea typeface="Times New Roman" panose="02020603050405020304" pitchFamily="18" charset="0"/>
              </a:rPr>
              <a:t> </a:t>
            </a:r>
            <a:r>
              <a:rPr lang="ru-RU" sz="1600" b="1" u="sng" dirty="0">
                <a:latin typeface="Times New Roman" panose="02020603050405020304" pitchFamily="18" charset="0"/>
                <a:ea typeface="Times New Roman" panose="02020603050405020304" pitchFamily="18" charset="0"/>
              </a:rPr>
              <a:t>Методы ведения вооруженной борьбы</a:t>
            </a:r>
            <a:r>
              <a:rPr lang="ru-RU" sz="1600" dirty="0">
                <a:latin typeface="Times New Roman" panose="02020603050405020304" pitchFamily="18" charset="0"/>
                <a:ea typeface="Times New Roman" panose="02020603050405020304" pitchFamily="18" charset="0"/>
              </a:rPr>
              <a:t> - порядок использования средств ведения вооруженной борьбы для уничтожения живой силы и военной техники противника.</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Международное гуманитарное право запрещает применение тех средств ведения вооруженной борьбы, которые причиняют излишние страдания своими поражающими свойствами:</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а) пули, легко разворачивающиеся или сплющивающиеся в человеческом теле;</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б) снаряды весом менее 400 граммов, имеющие свойство взрывчатости или снаряженные ударным или горючим составом;</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в) яды или отравленное оружие;</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г) снаряды, имеющие единственное назначение - распространять удушающие или вредоносные газы;</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д) удушливые, ядовитые или другие подобные газы и бактериологические средства;</a:t>
            </a:r>
          </a:p>
          <a:p>
            <a:pPr marL="7620" indent="449580" algn="just">
              <a:lnSpc>
                <a:spcPct val="115000"/>
              </a:lnSpc>
              <a:spcAft>
                <a:spcPts val="0"/>
              </a:spcAft>
              <a:tabLst>
                <a:tab pos="2593975" algn="l"/>
              </a:tabLst>
            </a:pPr>
            <a:r>
              <a:rPr lang="ru-RU" sz="1600" dirty="0">
                <a:latin typeface="Times New Roman" panose="02020603050405020304" pitchFamily="18" charset="0"/>
                <a:ea typeface="Times New Roman" panose="02020603050405020304" pitchFamily="18" charset="0"/>
              </a:rPr>
              <a:t>е) бактериологическое (биологическое) и токсинное оружие;</a:t>
            </a:r>
          </a:p>
          <a:p>
            <a:pPr indent="457200" algn="just">
              <a:lnSpc>
                <a:spcPct val="115000"/>
              </a:lnSpc>
              <a:spcAft>
                <a:spcPts val="0"/>
              </a:spcAft>
            </a:pPr>
            <a:r>
              <a:rPr lang="ru-RU" sz="1600" dirty="0">
                <a:latin typeface="Times New Roman" panose="02020603050405020304" pitchFamily="18" charset="0"/>
                <a:ea typeface="Times New Roman" panose="02020603050405020304" pitchFamily="18" charset="0"/>
              </a:rPr>
              <a:t>ж) средства воздействия на природную среду, которые имеют широкие, долгосрочные или серьезные последствия, в качестве способов разрушения, нанесения ущерба или причинения вреда;</a:t>
            </a:r>
          </a:p>
          <a:p>
            <a:pPr indent="457200" algn="just">
              <a:lnSpc>
                <a:spcPct val="115000"/>
              </a:lnSpc>
              <a:spcAft>
                <a:spcPts val="0"/>
              </a:spcAft>
            </a:pPr>
            <a:r>
              <a:rPr lang="ru-RU" sz="1600" dirty="0">
                <a:latin typeface="Times New Roman" panose="02020603050405020304" pitchFamily="18" charset="0"/>
                <a:ea typeface="Times New Roman" panose="02020603050405020304" pitchFamily="18" charset="0"/>
              </a:rPr>
              <a:t>з) не обнаруживаемые в теле осколки, мины-ловушки, зажигательное и другие виды обычного оружия неизбирательного действия, вызывающие чрезмерные повреждения или страдания;</a:t>
            </a:r>
          </a:p>
          <a:p>
            <a:pPr indent="457200" algn="just">
              <a:lnSpc>
                <a:spcPct val="115000"/>
              </a:lnSpc>
              <a:spcAft>
                <a:spcPts val="0"/>
              </a:spcAft>
            </a:pPr>
            <a:r>
              <a:rPr lang="ru-RU" sz="1600" dirty="0">
                <a:latin typeface="Times New Roman" panose="02020603050405020304" pitchFamily="18" charset="0"/>
                <a:ea typeface="Times New Roman" panose="02020603050405020304" pitchFamily="18" charset="0"/>
              </a:rPr>
              <a:t>и) противопехотные мины;</a:t>
            </a:r>
          </a:p>
          <a:p>
            <a:r>
              <a:rPr lang="ru-RU" sz="1600" dirty="0">
                <a:latin typeface="Times New Roman" panose="02020603050405020304" pitchFamily="18" charset="0"/>
                <a:ea typeface="Times New Roman" panose="02020603050405020304" pitchFamily="18" charset="0"/>
              </a:rPr>
              <a:t>к) конкретные виды обычного оружия неизбирательного действия и оружия, использование которого вызывает чрезмерные повреждения или страдания (Конвенция 1980 г. «О запрещении или ограничении применения конкретных видов обычного оружия, которые могут считаться наносящими чрезмерные повреждения или имеющими неизбирательное действие»).</a:t>
            </a:r>
            <a:endParaRPr lang="ru-RU" sz="1600" dirty="0"/>
          </a:p>
        </p:txBody>
      </p:sp>
    </p:spTree>
    <p:extLst>
      <p:ext uri="{BB962C8B-B14F-4D97-AF65-F5344CB8AC3E}">
        <p14:creationId xmlns:p14="http://schemas.microsoft.com/office/powerpoint/2010/main" xmlns="" val="9383485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332656"/>
            <a:ext cx="8424936" cy="6119239"/>
          </a:xfrm>
          <a:prstGeom prst="rect">
            <a:avLst/>
          </a:prstGeom>
        </p:spPr>
        <p:txBody>
          <a:bodyPr wrap="square">
            <a:spAutoFit/>
          </a:bodyPr>
          <a:lstStyle/>
          <a:p>
            <a:pPr indent="457200" algn="just">
              <a:lnSpc>
                <a:spcPct val="115000"/>
              </a:lnSpc>
              <a:spcAft>
                <a:spcPts val="0"/>
              </a:spcAft>
            </a:pPr>
            <a:r>
              <a:rPr lang="ru-RU" b="1" dirty="0">
                <a:latin typeface="Times New Roman" panose="02020603050405020304" pitchFamily="18" charset="0"/>
                <a:ea typeface="Times New Roman" panose="02020603050405020304" pitchFamily="18" charset="0"/>
              </a:rPr>
              <a:t>Запрещенные методы ведения вооруженной борьбы:</a:t>
            </a:r>
            <a:endParaRPr lang="ru-RU" dirty="0">
              <a:latin typeface="Times New Roman" panose="02020603050405020304" pitchFamily="18" charset="0"/>
              <a:ea typeface="Times New Roman" panose="02020603050405020304" pitchFamily="18" charset="0"/>
            </a:endParaRPr>
          </a:p>
          <a:p>
            <a:pPr indent="457200" algn="just">
              <a:lnSpc>
                <a:spcPct val="115000"/>
              </a:lnSpc>
              <a:spcAft>
                <a:spcPts val="0"/>
              </a:spcAft>
            </a:pPr>
            <a:r>
              <a:rPr lang="ru-RU" dirty="0">
                <a:latin typeface="Times New Roman" panose="02020603050405020304" pitchFamily="18" charset="0"/>
                <a:ea typeface="Times New Roman" panose="02020603050405020304" pitchFamily="18" charset="0"/>
              </a:rPr>
              <a:t>а) Направленные против комбатантов противника: </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предательское убийство или ранение лиц, принадлежащих войскам противника;</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убийство парламентера и сопровождающих его лиц (трубача, горниста, барабанщика);</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убийство или ранение лиц неприятеля, которые, положив оружие или не имея средств</a:t>
            </a:r>
            <a:r>
              <a:rPr lang="ru-RU" i="1"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защищаться, сдались в плен;</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нападение на лиц, вышедших из строя, а также на лиц, покинувших терпящий бедствие летательный аппарат (за исключением лиц, относящихся к воздушно-десантным войскам);</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принуждение лиц противной стороны принимать участие в военных действиях, направленных против их страны;</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отдача приказа не оставлять никого в живых, угрожать этим или вести военные действия на этой основе;</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взятие заложников.</a:t>
            </a:r>
          </a:p>
          <a:p>
            <a:pPr indent="457200" algn="just">
              <a:lnSpc>
                <a:spcPct val="115000"/>
              </a:lnSpc>
              <a:spcAft>
                <a:spcPts val="0"/>
              </a:spcAft>
            </a:pPr>
            <a:r>
              <a:rPr lang="ru-RU" dirty="0">
                <a:latin typeface="Times New Roman" panose="02020603050405020304" pitchFamily="18" charset="0"/>
                <a:ea typeface="Times New Roman" panose="02020603050405020304" pitchFamily="18" charset="0"/>
              </a:rPr>
              <a:t>б) Направленные против гражданского населения:</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осуществление геноцида, апартеида;</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террор в отношении местного населения;</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использование голода среди гражданского населения.</a:t>
            </a:r>
            <a:endParaRPr lang="ru-RU"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9203790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60648"/>
            <a:ext cx="8820472" cy="6004529"/>
          </a:xfrm>
          <a:prstGeom prst="rect">
            <a:avLst/>
          </a:prstGeom>
        </p:spPr>
        <p:txBody>
          <a:bodyPr wrap="square">
            <a:spAutoFit/>
          </a:bodyPr>
          <a:lstStyle/>
          <a:p>
            <a:pPr indent="457200">
              <a:lnSpc>
                <a:spcPct val="115000"/>
              </a:lnSpc>
              <a:spcAft>
                <a:spcPts val="0"/>
              </a:spcAft>
            </a:pPr>
            <a:r>
              <a:rPr lang="ru-RU" sz="2400" dirty="0">
                <a:latin typeface="Times New Roman" panose="02020603050405020304" pitchFamily="18" charset="0"/>
                <a:ea typeface="Times New Roman" panose="02020603050405020304" pitchFamily="18" charset="0"/>
              </a:rPr>
              <a:t>в) Направленные против объектов:</a:t>
            </a:r>
          </a:p>
          <a:p>
            <a:pPr marL="342900" lvl="0" indent="-342900">
              <a:lnSpc>
                <a:spcPct val="115000"/>
              </a:lnSpc>
              <a:spcAft>
                <a:spcPts val="0"/>
              </a:spcAft>
              <a:buFont typeface="Symbol" panose="05050102010706020507" pitchFamily="18" charset="2"/>
              <a:buChar char=""/>
            </a:pPr>
            <a:r>
              <a:rPr lang="ru-RU" sz="2400" dirty="0">
                <a:latin typeface="Times New Roman" panose="02020603050405020304" pitchFamily="18" charset="0"/>
                <a:ea typeface="Times New Roman" panose="02020603050405020304" pitchFamily="18" charset="0"/>
              </a:rPr>
              <a:t>атака, бомбардировка или уничтожение санитарных учреждений, госпитальных судов (санитарных транспортов), санитарных самолетов, имеющих надлежащие отличительные знаки;</a:t>
            </a:r>
          </a:p>
          <a:p>
            <a:pPr marL="342900" lvl="0" indent="-342900">
              <a:lnSpc>
                <a:spcPct val="115000"/>
              </a:lnSpc>
              <a:spcAft>
                <a:spcPts val="0"/>
              </a:spcAft>
              <a:buFont typeface="Symbol" panose="05050102010706020507" pitchFamily="18" charset="2"/>
              <a:buChar char=""/>
            </a:pPr>
            <a:r>
              <a:rPr lang="ru-RU" sz="2400" dirty="0">
                <a:latin typeface="Times New Roman" panose="02020603050405020304" pitchFamily="18" charset="0"/>
                <a:ea typeface="Times New Roman" panose="02020603050405020304" pitchFamily="18" charset="0"/>
              </a:rPr>
              <a:t>бомбардирование военными самолетами, морскими кораблями незащищенных городов, портов, селений, жилищ, исторических памятников, храмов, госпиталей, при условии, что они не используются в военных целях;</a:t>
            </a:r>
          </a:p>
          <a:p>
            <a:pPr marL="342900" lvl="0" indent="-342900">
              <a:lnSpc>
                <a:spcPct val="115000"/>
              </a:lnSpc>
              <a:spcAft>
                <a:spcPts val="0"/>
              </a:spcAft>
              <a:buFont typeface="Symbol" panose="05050102010706020507" pitchFamily="18" charset="2"/>
              <a:buChar char=""/>
            </a:pPr>
            <a:r>
              <a:rPr lang="ru-RU" sz="2400" dirty="0">
                <a:latin typeface="Times New Roman" panose="02020603050405020304" pitchFamily="18" charset="0"/>
                <a:ea typeface="Times New Roman" panose="02020603050405020304" pitchFamily="18" charset="0"/>
              </a:rPr>
              <a:t>уничтожение культурных ценностей, исторических памятников, мест отправления культа и др., составляющих культурное или духовное наследие народа, а также их использование для обеспечения успеха в военных действиях.</a:t>
            </a:r>
          </a:p>
          <a:p>
            <a:pPr marL="7620" indent="457200">
              <a:lnSpc>
                <a:spcPct val="115000"/>
              </a:lnSpc>
              <a:spcAft>
                <a:spcPts val="0"/>
              </a:spcAft>
              <a:tabLst>
                <a:tab pos="2593975" algn="l"/>
              </a:tabLst>
            </a:pPr>
            <a:r>
              <a:rPr lang="ru-RU" sz="2400" dirty="0">
                <a:latin typeface="Times New Roman" panose="02020603050405020304" pitchFamily="18" charset="0"/>
                <a:ea typeface="Times New Roman" panose="02020603050405020304" pitchFamily="18" charset="0"/>
              </a:rPr>
              <a:t>г) Направленные против собственности.</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1053497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6408712"/>
          </a:xfrm>
          <a:prstGeom prst="rect">
            <a:avLst/>
          </a:prstGeom>
        </p:spPr>
        <p:txBody>
          <a:bodyPr wrap="square">
            <a:spAutoFit/>
          </a:bodyPr>
          <a:lstStyle/>
          <a:p>
            <a:pPr marL="7620" indent="457200" algn="just">
              <a:lnSpc>
                <a:spcPct val="115000"/>
              </a:lnSpc>
              <a:spcAft>
                <a:spcPts val="0"/>
              </a:spcAft>
              <a:tabLst>
                <a:tab pos="2593975" algn="l"/>
              </a:tabLst>
            </a:pPr>
            <a:r>
              <a:rPr lang="ru-RU" sz="2200" u="sng" dirty="0">
                <a:latin typeface="Times New Roman" panose="02020603050405020304" pitchFamily="18" charset="0"/>
                <a:ea typeface="Times New Roman" panose="02020603050405020304" pitchFamily="18" charset="0"/>
              </a:rPr>
              <a:t>Прекращение военных действий между воюющими сторонами может быть выражено в следующих формах:</a:t>
            </a:r>
            <a:endParaRPr lang="ru-RU" sz="2200" dirty="0">
              <a:latin typeface="Times New Roman" panose="02020603050405020304" pitchFamily="18" charset="0"/>
              <a:ea typeface="Times New Roman" panose="02020603050405020304" pitchFamily="18" charset="0"/>
            </a:endParaRPr>
          </a:p>
          <a:p>
            <a:pPr marL="7620" indent="457200" algn="just">
              <a:lnSpc>
                <a:spcPct val="115000"/>
              </a:lnSpc>
              <a:spcAft>
                <a:spcPts val="0"/>
              </a:spcAft>
              <a:tabLst>
                <a:tab pos="2593975" algn="l"/>
              </a:tabLst>
            </a:pPr>
            <a:r>
              <a:rPr lang="ru-RU" sz="2200" dirty="0">
                <a:latin typeface="Times New Roman" panose="02020603050405020304" pitchFamily="18" charset="0"/>
                <a:ea typeface="Times New Roman" panose="02020603050405020304" pitchFamily="18" charset="0"/>
              </a:rPr>
              <a:t>1. Местное перемирие (приостановление военных действий). Заключается для ограниченного (по времени, пространству, целям) приостановления вооруженной борьбы между отдельными частями воюющих армий. Действие местного перемирия распространяется на небольшие участки театра войны и длится обычно относительно короткое время.</a:t>
            </a:r>
          </a:p>
          <a:p>
            <a:pPr indent="457200" algn="just">
              <a:lnSpc>
                <a:spcPct val="115000"/>
              </a:lnSpc>
              <a:spcAft>
                <a:spcPts val="0"/>
              </a:spcAft>
            </a:pPr>
            <a:r>
              <a:rPr lang="ru-RU" sz="2200" dirty="0">
                <a:latin typeface="Times New Roman" panose="02020603050405020304" pitchFamily="18" charset="0"/>
                <a:ea typeface="Times New Roman" panose="02020603050405020304" pitchFamily="18" charset="0"/>
              </a:rPr>
              <a:t>2. Общее перемирие - прекращение военных действий на всем театре войны без ограничения каким-либо сроком. Оно оформляется в виде соглашения, подписание которого формально входит в компетенцию командования вооруженных сил. Однако поскольку общее перемирие - акт не только военный, но и политический, окончательное решение о нем принимается государственными органами. Перемирие является суще­ственным шагом к окончательному прекращению войны.</a:t>
            </a:r>
            <a:endParaRPr lang="ru-RU"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42947758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964488" cy="6297108"/>
          </a:xfrm>
          <a:prstGeom prst="rect">
            <a:avLst/>
          </a:prstGeom>
        </p:spPr>
        <p:txBody>
          <a:bodyPr wrap="square">
            <a:spAutoFit/>
          </a:bodyPr>
          <a:lstStyle/>
          <a:p>
            <a:pPr indent="457200" algn="just">
              <a:lnSpc>
                <a:spcPct val="115000"/>
              </a:lnSpc>
              <a:spcAft>
                <a:spcPts val="0"/>
              </a:spcAft>
            </a:pPr>
            <a:r>
              <a:rPr lang="ru-RU" sz="2400" dirty="0">
                <a:latin typeface="Times New Roman" panose="02020603050405020304" pitchFamily="18" charset="0"/>
                <a:ea typeface="Times New Roman" panose="02020603050405020304" pitchFamily="18" charset="0"/>
              </a:rPr>
              <a:t>3. Капитуляция - окончание военных действий, прекращение сопротивления вооруженных сил противника на условиях, предъявленных ему победителем. В результате общей капитуляции на побежденное государство могут быть возложены определенные политические, экономические и военные обязательства. При капитуляции, как правило, все вооружение передается победителю, личный состав передается в качестве военнопленных. Разновидностью капитуляции является безоговорочная капитуляция. Если перед агрессором капитулирует правительство, затрудняя тем самым своему народу вести борьбу против вторжения противника, то такая капитуляция не может быть правомерной и она не обязывает народы соблюдать ее положения.</a:t>
            </a:r>
          </a:p>
          <a:p>
            <a:r>
              <a:rPr lang="ru-RU" sz="2400" dirty="0">
                <a:latin typeface="Times New Roman" panose="02020603050405020304" pitchFamily="18" charset="0"/>
                <a:ea typeface="Times New Roman" panose="02020603050405020304" pitchFamily="18" charset="0"/>
              </a:rPr>
              <a:t>Однако общее перемирие и капитуляция не прекращают правового состояния войны. После этого необходимо мирное урегулирование.</a:t>
            </a:r>
            <a:endParaRPr lang="ru-RU" sz="2400" dirty="0"/>
          </a:p>
        </p:txBody>
      </p:sp>
    </p:spTree>
    <p:extLst>
      <p:ext uri="{BB962C8B-B14F-4D97-AF65-F5344CB8AC3E}">
        <p14:creationId xmlns:p14="http://schemas.microsoft.com/office/powerpoint/2010/main" xmlns="" val="22897505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691" y="-99392"/>
            <a:ext cx="9118873" cy="7100405"/>
          </a:xfrm>
          <a:prstGeom prst="rect">
            <a:avLst/>
          </a:prstGeom>
        </p:spPr>
        <p:txBody>
          <a:bodyPr wrap="square">
            <a:spAutoFit/>
          </a:bodyPr>
          <a:lstStyle/>
          <a:p>
            <a:pPr indent="457200" algn="just">
              <a:lnSpc>
                <a:spcPct val="115000"/>
              </a:lnSpc>
              <a:spcAft>
                <a:spcPts val="0"/>
              </a:spcAft>
            </a:pPr>
            <a:r>
              <a:rPr lang="ru-RU" dirty="0">
                <a:latin typeface="Times New Roman" panose="02020603050405020304" pitchFamily="18" charset="0"/>
                <a:ea typeface="Times New Roman" panose="02020603050405020304" pitchFamily="18" charset="0"/>
              </a:rPr>
              <a:t>Формами прекращения состояния войны являются:</a:t>
            </a:r>
          </a:p>
          <a:p>
            <a:pPr indent="457200" algn="just">
              <a:lnSpc>
                <a:spcPct val="115000"/>
              </a:lnSpc>
              <a:spcAft>
                <a:spcPts val="0"/>
              </a:spcAft>
            </a:pPr>
            <a:r>
              <a:rPr lang="ru-RU" dirty="0">
                <a:latin typeface="Times New Roman" panose="02020603050405020304" pitchFamily="18" charset="0"/>
                <a:ea typeface="Times New Roman" panose="02020603050405020304" pitchFamily="18" charset="0"/>
              </a:rPr>
              <a:t>1. Издание односторонней декларации. При этом между воюющими государствами не ведется переговоров, а вопрос о прекращении войны решается по инициативе одной стороны.</a:t>
            </a:r>
          </a:p>
          <a:p>
            <a:pPr indent="457200" algn="just">
              <a:lnSpc>
                <a:spcPct val="115000"/>
              </a:lnSpc>
              <a:spcAft>
                <a:spcPts val="0"/>
              </a:spcAft>
            </a:pPr>
            <a:r>
              <a:rPr lang="ru-RU" dirty="0">
                <a:latin typeface="Times New Roman" panose="02020603050405020304" pitchFamily="18" charset="0"/>
                <a:ea typeface="Times New Roman" panose="02020603050405020304" pitchFamily="18" charset="0"/>
              </a:rPr>
              <a:t>2. Соглашение (совместные декларации) о прекращении военных действий:</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соглашения о местном перемирии имеют целью подбор раненых, погребение убитых, эвакуацию женщин, детей, больных из осажденных пунктов и другие цели. Они заключаются на небольших участках фронтов;</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соглашения об общем перемирии прекращают военные действия на всем театре войны и имеют не только военный, но и политический характер (поскольку заключаются, как правило, от имени правительства). Их нарушение следует рассматривать как акт агрессии;</a:t>
            </a:r>
          </a:p>
          <a:p>
            <a:pPr marL="342900" lvl="0" indent="-342900" algn="just">
              <a:lnSpc>
                <a:spcPct val="115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совместная декларация о прекращении состояния войны в результате переговоров.</a:t>
            </a:r>
          </a:p>
          <a:p>
            <a:pPr indent="457200" algn="just">
              <a:lnSpc>
                <a:spcPct val="115000"/>
              </a:lnSpc>
              <a:spcAft>
                <a:spcPts val="0"/>
              </a:spcAft>
            </a:pPr>
            <a:r>
              <a:rPr lang="ru-RU" dirty="0">
                <a:latin typeface="Times New Roman" panose="02020603050405020304" pitchFamily="18" charset="0"/>
                <a:ea typeface="Times New Roman" panose="02020603050405020304" pitchFamily="18" charset="0"/>
              </a:rPr>
              <a:t>3. Мирный договор - единственная юридическая форма прекращения состояния войны, которая может быть наиболее успешно использована для установления прочного и длительного мира. Мирные договоры юридически закрепляют прекращение состояния войны и восстановление мирных отношений между воевавшими сторонами. Они регулируют широкий круг вопросов: в территориальных постановлениях решаются вопросы государственных границ; в политических - устанавливаются права и свободы граждан, закрепляется обязательство наказывать военных преступников; в военных - регулируются вопросы ограничения вооруженных сил, военного производства; в экономических - устанавливается объем репараций и реституций.</a:t>
            </a:r>
            <a:endParaRPr lang="ru-RU"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6458964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6632"/>
            <a:ext cx="9144000" cy="6093976"/>
          </a:xfrm>
          <a:prstGeom prst="rect">
            <a:avLst/>
          </a:prstGeom>
        </p:spPr>
        <p:txBody>
          <a:bodyPr wrap="square">
            <a:spAutoFit/>
          </a:bodyPr>
          <a:lstStyle/>
          <a:p>
            <a:pPr indent="457200" algn="ctr">
              <a:lnSpc>
                <a:spcPct val="115000"/>
              </a:lnSpc>
              <a:spcAft>
                <a:spcPts val="0"/>
              </a:spcAft>
            </a:pPr>
            <a:r>
              <a:rPr lang="ru-RU" sz="1500" b="1" dirty="0">
                <a:latin typeface="Times New Roman" panose="02020603050405020304" pitchFamily="18" charset="0"/>
                <a:ea typeface="Times New Roman" panose="02020603050405020304" pitchFamily="18" charset="0"/>
              </a:rPr>
              <a:t>Обеспечение защиты жертв вооруженных конфликтов.</a:t>
            </a:r>
            <a:endParaRPr lang="ru-RU" sz="1500" dirty="0">
              <a:latin typeface="Times New Roman" panose="02020603050405020304" pitchFamily="18" charset="0"/>
              <a:ea typeface="Times New Roman" panose="02020603050405020304" pitchFamily="18" charset="0"/>
            </a:endParaRPr>
          </a:p>
          <a:p>
            <a:pPr marL="7620" indent="449580" algn="just">
              <a:lnSpc>
                <a:spcPct val="115000"/>
              </a:lnSpc>
              <a:spcAft>
                <a:spcPts val="0"/>
              </a:spcAft>
              <a:tabLst>
                <a:tab pos="2593975" algn="l"/>
              </a:tabLst>
            </a:pPr>
            <a:r>
              <a:rPr lang="ru-RU" sz="1500" dirty="0">
                <a:latin typeface="Times New Roman" panose="02020603050405020304" pitchFamily="18" charset="0"/>
                <a:ea typeface="Times New Roman" panose="02020603050405020304" pitchFamily="18" charset="0"/>
              </a:rPr>
              <a:t>Нормы, регулирующие ведение военных действий, перестают применяться с прекращением этих действий. </a:t>
            </a:r>
          </a:p>
          <a:p>
            <a:pPr marL="7620" indent="449580" algn="just">
              <a:lnSpc>
                <a:spcPct val="115000"/>
              </a:lnSpc>
              <a:spcAft>
                <a:spcPts val="0"/>
              </a:spcAft>
              <a:tabLst>
                <a:tab pos="2593975" algn="l"/>
              </a:tabLst>
            </a:pPr>
            <a:r>
              <a:rPr lang="ru-RU" sz="1500" dirty="0">
                <a:latin typeface="Times New Roman" panose="02020603050405020304" pitchFamily="18" charset="0"/>
                <a:ea typeface="Times New Roman" panose="02020603050405020304" pitchFamily="18" charset="0"/>
              </a:rPr>
              <a:t>Что же касается норм о защите жертв вооруженных конфликтов, то они подлежал применению до окончательного урегулирования подпадающих под их действие вопросов. </a:t>
            </a:r>
          </a:p>
          <a:p>
            <a:pPr marL="7620" indent="449580" algn="just">
              <a:lnSpc>
                <a:spcPct val="115000"/>
              </a:lnSpc>
              <a:spcAft>
                <a:spcPts val="0"/>
              </a:spcAft>
              <a:tabLst>
                <a:tab pos="2593975" algn="l"/>
              </a:tabLst>
            </a:pPr>
            <a:r>
              <a:rPr lang="ru-RU" sz="1500" dirty="0">
                <a:latin typeface="Times New Roman" panose="02020603050405020304" pitchFamily="18" charset="0"/>
                <a:ea typeface="Times New Roman" panose="02020603050405020304" pitchFamily="18" charset="0"/>
              </a:rPr>
              <a:t>Так, режим раненых и больных воинов, а также военнопленных, соблюдается до их репатриации. Относительно населения оккупированных территорий </a:t>
            </a:r>
            <a:r>
              <a:rPr lang="en-US" sz="1500" dirty="0">
                <a:latin typeface="Times New Roman" panose="02020603050405020304" pitchFamily="18" charset="0"/>
                <a:ea typeface="Times New Roman" panose="02020603050405020304" pitchFamily="18" charset="0"/>
              </a:rPr>
              <a:t>IV</a:t>
            </a:r>
            <a:r>
              <a:rPr lang="ru-RU" sz="1500" dirty="0">
                <a:latin typeface="Times New Roman" panose="02020603050405020304" pitchFamily="18" charset="0"/>
                <a:ea typeface="Times New Roman" panose="02020603050405020304" pitchFamily="18" charset="0"/>
              </a:rPr>
              <a:t> Женевская конвенция (ст. 6) требует применения установленного ею режима в течение одного года после общего прекращения военных действий. Не прекращается применение соответствующих норм и при аннексии оккупированных территорий.</a:t>
            </a:r>
          </a:p>
          <a:p>
            <a:pPr indent="449580" algn="just">
              <a:lnSpc>
                <a:spcPct val="115000"/>
              </a:lnSpc>
              <a:spcAft>
                <a:spcPts val="0"/>
              </a:spcAft>
            </a:pPr>
            <a:r>
              <a:rPr lang="ru-RU" sz="1500" b="1" dirty="0">
                <a:latin typeface="Times New Roman" panose="02020603050405020304" pitchFamily="18" charset="0"/>
                <a:ea typeface="Times New Roman" panose="02020603050405020304" pitchFamily="18" charset="0"/>
              </a:rPr>
              <a:t>Запрещенные действия в отношении жертв войны:</a:t>
            </a:r>
            <a:endParaRPr lang="ru-RU" sz="1500" dirty="0">
              <a:latin typeface="Times New Roman" panose="02020603050405020304" pitchFamily="18" charset="0"/>
              <a:ea typeface="Times New Roman" panose="02020603050405020304" pitchFamily="18" charset="0"/>
            </a:endParaRPr>
          </a:p>
          <a:p>
            <a:pPr marL="180340" indent="-180340" algn="just">
              <a:lnSpc>
                <a:spcPct val="115000"/>
              </a:lnSpc>
              <a:spcAft>
                <a:spcPts val="0"/>
              </a:spcAft>
            </a:pPr>
            <a:r>
              <a:rPr lang="ru-RU" sz="1500" dirty="0">
                <a:latin typeface="Times New Roman" panose="02020603050405020304" pitchFamily="18" charset="0"/>
                <a:ea typeface="Times New Roman" panose="02020603050405020304" pitchFamily="18" charset="0"/>
              </a:rPr>
              <a:t>а) Посягательство на жизнь и физическую неприкосновенность:</a:t>
            </a:r>
          </a:p>
          <a:p>
            <a:pPr marL="180340" indent="-180340" algn="just">
              <a:lnSpc>
                <a:spcPct val="115000"/>
              </a:lnSpc>
              <a:spcAft>
                <a:spcPts val="0"/>
              </a:spcAft>
            </a:pPr>
            <a:r>
              <a:rPr lang="ru-RU" sz="1500" dirty="0">
                <a:latin typeface="Times New Roman" panose="02020603050405020304" pitchFamily="18" charset="0"/>
                <a:ea typeface="Times New Roman" panose="02020603050405020304" pitchFamily="18" charset="0"/>
              </a:rPr>
              <a:t>б) Убийства, увечья, жестокое обращение, пытки, истязания.</a:t>
            </a:r>
          </a:p>
          <a:p>
            <a:pPr marL="180340" indent="-180340" algn="just">
              <a:lnSpc>
                <a:spcPct val="115000"/>
              </a:lnSpc>
              <a:spcAft>
                <a:spcPts val="0"/>
              </a:spcAft>
            </a:pPr>
            <a:r>
              <a:rPr lang="ru-RU" sz="1500" dirty="0">
                <a:latin typeface="Times New Roman" panose="02020603050405020304" pitchFamily="18" charset="0"/>
                <a:ea typeface="Times New Roman" panose="02020603050405020304" pitchFamily="18" charset="0"/>
              </a:rPr>
              <a:t>в)	Коллективные наказания, проведение медицинских или научных экспериментов.</a:t>
            </a:r>
          </a:p>
          <a:p>
            <a:pPr marL="180340" indent="-180340" algn="just">
              <a:lnSpc>
                <a:spcPct val="115000"/>
              </a:lnSpc>
              <a:spcAft>
                <a:spcPts val="0"/>
              </a:spcAft>
            </a:pPr>
            <a:r>
              <a:rPr lang="ru-RU" sz="1500" dirty="0">
                <a:latin typeface="Times New Roman" panose="02020603050405020304" pitchFamily="18" charset="0"/>
                <a:ea typeface="Times New Roman" panose="02020603050405020304" pitchFamily="18" charset="0"/>
              </a:rPr>
              <a:t>г) Посягательство на человеческое достоинство, в частности оскорбительное или унижающее обращение.</a:t>
            </a:r>
          </a:p>
          <a:p>
            <a:pPr marL="180340" indent="-180340" algn="just">
              <a:lnSpc>
                <a:spcPct val="115000"/>
              </a:lnSpc>
              <a:spcAft>
                <a:spcPts val="0"/>
              </a:spcAft>
            </a:pPr>
            <a:r>
              <a:rPr lang="ru-RU" sz="1500" dirty="0">
                <a:latin typeface="Times New Roman" panose="02020603050405020304" pitchFamily="18" charset="0"/>
                <a:ea typeface="Times New Roman" panose="02020603050405020304" pitchFamily="18" charset="0"/>
              </a:rPr>
              <a:t>д)	Применение наказания без предварительного судебного решения, вынесенного надлежащим образом учрежденным судом, при наличии судебных гарантий, признанных цивилизованными нациями.</a:t>
            </a:r>
          </a:p>
          <a:p>
            <a:pPr marL="180340" indent="-180340" algn="just">
              <a:lnSpc>
                <a:spcPct val="115000"/>
              </a:lnSpc>
              <a:spcAft>
                <a:spcPts val="0"/>
              </a:spcAft>
            </a:pPr>
            <a:r>
              <a:rPr lang="ru-RU" sz="1500" dirty="0">
                <a:latin typeface="Times New Roman" panose="02020603050405020304" pitchFamily="18" charset="0"/>
                <a:ea typeface="Times New Roman" panose="02020603050405020304" pitchFamily="18" charset="0"/>
              </a:rPr>
              <a:t>е) Превращение гражданского населения или отдельных гражданских лиц в объект нападения.</a:t>
            </a:r>
          </a:p>
          <a:p>
            <a:pPr marL="180340" indent="-180340" algn="just">
              <a:lnSpc>
                <a:spcPct val="115000"/>
              </a:lnSpc>
              <a:spcAft>
                <a:spcPts val="0"/>
              </a:spcAft>
            </a:pPr>
            <a:r>
              <a:rPr lang="ru-RU" sz="1500" dirty="0">
                <a:latin typeface="Times New Roman" panose="02020603050405020304" pitchFamily="18" charset="0"/>
                <a:ea typeface="Times New Roman" panose="02020603050405020304" pitchFamily="18" charset="0"/>
              </a:rPr>
              <a:t>ж)Нападения неизбирательного характера, затрагивающие гражданское население или гражданские объекты, когда известно, что такие нападения явятся причиной чрезмерных людских потерь, ранений среди населения или причинят ущерб гражданским объектам.</a:t>
            </a:r>
          </a:p>
          <a:p>
            <a:r>
              <a:rPr lang="ru-RU" sz="1500" dirty="0">
                <a:latin typeface="Times New Roman" panose="02020603050405020304" pitchFamily="18" charset="0"/>
                <a:ea typeface="Times New Roman" panose="02020603050405020304" pitchFamily="18" charset="0"/>
              </a:rPr>
              <a:t>з) Нападения на установки или сооружения, содержащие опасные силы, когда известно, что такое нападение явится причиной чрезмерных людских потерь, ранений среди гражданского населения или причинит ущерб гражданским объектам.</a:t>
            </a:r>
            <a:endParaRPr lang="ru-RU" sz="1500" dirty="0"/>
          </a:p>
        </p:txBody>
      </p:sp>
    </p:spTree>
    <p:extLst>
      <p:ext uri="{BB962C8B-B14F-4D97-AF65-F5344CB8AC3E}">
        <p14:creationId xmlns:p14="http://schemas.microsoft.com/office/powerpoint/2010/main" xmlns="" val="39215590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88640"/>
            <a:ext cx="8640960" cy="6494085"/>
          </a:xfrm>
          <a:prstGeom prst="rect">
            <a:avLst/>
          </a:prstGeom>
        </p:spPr>
        <p:txBody>
          <a:bodyPr wrap="square">
            <a:spAutoFit/>
          </a:bodyPr>
          <a:lstStyle/>
          <a:p>
            <a:pPr indent="449580" algn="ctr">
              <a:lnSpc>
                <a:spcPct val="115000"/>
              </a:lnSpc>
              <a:spcAft>
                <a:spcPts val="0"/>
              </a:spcAft>
            </a:pPr>
            <a:r>
              <a:rPr lang="ru-RU" sz="1600" b="1" dirty="0">
                <a:latin typeface="Times New Roman" panose="02020603050405020304" pitchFamily="18" charset="0"/>
                <a:ea typeface="Times New Roman" panose="02020603050405020304" pitchFamily="18" charset="0"/>
              </a:rPr>
              <a:t>Ответственность государств за нарушение норм международного права</a:t>
            </a:r>
            <a:endParaRPr lang="ru-RU" sz="1600" dirty="0">
              <a:latin typeface="Times New Roman" panose="02020603050405020304" pitchFamily="18" charset="0"/>
              <a:ea typeface="Times New Roman" panose="02020603050405020304" pitchFamily="18" charset="0"/>
            </a:endParaRP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Нарушение правовых норм влечет за собой ответственность.</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Ответственность в международном праве делится на два вида: </a:t>
            </a:r>
            <a:r>
              <a:rPr lang="ru-RU" sz="1600" i="1" dirty="0">
                <a:latin typeface="Times New Roman" panose="02020603050405020304" pitchFamily="18" charset="0"/>
                <a:ea typeface="Times New Roman" panose="02020603050405020304" pitchFamily="18" charset="0"/>
              </a:rPr>
              <a:t>ответственность государства</a:t>
            </a:r>
            <a:r>
              <a:rPr lang="ru-RU" sz="1600" dirty="0">
                <a:latin typeface="Times New Roman" panose="02020603050405020304" pitchFamily="18" charset="0"/>
                <a:ea typeface="Times New Roman" panose="02020603050405020304" pitchFamily="18" charset="0"/>
              </a:rPr>
              <a:t> (например, в виде уплаты контрибуции за причиненный ущерб) и </a:t>
            </a:r>
            <a:r>
              <a:rPr lang="ru-RU" sz="1600" i="1" dirty="0">
                <a:latin typeface="Times New Roman" panose="02020603050405020304" pitchFamily="18" charset="0"/>
                <a:ea typeface="Times New Roman" panose="02020603050405020304" pitchFamily="18" charset="0"/>
              </a:rPr>
              <a:t>ответственность индивидов</a:t>
            </a:r>
            <a:r>
              <a:rPr lang="ru-RU" sz="1600" dirty="0">
                <a:latin typeface="Times New Roman" panose="02020603050405020304" pitchFamily="18" charset="0"/>
                <a:ea typeface="Times New Roman" panose="02020603050405020304" pitchFamily="18" charset="0"/>
              </a:rPr>
              <a:t> (конкретных правонарушителей). К сожалению, решения о совершении международных преступлений принимаются военно-политическим руководством государства, а бремя ответственности ложится на государство в целом, на его население. </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Поэтому важно установление ответственности руководителей и должностных лиц государства за совершение преступлений против мира и безопасности человечества.</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Международная ответственность - это юридические последствия, наступающие для государства, нарушившего нормы международного права; одно из юридических средств обеспечения соблюдения этих норм и возмещения нанесенного ущерба.</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Виды международно-правовой ответственности:</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а) </a:t>
            </a:r>
            <a:r>
              <a:rPr lang="ru-RU" sz="1600" b="1" dirty="0">
                <a:latin typeface="Times New Roman" panose="02020603050405020304" pitchFamily="18" charset="0"/>
                <a:ea typeface="Times New Roman" panose="02020603050405020304" pitchFamily="18" charset="0"/>
              </a:rPr>
              <a:t>Политическая ответственность</a:t>
            </a:r>
            <a:r>
              <a:rPr lang="ru-RU" sz="1600" dirty="0">
                <a:latin typeface="Times New Roman" panose="02020603050405020304" pitchFamily="18" charset="0"/>
                <a:ea typeface="Times New Roman" panose="02020603050405020304" pitchFamily="18" charset="0"/>
              </a:rPr>
              <a:t> может наступать в виде санкций либо сатисфакций.</a:t>
            </a:r>
          </a:p>
          <a:p>
            <a:pPr marL="7620" indent="442595" algn="just">
              <a:lnSpc>
                <a:spcPct val="115000"/>
              </a:lnSpc>
              <a:spcAft>
                <a:spcPts val="0"/>
              </a:spcAft>
              <a:tabLst>
                <a:tab pos="2593975" algn="l"/>
              </a:tabLst>
            </a:pPr>
            <a:r>
              <a:rPr lang="ru-RU" sz="1600" dirty="0">
                <a:latin typeface="Times New Roman" panose="02020603050405020304" pitchFamily="18" charset="0"/>
                <a:ea typeface="Times New Roman" panose="02020603050405020304" pitchFamily="18" charset="0"/>
              </a:rPr>
              <a:t>Санкции - это принудительные действия в отношении государств-нарушителей, применяемые Советом Безопасности ООН в соответствии со ст. 39, 41 и 42 Устава ООН. Принудительные действия включают меры военного характера (демонстрации, блокада) и невоенного характера (полный или частичный разрыв экономических отношений (ст. 41 Устава ООН); исключение из состава ООН (ст. 6 Устава ООН); приостановление прав и привилегий, принадлежащих государству как члену ООН (ст. 5 Устава ООН).</a:t>
            </a:r>
          </a:p>
          <a:p>
            <a:r>
              <a:rPr lang="ru-RU" sz="1600" dirty="0">
                <a:latin typeface="Times New Roman" panose="02020603050405020304" pitchFamily="18" charset="0"/>
                <a:ea typeface="Times New Roman" panose="02020603050405020304" pitchFamily="18" charset="0"/>
              </a:rPr>
              <a:t>Сатисфакции состоят в выражении сожаления, удовлетворения, сочувствия, взятии обязательства привлечь виновных к ответственности. Они применяются в случае нематериального ущерба, причиненного чести и достоинству государства.</a:t>
            </a:r>
            <a:endParaRPr lang="ru-RU" sz="1600" dirty="0"/>
          </a:p>
        </p:txBody>
      </p:sp>
    </p:spTree>
    <p:extLst>
      <p:ext uri="{BB962C8B-B14F-4D97-AF65-F5344CB8AC3E}">
        <p14:creationId xmlns:p14="http://schemas.microsoft.com/office/powerpoint/2010/main" xmlns="" val="3871089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Прямоугольник 22"/>
          <p:cNvSpPr/>
          <p:nvPr/>
        </p:nvSpPr>
        <p:spPr>
          <a:xfrm>
            <a:off x="-263945" y="249615"/>
            <a:ext cx="9143999" cy="1077218"/>
          </a:xfrm>
          <a:prstGeom prst="rect">
            <a:avLst/>
          </a:prstGeom>
        </p:spPr>
        <p:txBody>
          <a:bodyPr wrap="square">
            <a:spAutoFit/>
          </a:bodyPr>
          <a:lstStyle/>
          <a:p>
            <a:pPr algn="ctr"/>
            <a:r>
              <a:rPr lang="ru-RU" sz="2800" b="1" cap="all"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Arial" pitchFamily="34" charset="0"/>
                <a:cs typeface="Arial" pitchFamily="34" charset="0"/>
              </a:rPr>
              <a:t>Вопрос № 1. </a:t>
            </a:r>
            <a:r>
              <a:rPr lang="ru-RU" sz="3200" b="1" dirty="0"/>
              <a:t>Международное гуманитарное право о законах войны.</a:t>
            </a:r>
            <a:endParaRPr lang="ru-RU"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2" name="Прямоугольник 1"/>
          <p:cNvSpPr/>
          <p:nvPr/>
        </p:nvSpPr>
        <p:spPr>
          <a:xfrm>
            <a:off x="251520" y="1700808"/>
            <a:ext cx="8766720" cy="4608512"/>
          </a:xfrm>
          <a:prstGeom prst="rect">
            <a:avLst/>
          </a:prstGeom>
        </p:spPr>
        <p:txBody>
          <a:bodyPr wrap="square">
            <a:spAutoFit/>
          </a:bodyPr>
          <a:lstStyle/>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Международное гуманитарное право (МГП</a:t>
            </a:r>
            <a:r>
              <a:rPr lang="ru-RU" i="1" dirty="0">
                <a:solidFill>
                  <a:srgbClr val="FFFF00"/>
                </a:solidFill>
                <a:latin typeface="Times New Roman" panose="02020603050405020304" pitchFamily="18" charset="0"/>
                <a:ea typeface="Times New Roman" panose="02020603050405020304" pitchFamily="18" charset="0"/>
              </a:rPr>
              <a:t>) </a:t>
            </a:r>
            <a:r>
              <a:rPr lang="ru-RU" dirty="0">
                <a:solidFill>
                  <a:srgbClr val="FFFF00"/>
                </a:solidFill>
                <a:latin typeface="Times New Roman" panose="02020603050405020304" pitchFamily="18" charset="0"/>
                <a:ea typeface="Times New Roman" panose="02020603050405020304" pitchFamily="18" charset="0"/>
              </a:rPr>
              <a:t>представляет собой применяемую в период вооруженных конфликтов систему правовых принципов и норм, содержащихся в международных договорах (соглашениях, конвенциях, протоколах) или являющихся следствием установившихся обычаев ведения боевых действий. Цель международного гуманитарного права - облегчить, насколько это возможно, бедствия и лишения, приносимые боевыми действиями. Его нормы при любых обстоятельствах требуют гуманного обращения во время вооруженных конфликтов с лицами, непосредственно не принимающими участия в боевых действиях, в том числе с теми, кто перестал принимать в них участие вследствие болезни, ранения, задержания или по любой другой причине.</a:t>
            </a:r>
            <a:endParaRPr lang="ru-RU" sz="1100" dirty="0">
              <a:solidFill>
                <a:srgbClr val="FFFF00"/>
              </a:solidFill>
              <a:latin typeface="Times New Roman" panose="02020603050405020304" pitchFamily="18" charset="0"/>
              <a:ea typeface="Times New Roman" panose="02020603050405020304" pitchFamily="18" charset="0"/>
            </a:endParaRPr>
          </a:p>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В международной договорной и обычной практике получили закрепление такие принципы международного гуманитарного права, как законность, различия, соразмерность, гуманность и военная необходимость.</a:t>
            </a:r>
            <a:endParaRPr lang="ru-RU" sz="1100" dirty="0">
              <a:solidFill>
                <a:srgbClr val="FFFF00"/>
              </a:solidFill>
              <a:latin typeface="Times New Roman" panose="02020603050405020304" pitchFamily="18" charset="0"/>
              <a:ea typeface="Times New Roman" panose="02020603050405020304" pitchFamily="18" charset="0"/>
            </a:endParaRPr>
          </a:p>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Принцип законности означает строгое и точное соблюдение норм международного гуманитарного права всеми органами военного управления, военнослужащими и гражданским персоналом.</a:t>
            </a:r>
            <a:endParaRPr lang="ru-RU" sz="1100" dirty="0">
              <a:solidFill>
                <a:srgbClr val="FFFF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6959982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6632"/>
            <a:ext cx="9144000" cy="6173998"/>
          </a:xfrm>
          <a:prstGeom prst="rect">
            <a:avLst/>
          </a:prstGeom>
        </p:spPr>
        <p:txBody>
          <a:bodyPr wrap="square">
            <a:spAutoFit/>
          </a:bodyPr>
          <a:lstStyle/>
          <a:p>
            <a:pPr indent="449580" algn="just">
              <a:lnSpc>
                <a:spcPct val="115000"/>
              </a:lnSpc>
              <a:spcAft>
                <a:spcPts val="0"/>
              </a:spcAft>
            </a:pPr>
            <a:r>
              <a:rPr lang="ru-RU" sz="1600" b="1" dirty="0">
                <a:latin typeface="Times New Roman" panose="02020603050405020304" pitchFamily="18" charset="0"/>
                <a:ea typeface="Times New Roman" panose="02020603050405020304" pitchFamily="18" charset="0"/>
              </a:rPr>
              <a:t>б) Материальная ответственность</a:t>
            </a:r>
            <a:r>
              <a:rPr lang="ru-RU" sz="1600" dirty="0">
                <a:latin typeface="Times New Roman" panose="02020603050405020304" pitchFamily="18" charset="0"/>
                <a:ea typeface="Times New Roman" panose="02020603050405020304" pitchFamily="18" charset="0"/>
              </a:rPr>
              <a:t> может наступать в виде репараций либо реституций.</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Репарации представляют собой возмещение материального ущерба в денежном выражении, товарами, услугами. Они применяются, как правило, на основе международных договоров, причем сумма, подлежащая возмещению, обычно значительно меньше объема ущерба, причиненного вооруженным конфликтом.</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Реституции представляют собой возвращение в натуре неправомерно изъятых у государства, его организаций и граждан материальных ценностей (либо их замена предметами того же рода и примерно равноценными).</a:t>
            </a:r>
          </a:p>
          <a:p>
            <a:pPr indent="449580" algn="just">
              <a:lnSpc>
                <a:spcPct val="115000"/>
              </a:lnSpc>
              <a:spcAft>
                <a:spcPts val="0"/>
              </a:spcAft>
            </a:pPr>
            <a:r>
              <a:rPr lang="ru-RU" sz="1600" b="1" dirty="0">
                <a:latin typeface="Times New Roman" panose="02020603050405020304" pitchFamily="18" charset="0"/>
                <a:ea typeface="Times New Roman" panose="02020603050405020304" pitchFamily="18" charset="0"/>
              </a:rPr>
              <a:t>в) Уголовная ответственность</a:t>
            </a:r>
            <a:r>
              <a:rPr lang="ru-RU" sz="1600" dirty="0">
                <a:latin typeface="Times New Roman" panose="02020603050405020304" pitchFamily="18" charset="0"/>
                <a:ea typeface="Times New Roman" panose="02020603050405020304" pitchFamily="18" charset="0"/>
              </a:rPr>
              <a:t> физических лиц, совершивших или приказавших совершить те или иные серьезные нарушения международного права, должны быть введена в действие законодательством государств-участников Женевских конвенций 1949 г.</a:t>
            </a:r>
          </a:p>
          <a:p>
            <a:pPr indent="449580" algn="just">
              <a:lnSpc>
                <a:spcPct val="115000"/>
              </a:lnSpc>
              <a:spcAft>
                <a:spcPts val="0"/>
              </a:spcAft>
            </a:pPr>
            <a:r>
              <a:rPr lang="ru-RU" sz="1600" dirty="0">
                <a:latin typeface="Times New Roman" panose="02020603050405020304" pitchFamily="18" charset="0"/>
                <a:ea typeface="Times New Roman" panose="02020603050405020304" pitchFamily="18" charset="0"/>
              </a:rPr>
              <a:t>Личная уголовная ответственность предусматривается за особо серьезные правонарушения, совершенные во время вооруженного конфликта, которые называются военными преступлениями. К ним относятся убийства, истязания, угон гражданского населения для принудительных работ; биологические эксперименты; убийства или истязания военнопленных, заложников; принуждение военнопленных или гражданских лиц к службе в вооруженных силах неприятеля; разграбление общественной или частной собственности; бесцельное разрушение городов, исторических памятников и другие аналогичные действия.</a:t>
            </a:r>
          </a:p>
          <a:p>
            <a:r>
              <a:rPr lang="ru-RU" sz="1600" dirty="0">
                <a:latin typeface="Times New Roman" panose="02020603050405020304" pitchFamily="18" charset="0"/>
                <a:ea typeface="Times New Roman" panose="02020603050405020304" pitchFamily="18" charset="0"/>
              </a:rPr>
              <a:t>К преступлениям против человечности отнесены убийства, пытки, террор, истребление, порабощение, ссылка и другие жестокости в отношении гражданского населения или преследование по политическим, расовым или религиозным мотивам. Эти деяния являются преступными как до начала военных действий (но в целях развязывания войны), так и во время вооруженного конфликта.</a:t>
            </a:r>
            <a:endParaRPr lang="ru-RU" sz="1600" dirty="0"/>
          </a:p>
        </p:txBody>
      </p:sp>
    </p:spTree>
    <p:extLst>
      <p:ext uri="{BB962C8B-B14F-4D97-AF65-F5344CB8AC3E}">
        <p14:creationId xmlns:p14="http://schemas.microsoft.com/office/powerpoint/2010/main" xmlns="" val="17678241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9811"/>
            <a:ext cx="8892480" cy="6624891"/>
          </a:xfrm>
          <a:prstGeom prst="rect">
            <a:avLst/>
          </a:prstGeom>
        </p:spPr>
        <p:txBody>
          <a:bodyPr wrap="square">
            <a:spAutoFit/>
          </a:bodyPr>
          <a:lstStyle/>
          <a:p>
            <a:pPr marL="7620" indent="449580" algn="just">
              <a:lnSpc>
                <a:spcPct val="115000"/>
              </a:lnSpc>
              <a:spcAft>
                <a:spcPts val="0"/>
              </a:spcAft>
              <a:tabLst>
                <a:tab pos="2593975" algn="l"/>
              </a:tabLst>
            </a:pPr>
            <a:r>
              <a:rPr lang="ru-RU" sz="1500" b="1" dirty="0">
                <a:latin typeface="Times New Roman" panose="02020603050405020304" pitchFamily="18" charset="0"/>
                <a:ea typeface="Times New Roman" panose="02020603050405020304" pitchFamily="18" charset="0"/>
              </a:rPr>
              <a:t>Главным содержанием положений международного гуманитарного права, применяемого в период вооруженных конфликтов, являются следующие основные правила:</a:t>
            </a:r>
            <a:endParaRPr lang="ru-RU" sz="1500" dirty="0">
              <a:latin typeface="Times New Roman" panose="02020603050405020304" pitchFamily="18" charset="0"/>
              <a:ea typeface="Times New Roman" panose="02020603050405020304" pitchFamily="18" charset="0"/>
            </a:endParaRPr>
          </a:p>
          <a:p>
            <a:pPr indent="449580" algn="just">
              <a:lnSpc>
                <a:spcPct val="115000"/>
              </a:lnSpc>
              <a:spcAft>
                <a:spcPts val="0"/>
              </a:spcAft>
            </a:pPr>
            <a:r>
              <a:rPr lang="ru-RU" sz="1500" dirty="0">
                <a:latin typeface="Times New Roman" panose="02020603050405020304" pitchFamily="18" charset="0"/>
                <a:ea typeface="Times New Roman" panose="02020603050405020304" pitchFamily="18" charset="0"/>
              </a:rPr>
              <a:t>1. Лица, вышедшие из строя, и те кто не принимает непосредственного участия в боевых действиях, имеют право на уважение к их жизни, на моральную и физическую неприкосновенность. При всех обстоятельствах они имеют право на защиту и гуманное обращение без какой-либо дискриминации.</a:t>
            </a:r>
          </a:p>
          <a:p>
            <a:pPr indent="449580" algn="just">
              <a:lnSpc>
                <a:spcPct val="115000"/>
              </a:lnSpc>
              <a:spcAft>
                <a:spcPts val="0"/>
              </a:spcAft>
            </a:pPr>
            <a:r>
              <a:rPr lang="ru-RU" sz="1500" dirty="0">
                <a:latin typeface="Times New Roman" panose="02020603050405020304" pitchFamily="18" charset="0"/>
                <a:ea typeface="Times New Roman" panose="02020603050405020304" pitchFamily="18" charset="0"/>
              </a:rPr>
              <a:t>2. Запрещается убивать или наносить увечье противнику, который сдается в плен или является вышедшим из строя.</a:t>
            </a:r>
          </a:p>
          <a:p>
            <a:pPr indent="449580" algn="just">
              <a:lnSpc>
                <a:spcPct val="115000"/>
              </a:lnSpc>
              <a:spcAft>
                <a:spcPts val="0"/>
              </a:spcAft>
            </a:pPr>
            <a:r>
              <a:rPr lang="ru-RU" sz="1500" dirty="0">
                <a:latin typeface="Times New Roman" panose="02020603050405020304" pitchFamily="18" charset="0"/>
                <a:ea typeface="Times New Roman" panose="02020603050405020304" pitchFamily="18" charset="0"/>
              </a:rPr>
              <a:t>3. Раненые и больные должны подбираться и обеспечиваться уходом той стороной конфликта, во власти которой они находятся. Защите также подлежат медицинский персонал, учреждения, транспортные средства и оборудование. Эмблема красного креста или красного полумесяца обозначает право на такую защиту и должна уважаться.</a:t>
            </a:r>
          </a:p>
          <a:p>
            <a:pPr indent="449580" algn="just">
              <a:lnSpc>
                <a:spcPct val="115000"/>
              </a:lnSpc>
              <a:spcAft>
                <a:spcPts val="0"/>
              </a:spcAft>
            </a:pPr>
            <a:r>
              <a:rPr lang="ru-RU" sz="1500" dirty="0">
                <a:latin typeface="Times New Roman" panose="02020603050405020304" pitchFamily="18" charset="0"/>
                <a:ea typeface="Times New Roman" panose="02020603050405020304" pitchFamily="18" charset="0"/>
              </a:rPr>
              <a:t>4. Захваченные в плен участники боевых действий (комбатанты) и гражданские лица, находящиеся на территории, контролируемой противником, имеют право на уважение к их жизни, достоинству, личным правам и убеждениям. Им должна быть обеспечена защита от насилия и репрессалий, они имеют право на переписку со своей семьей и на получение помощи.</a:t>
            </a:r>
          </a:p>
          <a:p>
            <a:pPr indent="449580" algn="just">
              <a:lnSpc>
                <a:spcPct val="115000"/>
              </a:lnSpc>
              <a:spcAft>
                <a:spcPts val="0"/>
              </a:spcAft>
            </a:pPr>
            <a:r>
              <a:rPr lang="ru-RU" sz="1500" dirty="0">
                <a:latin typeface="Times New Roman" panose="02020603050405020304" pitchFamily="18" charset="0"/>
                <a:ea typeface="Times New Roman" panose="02020603050405020304" pitchFamily="18" charset="0"/>
              </a:rPr>
              <a:t>5. Каждый имеет право на основные юридические гарантии. Никто не должен подвергаться физическим и моральным пыткам, телесным наказаниям, а также жестокому или унизительному обращению.</a:t>
            </a:r>
          </a:p>
          <a:p>
            <a:pPr indent="449580" algn="just">
              <a:lnSpc>
                <a:spcPct val="115000"/>
              </a:lnSpc>
              <a:spcAft>
                <a:spcPts val="0"/>
              </a:spcAft>
            </a:pPr>
            <a:r>
              <a:rPr lang="ru-RU" sz="1500" dirty="0">
                <a:latin typeface="Times New Roman" panose="02020603050405020304" pitchFamily="18" charset="0"/>
                <a:ea typeface="Times New Roman" panose="02020603050405020304" pitchFamily="18" charset="0"/>
              </a:rPr>
              <a:t>6. Стороны в конфликте и их вооруженные силы не могут пользоваться неограниченным выбором методов и средств ведения войны. Запрещается использовать такое оружие и такие методы ведения боевых действий, которые по своему характеру могут вызвать не обусловленные необходимостью потери или повлечь за собой чрезмерные страдания.</a:t>
            </a:r>
          </a:p>
          <a:p>
            <a:r>
              <a:rPr lang="ru-RU" sz="1500" dirty="0">
                <a:latin typeface="Times New Roman" panose="02020603050405020304" pitchFamily="18" charset="0"/>
                <a:ea typeface="Times New Roman" panose="02020603050405020304" pitchFamily="18" charset="0"/>
              </a:rPr>
              <a:t>7. Стороны в конфликте обязаны постоянно делать различие между гражданским населением и комбатантами и по</a:t>
            </a:r>
            <a:r>
              <a:rPr lang="ru-RU" sz="1500" i="1" dirty="0">
                <a:latin typeface="Times New Roman" panose="02020603050405020304" pitchFamily="18" charset="0"/>
                <a:ea typeface="Times New Roman" panose="02020603050405020304" pitchFamily="18" charset="0"/>
              </a:rPr>
              <a:t> </a:t>
            </a:r>
            <a:r>
              <a:rPr lang="ru-RU" sz="1500" dirty="0">
                <a:latin typeface="Times New Roman" panose="02020603050405020304" pitchFamily="18" charset="0"/>
                <a:ea typeface="Times New Roman" panose="02020603050405020304" pitchFamily="18" charset="0"/>
              </a:rPr>
              <a:t>возможности щадить гражданское население и имущество. Ни гражданское население в целом, ни отдельные гражданские лица не должны быть объектом нападения.</a:t>
            </a:r>
            <a:endParaRPr lang="ru-RU" sz="1500" dirty="0"/>
          </a:p>
        </p:txBody>
      </p:sp>
    </p:spTree>
    <p:extLst>
      <p:ext uri="{BB962C8B-B14F-4D97-AF65-F5344CB8AC3E}">
        <p14:creationId xmlns:p14="http://schemas.microsoft.com/office/powerpoint/2010/main" xmlns="" val="874204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55576" y="620688"/>
            <a:ext cx="7848872" cy="5355312"/>
          </a:xfrm>
          <a:prstGeom prst="rect">
            <a:avLst/>
          </a:prstGeom>
        </p:spPr>
        <p:txBody>
          <a:bodyPr wrap="square">
            <a:spAutoFit/>
          </a:bodyPr>
          <a:lstStyle/>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Принцип различия требует проводить при любых обстоятельствах различие между гражданским населением и военнослужащими, а также между гражданскими и военными объектами, что позволяет обеспечить защиту гражданского населения и гражданских объектов при ведении боевых действий и направлять действия войск исключительно на военные объекты противника.</a:t>
            </a:r>
          </a:p>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Принцип соразмерности заключается в том, что воюющие стороны не должны наносить ущерб гражданским объектам и вызывать потери среди гражданского населения, несоразмерные с преимуществом над противником, которое предполагается получить в результате боевых действий.</a:t>
            </a:r>
          </a:p>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Принцип гуманности заключается в уважении и защите лиц, которые непосредственно не принимают участия в боевых действиях, включая и лиц из состава вооруженных формирований противника, сложивших оружие или прекративших принимать участие в бою по любой другой причине.</a:t>
            </a:r>
          </a:p>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Принцип военной необходимости допускает применение любых, но не запрещенных нормами международного гуманитарного права способов выполнения поставленной задачи. Применяя принцип военной необходимости, командир должен стремиться сводить к минимуму случайные потери и разрушения</a:t>
            </a:r>
            <a:r>
              <a:rPr lang="ru-RU" dirty="0">
                <a:solidFill>
                  <a:srgbClr val="000000"/>
                </a:solidFill>
                <a:latin typeface="Times New Roman" panose="02020603050405020304" pitchFamily="18" charset="0"/>
                <a:ea typeface="Times New Roman" panose="02020603050405020304" pitchFamily="18" charset="0"/>
              </a:rPr>
              <a:t>.</a:t>
            </a:r>
            <a:endParaRPr lang="ru-RU"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084481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3578" y="332656"/>
            <a:ext cx="9001000" cy="5909310"/>
          </a:xfrm>
          <a:prstGeom prst="rect">
            <a:avLst/>
          </a:prstGeom>
        </p:spPr>
        <p:txBody>
          <a:bodyPr wrap="square">
            <a:spAutoFit/>
          </a:bodyPr>
          <a:lstStyle/>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Безусловно, нормы и принципы международного гуманитарного права не изменяют установленный боевыми уставами порядок организации боевых действий, однако при принятии решения и планировании боевых действий командирами и штабами должна приниматься во внимание необходимость их соблюдения.</a:t>
            </a:r>
            <a:endParaRPr lang="ru-RU" sz="1100" dirty="0">
              <a:solidFill>
                <a:srgbClr val="FFFF00"/>
              </a:solidFill>
              <a:latin typeface="Times New Roman" panose="02020603050405020304" pitchFamily="18" charset="0"/>
              <a:ea typeface="Times New Roman" panose="02020603050405020304" pitchFamily="18" charset="0"/>
            </a:endParaRPr>
          </a:p>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Нормы международного гуманитарного права вступают в действие в полном объеме с началом международного вооруженного конфликта и частично - с началом вооруженного конфликта немеждународного характера (внутреннего вооруженного конфликта). Они применяются в равной степени ко всем сторонам, участвующим в конфликте. Применение норм международного гуманитарного права прекращается с общим окончанием боевых действий, а на оккупированной территории - с общим окончанием оккупации. Лица и объекты, окончательное решение участи которых будет принято позднее, остаются под защитой международного гуманитарного права.</a:t>
            </a:r>
            <a:endParaRPr lang="ru-RU" sz="1100" dirty="0">
              <a:solidFill>
                <a:srgbClr val="FFFF00"/>
              </a:solidFill>
              <a:latin typeface="Times New Roman" panose="02020603050405020304" pitchFamily="18" charset="0"/>
              <a:ea typeface="Times New Roman" panose="02020603050405020304" pitchFamily="18" charset="0"/>
            </a:endParaRPr>
          </a:p>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В международном гуманитарном праве различают вооруженные конфликты международного и немеждународного характера.</a:t>
            </a:r>
            <a:endParaRPr lang="ru-RU" sz="1100" dirty="0">
              <a:solidFill>
                <a:srgbClr val="FFFF00"/>
              </a:solidFill>
              <a:latin typeface="Times New Roman" panose="02020603050405020304" pitchFamily="18" charset="0"/>
              <a:ea typeface="Times New Roman" panose="02020603050405020304" pitchFamily="18" charset="0"/>
            </a:endParaRPr>
          </a:p>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Под международным вооруженным конфликтом понимается открытое столкновение вооруженных сил двух государств или более вне зависимости от масштаба и интенсивности боевых действий, а также территориального охвата.</a:t>
            </a:r>
            <a:endParaRPr lang="ru-RU" sz="1100" dirty="0">
              <a:solidFill>
                <a:srgbClr val="FFFF00"/>
              </a:solidFill>
              <a:latin typeface="Times New Roman" panose="02020603050405020304" pitchFamily="18" charset="0"/>
              <a:ea typeface="Times New Roman" panose="02020603050405020304" pitchFamily="18" charset="0"/>
            </a:endParaRPr>
          </a:p>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Военнослужащим </a:t>
            </a:r>
            <a:r>
              <a:rPr lang="ru-RU" dirty="0" smtClean="0">
                <a:solidFill>
                  <a:srgbClr val="FFFF00"/>
                </a:solidFill>
                <a:latin typeface="Times New Roman" panose="02020603050405020304" pitchFamily="18" charset="0"/>
                <a:ea typeface="Times New Roman" panose="02020603050405020304" pitchFamily="18" charset="0"/>
              </a:rPr>
              <a:t> </a:t>
            </a:r>
            <a:r>
              <a:rPr lang="ru-RU" dirty="0">
                <a:solidFill>
                  <a:srgbClr val="FFFF00"/>
                </a:solidFill>
                <a:latin typeface="Times New Roman" panose="02020603050405020304" pitchFamily="18" charset="0"/>
                <a:ea typeface="Times New Roman" panose="02020603050405020304" pitchFamily="18" charset="0"/>
              </a:rPr>
              <a:t>необходимо знать, что они выполняют служебно-боевые задачи по защите конституционного строя России. Законность действий войск по защите интересов государства определена в понятии «вооруженный конфликт немеждународного характера».</a:t>
            </a:r>
            <a:endParaRPr lang="ru-RU" sz="1100" dirty="0">
              <a:solidFill>
                <a:srgbClr val="FFFF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278951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692696"/>
            <a:ext cx="8424936" cy="5078313"/>
          </a:xfrm>
          <a:prstGeom prst="rect">
            <a:avLst/>
          </a:prstGeom>
        </p:spPr>
        <p:txBody>
          <a:bodyPr wrap="square">
            <a:spAutoFit/>
          </a:bodyPr>
          <a:lstStyle/>
          <a:p>
            <a:pPr indent="540385">
              <a:spcAft>
                <a:spcPts val="0"/>
              </a:spcAft>
            </a:pPr>
            <a:r>
              <a:rPr lang="ru-RU" dirty="0">
                <a:solidFill>
                  <a:srgbClr val="FFFF00"/>
                </a:solidFill>
                <a:latin typeface="Times New Roman" panose="02020603050405020304" pitchFamily="18" charset="0"/>
                <a:ea typeface="Times New Roman" panose="02020603050405020304" pitchFamily="18" charset="0"/>
              </a:rPr>
              <a:t>Вооруженным конфликтом немеждународного характера (внутренним вооруженным конфликтом) считается столкновение между вооруженными силами или другими организованными вооруженными группами на территории одного государства. Не относятся к внутренним вооруженным конфликтам случаи нарушения общественного порядка и ситуации внутренней напряженности, например, массовые беспорядки, отдельные акты насилия или аналогичные действия. Законность участия в вооруженном конфликте немеждународного характера определяется внутренним законодательством государства, на территории которого происходит этот конфликт.</a:t>
            </a:r>
          </a:p>
          <a:p>
            <a:r>
              <a:rPr lang="ru-RU" dirty="0">
                <a:solidFill>
                  <a:srgbClr val="FFFF00"/>
                </a:solidFill>
                <a:latin typeface="Times New Roman" panose="02020603050405020304" pitchFamily="18" charset="0"/>
                <a:ea typeface="Times New Roman" panose="02020603050405020304" pitchFamily="18" charset="0"/>
              </a:rPr>
              <a:t>Основанием для выполнения задач, стоящих перед </a:t>
            </a:r>
            <a:r>
              <a:rPr lang="ru-RU" dirty="0" smtClean="0">
                <a:solidFill>
                  <a:srgbClr val="FFFF00"/>
                </a:solidFill>
                <a:latin typeface="Times New Roman" panose="02020603050405020304" pitchFamily="18" charset="0"/>
                <a:ea typeface="Times New Roman" panose="02020603050405020304" pitchFamily="18" charset="0"/>
              </a:rPr>
              <a:t> </a:t>
            </a:r>
            <a:r>
              <a:rPr lang="ru-RU" dirty="0">
                <a:solidFill>
                  <a:srgbClr val="FFFF00"/>
                </a:solidFill>
                <a:latin typeface="Times New Roman" panose="02020603050405020304" pitchFamily="18" charset="0"/>
                <a:ea typeface="Times New Roman" panose="02020603050405020304" pitchFamily="18" charset="0"/>
              </a:rPr>
              <a:t>войсками, наряду с Конституцией и другими нормативно-правовыми актами служит Закон Российской Федерации «О внутренних войсках МВД Российской Федерации». Так, согласно статье 23 «Задачи воинских частей (подразделений) специального назначения» одной из задач является - </a:t>
            </a:r>
            <a:r>
              <a:rPr lang="ru-RU" i="1" dirty="0">
                <a:solidFill>
                  <a:srgbClr val="FFFF00"/>
                </a:solidFill>
                <a:latin typeface="Times New Roman" panose="02020603050405020304" pitchFamily="18" charset="0"/>
                <a:ea typeface="Times New Roman" panose="02020603050405020304" pitchFamily="18" charset="0"/>
              </a:rPr>
              <a:t>«участие в разоружении и ликвидации незаконных вооруженных формирований, организованных преступных групп, в пресечении массовых беспорядков, сопровождающихся вооруженным насилием, изъятии у населения незаконно хранящегося оружия». </a:t>
            </a:r>
            <a:br>
              <a:rPr lang="ru-RU" i="1" dirty="0">
                <a:solidFill>
                  <a:srgbClr val="FFFF00"/>
                </a:solidFill>
                <a:latin typeface="Times New Roman" panose="02020603050405020304" pitchFamily="18" charset="0"/>
                <a:ea typeface="Times New Roman" panose="02020603050405020304" pitchFamily="18" charset="0"/>
              </a:rPr>
            </a:br>
            <a:endParaRPr lang="ru-RU" dirty="0">
              <a:solidFill>
                <a:srgbClr val="FFFF00"/>
              </a:solidFill>
            </a:endParaRPr>
          </a:p>
        </p:txBody>
      </p:sp>
    </p:spTree>
    <p:extLst>
      <p:ext uri="{BB962C8B-B14F-4D97-AF65-F5344CB8AC3E}">
        <p14:creationId xmlns:p14="http://schemas.microsoft.com/office/powerpoint/2010/main" xmlns="" val="4139984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116632"/>
            <a:ext cx="8424936" cy="6555641"/>
          </a:xfrm>
          <a:prstGeom prst="rect">
            <a:avLst/>
          </a:prstGeom>
        </p:spPr>
        <p:txBody>
          <a:bodyPr wrap="square">
            <a:spAutoFit/>
          </a:bodyPr>
          <a:lstStyle/>
          <a:p>
            <a:pPr indent="540385">
              <a:spcAft>
                <a:spcPts val="0"/>
              </a:spcAft>
            </a:pPr>
            <a:r>
              <a:rPr lang="ru-RU" sz="2000" dirty="0">
                <a:solidFill>
                  <a:srgbClr val="000000"/>
                </a:solidFill>
                <a:latin typeface="Times New Roman" panose="02020603050405020304" pitchFamily="18" charset="0"/>
                <a:ea typeface="Times New Roman" panose="02020603050405020304" pitchFamily="18" charset="0"/>
              </a:rPr>
              <a:t> </a:t>
            </a:r>
            <a:r>
              <a:rPr lang="ru-RU" sz="2000" dirty="0">
                <a:solidFill>
                  <a:srgbClr val="FFFF00"/>
                </a:solidFill>
                <a:latin typeface="Times New Roman" panose="02020603050405020304" pitchFamily="18" charset="0"/>
                <a:ea typeface="Times New Roman" panose="02020603050405020304" pitchFamily="18" charset="0"/>
              </a:rPr>
              <a:t>И закрепляя вопросы правомерности применения силы внутренними войсками внутри государства, сделаем ссылку на Указ Президента Российской Федерации от 21 апреля 2000 года № 706, которым была утверждена «Военная доктрина Российской Федерации». В разделе «Военно-стратегические основы» предусматривается, что во внутренних вооруженных конфликтах на Вооруженные силы Российской Федерации, другие войска, воинские формирования и органы возлагаются следующие задачи:</a:t>
            </a:r>
          </a:p>
          <a:p>
            <a:pPr marL="342900" lvl="0" indent="-342900">
              <a:spcAft>
                <a:spcPts val="0"/>
              </a:spcAft>
              <a:buFont typeface="Symbol" panose="05050102010706020507" pitchFamily="18" charset="2"/>
              <a:buChar char=""/>
            </a:pPr>
            <a:r>
              <a:rPr lang="ru-RU" sz="2000" dirty="0">
                <a:solidFill>
                  <a:srgbClr val="FFFF00"/>
                </a:solidFill>
                <a:latin typeface="Times New Roman" panose="02020603050405020304" pitchFamily="18" charset="0"/>
                <a:ea typeface="Times New Roman" panose="02020603050405020304" pitchFamily="18" charset="0"/>
              </a:rPr>
              <a:t>разгром и ликвидация незаконных вооруженных формирований, бандитских и террористических групп и организаций, уничтожение их баз, центров подготовки, складов, коммуникаций;</a:t>
            </a:r>
          </a:p>
          <a:p>
            <a:pPr marL="342900" lvl="0" indent="-342900">
              <a:spcAft>
                <a:spcPts val="0"/>
              </a:spcAft>
              <a:buFont typeface="Symbol" panose="05050102010706020507" pitchFamily="18" charset="2"/>
              <a:buChar char=""/>
            </a:pPr>
            <a:r>
              <a:rPr lang="ru-RU" sz="2000" dirty="0">
                <a:solidFill>
                  <a:srgbClr val="FFFF00"/>
                </a:solidFill>
                <a:latin typeface="Times New Roman" panose="02020603050405020304" pitchFamily="18" charset="0"/>
                <a:ea typeface="Times New Roman" panose="02020603050405020304" pitchFamily="18" charset="0"/>
              </a:rPr>
              <a:t>восстановление законности и правопорядка;</a:t>
            </a:r>
          </a:p>
          <a:p>
            <a:pPr marL="342900" lvl="0" indent="-342900">
              <a:spcAft>
                <a:spcPts val="0"/>
              </a:spcAft>
              <a:buFont typeface="Symbol" panose="05050102010706020507" pitchFamily="18" charset="2"/>
              <a:buChar char=""/>
            </a:pPr>
            <a:r>
              <a:rPr lang="ru-RU" sz="2000" dirty="0">
                <a:solidFill>
                  <a:srgbClr val="FFFF00"/>
                </a:solidFill>
                <a:latin typeface="Times New Roman" panose="02020603050405020304" pitchFamily="18" charset="0"/>
                <a:ea typeface="Times New Roman" panose="02020603050405020304" pitchFamily="18" charset="0"/>
              </a:rPr>
              <a:t>обеспечение общественной безопасности и стабильности;</a:t>
            </a:r>
          </a:p>
          <a:p>
            <a:pPr marL="342900" lvl="0" indent="-342900">
              <a:spcAft>
                <a:spcPts val="0"/>
              </a:spcAft>
              <a:buFont typeface="Symbol" panose="05050102010706020507" pitchFamily="18" charset="2"/>
              <a:buChar char=""/>
            </a:pPr>
            <a:r>
              <a:rPr lang="ru-RU" sz="2000" dirty="0">
                <a:solidFill>
                  <a:srgbClr val="FFFF00"/>
                </a:solidFill>
                <a:latin typeface="Times New Roman" panose="02020603050405020304" pitchFamily="18" charset="0"/>
                <a:ea typeface="Times New Roman" panose="02020603050405020304" pitchFamily="18" charset="0"/>
              </a:rPr>
              <a:t>поддержание правового режима чрезвычайного положения в районе конфликта;</a:t>
            </a:r>
          </a:p>
          <a:p>
            <a:pPr marL="342900" lvl="0" indent="-342900">
              <a:spcAft>
                <a:spcPts val="0"/>
              </a:spcAft>
              <a:buFont typeface="Symbol" panose="05050102010706020507" pitchFamily="18" charset="2"/>
              <a:buChar char=""/>
            </a:pPr>
            <a:r>
              <a:rPr lang="ru-RU" sz="2000" dirty="0">
                <a:solidFill>
                  <a:srgbClr val="FFFF00"/>
                </a:solidFill>
                <a:latin typeface="Times New Roman" panose="02020603050405020304" pitchFamily="18" charset="0"/>
                <a:ea typeface="Times New Roman" panose="02020603050405020304" pitchFamily="18" charset="0"/>
              </a:rPr>
              <a:t>локализация и блокирование района конфликта;</a:t>
            </a:r>
          </a:p>
          <a:p>
            <a:pPr marL="342900" lvl="0" indent="-342900">
              <a:spcAft>
                <a:spcPts val="0"/>
              </a:spcAft>
              <a:buFont typeface="Symbol" panose="05050102010706020507" pitchFamily="18" charset="2"/>
              <a:buChar char=""/>
            </a:pPr>
            <a:r>
              <a:rPr lang="ru-RU" sz="2000" dirty="0">
                <a:solidFill>
                  <a:srgbClr val="FFFF00"/>
                </a:solidFill>
                <a:latin typeface="Times New Roman" panose="02020603050405020304" pitchFamily="18" charset="0"/>
                <a:ea typeface="Times New Roman" panose="02020603050405020304" pitchFamily="18" charset="0"/>
              </a:rPr>
              <a:t>пресечение вооруженных столкновений и разъединение противоборствующих сторон;</a:t>
            </a:r>
          </a:p>
          <a:p>
            <a:pPr marL="342900" lvl="0" indent="-342900">
              <a:spcAft>
                <a:spcPts val="0"/>
              </a:spcAft>
              <a:buFont typeface="Symbol" panose="05050102010706020507" pitchFamily="18" charset="2"/>
              <a:buChar char=""/>
            </a:pPr>
            <a:r>
              <a:rPr lang="ru-RU" sz="2000" dirty="0">
                <a:solidFill>
                  <a:srgbClr val="FFFF00"/>
                </a:solidFill>
                <a:latin typeface="Times New Roman" panose="02020603050405020304" pitchFamily="18" charset="0"/>
                <a:ea typeface="Times New Roman" panose="02020603050405020304" pitchFamily="18" charset="0"/>
              </a:rPr>
              <a:t>изъятие оружия у населения в районе конфликта;</a:t>
            </a:r>
          </a:p>
          <a:p>
            <a:pPr marL="342900" lvl="0" indent="-342900">
              <a:spcAft>
                <a:spcPts val="0"/>
              </a:spcAft>
              <a:buFont typeface="Symbol" panose="05050102010706020507" pitchFamily="18" charset="2"/>
              <a:buChar char=""/>
            </a:pPr>
            <a:r>
              <a:rPr lang="ru-RU" sz="2000" dirty="0">
                <a:solidFill>
                  <a:srgbClr val="FFFF00"/>
                </a:solidFill>
                <a:latin typeface="Times New Roman" panose="02020603050405020304" pitchFamily="18" charset="0"/>
                <a:ea typeface="Times New Roman" panose="02020603050405020304" pitchFamily="18" charset="0"/>
              </a:rPr>
              <a:t>усиление охраны общественного порядка и безопасности в районах, примыкающих к району конфликта</a:t>
            </a:r>
            <a:r>
              <a:rPr lang="ru-RU" sz="2000" dirty="0">
                <a:solidFill>
                  <a:srgbClr val="000000"/>
                </a:solidFill>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640327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Сектор">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4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2903AAAE-3EA5-424A-B142-CC51DC1F897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1188</TotalTime>
  <Words>7327</Words>
  <Application>Microsoft Office PowerPoint</Application>
  <PresentationFormat>Экран (4:3)</PresentationFormat>
  <Paragraphs>356</Paragraphs>
  <Slides>51</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51</vt:i4>
      </vt:variant>
    </vt:vector>
  </HeadingPairs>
  <TitlesOfParts>
    <vt:vector size="52" baseType="lpstr">
      <vt:lpstr>Сектор</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Слайд 45</vt:lpstr>
      <vt:lpstr>Слайд 46</vt:lpstr>
      <vt:lpstr>Слайд 47</vt:lpstr>
      <vt:lpstr>Слайд 48</vt:lpstr>
      <vt:lpstr>Слайд 49</vt:lpstr>
      <vt:lpstr>Слайд 50</vt:lpstr>
      <vt:lpstr>Слайд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Роман</dc:creator>
  <cp:lastModifiedBy>Александр</cp:lastModifiedBy>
  <cp:revision>100</cp:revision>
  <dcterms:created xsi:type="dcterms:W3CDTF">2014-02-20T04:56:51Z</dcterms:created>
  <dcterms:modified xsi:type="dcterms:W3CDTF">2021-04-12T17:39:15Z</dcterms:modified>
</cp:coreProperties>
</file>