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347" r:id="rId8"/>
    <p:sldId id="348" r:id="rId9"/>
    <p:sldId id="265" r:id="rId10"/>
    <p:sldId id="266" r:id="rId11"/>
    <p:sldId id="269" r:id="rId12"/>
    <p:sldId id="274" r:id="rId13"/>
    <p:sldId id="275" r:id="rId14"/>
    <p:sldId id="273" r:id="rId15"/>
    <p:sldId id="276" r:id="rId16"/>
    <p:sldId id="351" r:id="rId17"/>
    <p:sldId id="277" r:id="rId18"/>
    <p:sldId id="278" r:id="rId19"/>
    <p:sldId id="279" r:id="rId20"/>
    <p:sldId id="272" r:id="rId21"/>
    <p:sldId id="36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7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34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3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13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7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82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2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71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CD455-5F76-4462-B11C-C1EE55961F90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50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gif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447" y="191161"/>
            <a:ext cx="11605845" cy="16557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ДОНСКОЙ ГОСУДАРСТВЕННЫЙ ТЕХНИЧЕСКИЙ УНИВЕРСИТЕТ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86155" y="1668780"/>
            <a:ext cx="11605845" cy="3190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 smtClean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ВОЕННЫЙ УЧЕБНЫЙ ЦЕНТР</a:t>
            </a:r>
          </a:p>
          <a:p>
            <a:endParaRPr lang="ru-RU" sz="5400" b="1" dirty="0" smtClean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5400" b="1" dirty="0" smtClean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ОБЩЕВОЕННОЙ ПОДГОТОВКИ</a:t>
            </a:r>
            <a:endParaRPr lang="ru-RU" sz="5400" b="1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343401" y="5703032"/>
            <a:ext cx="3727938" cy="11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Ростов-на-Дону </a:t>
            </a:r>
          </a:p>
          <a:p>
            <a:r>
              <a:rPr lang="ru-R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8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666009" y="1516027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№2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2818470"/>
            <a:ext cx="11686674" cy="229141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Порядок </a:t>
            </a:r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хранения стрелкового оружия в         подразделении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78" y="1340224"/>
            <a:ext cx="5325035" cy="5551245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252663" y="1328681"/>
            <a:ext cx="5362528" cy="555124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подразделении оружие и боеприпасы к нему, в том числе и учебные, должны храниться в комнате для хранения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оружия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6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12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979" y="1328682"/>
            <a:ext cx="6932427" cy="5551245"/>
          </a:xfrm>
          <a:prstGeom prst="rect">
            <a:avLst/>
          </a:prstGeom>
        </p:spPr>
      </p:pic>
      <p:sp>
        <p:nvSpPr>
          <p:cNvPr id="15" name="Скругленный прямоугольник 14"/>
          <p:cNvSpPr/>
          <p:nvPr/>
        </p:nvSpPr>
        <p:spPr>
          <a:xfrm>
            <a:off x="318594" y="1284953"/>
            <a:ext cx="4425663" cy="5594974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Комната для  хранения оружия и боеприпасов оборудуется  типовыми ТСО, оснащенными основным и резервным источниками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питания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7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45942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952" y="696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13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46" y="1265520"/>
            <a:ext cx="6110559" cy="5507665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-1" y="1223213"/>
            <a:ext cx="5720316" cy="5549971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ru-RU" sz="2800" dirty="0" smtClean="0">
              <a:solidFill>
                <a:schemeClr val="tx1"/>
              </a:solidFill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Пирамиды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оружием, шкафы и ящики с пистолетами и боеприпасами, а также комната для хранения оружия должны закрываться на замки и опечатываться печатями: пирамиды и комната — печатью дежурного по подразделению; шкафы и ящики с пистолетами и боеприпасами — печатью старшины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роты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0" y="1191668"/>
            <a:ext cx="12192000" cy="31322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0" y="-67745"/>
            <a:ext cx="1525950" cy="12247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25" y="1403290"/>
            <a:ext cx="4064547" cy="5419396"/>
          </a:xfrm>
          <a:prstGeom prst="rect">
            <a:avLst/>
          </a:prstGeom>
        </p:spPr>
      </p:pic>
      <p:sp>
        <p:nvSpPr>
          <p:cNvPr id="14" name="Скругленный прямоугольник 13"/>
          <p:cNvSpPr/>
          <p:nvPr/>
        </p:nvSpPr>
        <p:spPr>
          <a:xfrm>
            <a:off x="148856" y="1340223"/>
            <a:ext cx="6826102" cy="5432961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0"/>
              </a:spcAft>
            </a:pPr>
            <a:endParaRPr lang="ru-RU" sz="1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комнате для хранения оружия вывешивается опись материальных средств (форма 65), в которую заносится количество пирамид, шкафов, ящиков, стендов, плакатов и имущества, предназначенного для обслуживания оружия, хранящегося в этой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комнате.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Описи указываются инвентарные номера пирамид, ящиков, шкафов и какой печатью они опечатаны. Опись подписывается командиром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подразделения</a:t>
            </a:r>
            <a:endParaRPr lang="ru-RU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8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15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85544"/>
              </p:ext>
            </p:extLst>
          </p:nvPr>
        </p:nvGraphicFramePr>
        <p:xfrm>
          <a:off x="218189" y="3238476"/>
          <a:ext cx="5559217" cy="3392554"/>
        </p:xfrm>
        <a:graphic>
          <a:graphicData uri="http://schemas.openxmlformats.org/drawingml/2006/table">
            <a:tbl>
              <a:tblPr firstRow="1" firstCol="1" bandRow="1"/>
              <a:tblGrid>
                <a:gridCol w="5559217">
                  <a:extLst>
                    <a:ext uri="{9D8B030D-6E8A-4147-A177-3AD203B41FA5}">
                      <a16:colId xmlns:a16="http://schemas.microsoft.com/office/drawing/2014/main" val="149717852"/>
                    </a:ext>
                  </a:extLst>
                </a:gridCol>
              </a:tblGrid>
              <a:tr h="33925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3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мсв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Ответственный — старший лейтенант Музыка А. Ч.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Пирамида с оружием № 4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Опечатывается печатью № 259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506163"/>
                  </a:ext>
                </a:extLst>
              </a:tr>
            </a:tbl>
          </a:graphicData>
        </a:graphic>
      </p:graphicFrame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555584" y="1626541"/>
            <a:ext cx="4702216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Размер 140х100 мм</a:t>
            </a: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ЯРЛЫЧОК</a:t>
            </a: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пирамиду с оружием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417032"/>
              </p:ext>
            </p:extLst>
          </p:nvPr>
        </p:nvGraphicFramePr>
        <p:xfrm>
          <a:off x="6515100" y="3144124"/>
          <a:ext cx="5358306" cy="3417251"/>
        </p:xfrm>
        <a:graphic>
          <a:graphicData uri="http://schemas.openxmlformats.org/drawingml/2006/table">
            <a:tbl>
              <a:tblPr firstRow="1" firstCol="1" bandRow="1"/>
              <a:tblGrid>
                <a:gridCol w="5358306">
                  <a:extLst>
                    <a:ext uri="{9D8B030D-6E8A-4147-A177-3AD203B41FA5}">
                      <a16:colId xmlns:a16="http://schemas.microsoft.com/office/drawing/2014/main" val="438008967"/>
                    </a:ext>
                  </a:extLst>
                </a:gridCol>
              </a:tblGrid>
              <a:tr h="34172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</a:t>
                      </a:r>
                      <a:r>
                        <a:rPr lang="ru-RU" sz="31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ru-RU" sz="3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ru-RU" sz="3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мср</a:t>
                      </a:r>
                      <a:endParaRPr lang="ru-RU" sz="3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Ответственный — прапорщик Пономарев Б. М.</a:t>
                      </a:r>
                      <a:endParaRPr lang="ru-RU" sz="3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Шкаф (ящик) с боеприпасами № 6</a:t>
                      </a:r>
                      <a:endParaRPr lang="ru-RU" sz="3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Опечатывается печатью </a:t>
                      </a:r>
                      <a:r>
                        <a:rPr lang="en-US" sz="3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 249</a:t>
                      </a:r>
                      <a:endParaRPr lang="ru-RU" sz="3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630434"/>
                  </a:ext>
                </a:extLst>
              </a:tr>
            </a:tbl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6146253" y="1295269"/>
            <a:ext cx="6096000" cy="17416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Размер 110х70 мм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ЯРЛЫЧОК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шкаф (ящик) с боеприпасами</a:t>
            </a:r>
          </a:p>
        </p:txBody>
      </p:sp>
    </p:spTree>
    <p:extLst>
      <p:ext uri="{BB962C8B-B14F-4D97-AF65-F5344CB8AC3E}">
        <p14:creationId xmlns:p14="http://schemas.microsoft.com/office/powerpoint/2010/main" val="26675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noProof="0" dirty="0" smtClean="0">
                <a:solidFill>
                  <a:prstClr val="black"/>
                </a:solidFill>
                <a:latin typeface="Calibri" panose="020F0502020204030204"/>
              </a:rPr>
              <a:t>16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015" y="1340224"/>
            <a:ext cx="4086785" cy="5449047"/>
          </a:xfrm>
          <a:prstGeom prst="rect">
            <a:avLst/>
          </a:prstGeom>
        </p:spPr>
      </p:pic>
      <p:sp>
        <p:nvSpPr>
          <p:cNvPr id="20" name="Скругленный прямоугольник 19"/>
          <p:cNvSpPr/>
          <p:nvPr/>
        </p:nvSpPr>
        <p:spPr>
          <a:xfrm>
            <a:off x="148856" y="1340223"/>
            <a:ext cx="6826102" cy="5432961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пирамиде (шкафу, сейфе, ящике) вывешивается опись с указанием в ней наименования образцов оружия и их количества. Описи подписывает и вносит в них изменения командир подразделения (начальник штаба) в день получения (сдачи) </a:t>
            </a: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оружия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4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17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05430"/>
              </p:ext>
            </p:extLst>
          </p:nvPr>
        </p:nvGraphicFramePr>
        <p:xfrm>
          <a:off x="217586" y="2306644"/>
          <a:ext cx="5582752" cy="3977583"/>
        </p:xfrm>
        <a:graphic>
          <a:graphicData uri="http://schemas.openxmlformats.org/drawingml/2006/table">
            <a:tbl>
              <a:tblPr firstRow="1" firstCol="1" bandRow="1"/>
              <a:tblGrid>
                <a:gridCol w="1108107">
                  <a:extLst>
                    <a:ext uri="{9D8B030D-6E8A-4147-A177-3AD203B41FA5}">
                      <a16:colId xmlns:a16="http://schemas.microsoft.com/office/drawing/2014/main" val="1833130015"/>
                    </a:ext>
                  </a:extLst>
                </a:gridCol>
                <a:gridCol w="2293608">
                  <a:extLst>
                    <a:ext uri="{9D8B030D-6E8A-4147-A177-3AD203B41FA5}">
                      <a16:colId xmlns:a16="http://schemas.microsoft.com/office/drawing/2014/main" val="3274320835"/>
                    </a:ext>
                  </a:extLst>
                </a:gridCol>
                <a:gridCol w="1108107">
                  <a:extLst>
                    <a:ext uri="{9D8B030D-6E8A-4147-A177-3AD203B41FA5}">
                      <a16:colId xmlns:a16="http://schemas.microsoft.com/office/drawing/2014/main" val="2602653560"/>
                    </a:ext>
                  </a:extLst>
                </a:gridCol>
                <a:gridCol w="1072930">
                  <a:extLst>
                    <a:ext uri="{9D8B030D-6E8A-4147-A177-3AD203B41FA5}">
                      <a16:colId xmlns:a16="http://schemas.microsoft.com/office/drawing/2014/main" val="198270974"/>
                    </a:ext>
                  </a:extLst>
                </a:gridCol>
              </a:tblGrid>
              <a:tr h="47397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№ </a:t>
                      </a:r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п/п</a:t>
                      </a: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Наименование </a:t>
                      </a:r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оружия и боеприпасов</a:t>
                      </a: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состоит на</a:t>
                      </a: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629124"/>
                  </a:ext>
                </a:extLst>
              </a:tr>
              <a:tr h="7342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17.01.95</a:t>
                      </a:r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г.</a:t>
                      </a: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20.04.95</a:t>
                      </a:r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г.</a:t>
                      </a: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8138"/>
                  </a:ext>
                </a:extLst>
              </a:tr>
              <a:tr h="13672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Автоматы АК.74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Магазины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Штык - ножи</a:t>
                      </a: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84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80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029933"/>
                  </a:ext>
                </a:extLst>
              </a:tr>
              <a:tr h="1228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Подпись командира роты о внесении изменении</a:t>
                      </a: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Воробьев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Воробьев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80672"/>
                  </a:ext>
                </a:extLst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217586" y="1208351"/>
            <a:ext cx="5358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ОПИСЬ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оружия, хранящегося в пирамиде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мсв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1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мср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98689" y="6211669"/>
            <a:ext cx="4671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17 января 1995 г.                          Командир 1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мср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капитан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Воробьев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(Б. Воробьев)                              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096000" y="124501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ОПИСЬ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личного оружия офицеров и прапорщиков 1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мсб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хранящегося в шкафу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181441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17 марта 1995 г.          Начальник штаба 1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мсб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капитан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Никишкин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(Д.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Никишкин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00919"/>
              </p:ext>
            </p:extLst>
          </p:nvPr>
        </p:nvGraphicFramePr>
        <p:xfrm>
          <a:off x="6051176" y="2350996"/>
          <a:ext cx="6010488" cy="3922412"/>
        </p:xfrm>
        <a:graphic>
          <a:graphicData uri="http://schemas.openxmlformats.org/drawingml/2006/table">
            <a:tbl>
              <a:tblPr firstRow="1" firstCol="1" bandRow="1"/>
              <a:tblGrid>
                <a:gridCol w="1182078">
                  <a:extLst>
                    <a:ext uri="{9D8B030D-6E8A-4147-A177-3AD203B41FA5}">
                      <a16:colId xmlns:a16="http://schemas.microsoft.com/office/drawing/2014/main" val="3621540367"/>
                    </a:ext>
                  </a:extLst>
                </a:gridCol>
                <a:gridCol w="2540516">
                  <a:extLst>
                    <a:ext uri="{9D8B030D-6E8A-4147-A177-3AD203B41FA5}">
                      <a16:colId xmlns:a16="http://schemas.microsoft.com/office/drawing/2014/main" val="2102970341"/>
                    </a:ext>
                  </a:extLst>
                </a:gridCol>
                <a:gridCol w="1182078">
                  <a:extLst>
                    <a:ext uri="{9D8B030D-6E8A-4147-A177-3AD203B41FA5}">
                      <a16:colId xmlns:a16="http://schemas.microsoft.com/office/drawing/2014/main" val="158726772"/>
                    </a:ext>
                  </a:extLst>
                </a:gridCol>
                <a:gridCol w="1105816">
                  <a:extLst>
                    <a:ext uri="{9D8B030D-6E8A-4147-A177-3AD203B41FA5}">
                      <a16:colId xmlns:a16="http://schemas.microsoft.com/office/drawing/2014/main" val="908847594"/>
                    </a:ext>
                  </a:extLst>
                </a:gridCol>
              </a:tblGrid>
              <a:tr h="475945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№ </a:t>
                      </a: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п/п</a:t>
                      </a: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Наименование оружия и боеприпасов</a:t>
                      </a: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Состоит на</a:t>
                      </a: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613609"/>
                  </a:ext>
                </a:extLst>
              </a:tr>
              <a:tr h="439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17.03.95</a:t>
                      </a: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г.</a:t>
                      </a: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20.04.95</a:t>
                      </a:r>
                      <a:r>
                        <a:rPr lang="ru-RU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г.</a:t>
                      </a: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295405"/>
                  </a:ext>
                </a:extLst>
              </a:tr>
              <a:tr h="2011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Пистолеты ПМ в комплекте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Ящик с патронами № 1, опечатанный печатью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№ 102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9-мм патроны, зав.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№ 38, 1991</a:t>
                      </a: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г.</a:t>
                      </a: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144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128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89765"/>
                  </a:ext>
                </a:extLst>
              </a:tr>
              <a:tr h="9958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Подпись начальника штаба батальона о внесении изменении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Никишкин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Никишкин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58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6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18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42756" y="1231112"/>
            <a:ext cx="6714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ЯРЛЫЧКИ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 гнезд пирамид (шкафов, ящиков, сейфов)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32822"/>
              </p:ext>
            </p:extLst>
          </p:nvPr>
        </p:nvGraphicFramePr>
        <p:xfrm>
          <a:off x="383067" y="2014420"/>
          <a:ext cx="5862918" cy="1592165"/>
        </p:xfrm>
        <a:graphic>
          <a:graphicData uri="http://schemas.openxmlformats.org/drawingml/2006/table">
            <a:tbl>
              <a:tblPr firstRow="1" firstCol="1" bandRow="1"/>
              <a:tblGrid>
                <a:gridCol w="2849026">
                  <a:extLst>
                    <a:ext uri="{9D8B030D-6E8A-4147-A177-3AD203B41FA5}">
                      <a16:colId xmlns:a16="http://schemas.microsoft.com/office/drawing/2014/main" val="3520089328"/>
                    </a:ext>
                  </a:extLst>
                </a:gridCol>
                <a:gridCol w="215335">
                  <a:extLst>
                    <a:ext uri="{9D8B030D-6E8A-4147-A177-3AD203B41FA5}">
                      <a16:colId xmlns:a16="http://schemas.microsoft.com/office/drawing/2014/main" val="3407431175"/>
                    </a:ext>
                  </a:extLst>
                </a:gridCol>
                <a:gridCol w="2798557">
                  <a:extLst>
                    <a:ext uri="{9D8B030D-6E8A-4147-A177-3AD203B41FA5}">
                      <a16:colId xmlns:a16="http://schemas.microsoft.com/office/drawing/2014/main" val="3697906648"/>
                    </a:ext>
                  </a:extLst>
                </a:gridCol>
              </a:tblGrid>
              <a:tr h="15921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АК74 № 4563547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Противогаз В-460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Рядовой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Иванов И.Н.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ПМ № АП 5615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Майор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Петров В.В.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40625"/>
                  </a:ext>
                </a:extLst>
              </a:tr>
            </a:tbl>
          </a:graphicData>
        </a:graphic>
      </p:graphicFrame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730" y="2006323"/>
            <a:ext cx="5386040" cy="476686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14" name="Скругленный прямоугольник 13"/>
          <p:cNvSpPr/>
          <p:nvPr/>
        </p:nvSpPr>
        <p:spPr>
          <a:xfrm>
            <a:off x="148856" y="3660373"/>
            <a:ext cx="6338510" cy="313970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каждого гнезда пирамиды (шкафа) должен быть наклеен (закреплен) ярлычок с указанием наименования и номера образца оружия, номера противогаза, воинского звания,  фамилии и инициалов лица, за которым они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закреплены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0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solidFill>
                  <a:prstClr val="black"/>
                </a:solidFill>
                <a:latin typeface="Calibri" panose="020F0502020204030204"/>
              </a:rPr>
              <a:t>19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18594" y="1690688"/>
            <a:ext cx="6338510" cy="4925265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Автоматы, карабины, винтовки, пулеметы, </a:t>
            </a:r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ручные гранатометы, штыки-ножи (штыки) должны храниться в пирамидах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30" y="1466793"/>
            <a:ext cx="4812876" cy="528860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22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colorTemperature colorTemp="4692"/>
                    </a14:imgEffect>
                    <a14:imgEffect>
                      <a14:brightnessContrast bright="9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800100" y="907355"/>
            <a:ext cx="9867900" cy="1655762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 </a:t>
            </a:r>
            <a:b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«Общевоенная подготовка»</a:t>
            </a:r>
            <a:endParaRPr lang="ru-RU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  <p:sp>
        <p:nvSpPr>
          <p:cNvPr id="14" name="Подзаголовок 5"/>
          <p:cNvSpPr txBox="1">
            <a:spLocks/>
          </p:cNvSpPr>
          <p:nvPr/>
        </p:nvSpPr>
        <p:spPr>
          <a:xfrm>
            <a:off x="1684421" y="34704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3:</a:t>
            </a:r>
          </a:p>
          <a:p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7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3404" y="1960605"/>
            <a:ext cx="11465191" cy="36333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Хранить в подразделении незакрепленное оружие </a:t>
            </a:r>
            <a:r>
              <a:rPr lang="ru-RU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запрещено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447" y="191161"/>
            <a:ext cx="11605845" cy="1655762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ДОНСКОЙ ГОСУДАРСТВЕННЫЙ ТЕХНИЧЕСКИЙ УНИВЕРСИТЕТ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86155" y="1668780"/>
            <a:ext cx="11605845" cy="3190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 smtClean="0">
                <a:solidFill>
                  <a:srgbClr val="FF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ВОЕННЫЙ УЧЕБНЫЙ ЦЕНТР</a:t>
            </a:r>
          </a:p>
          <a:p>
            <a:endParaRPr lang="ru-RU" sz="5400" b="1" dirty="0" smtClean="0">
              <a:solidFill>
                <a:srgbClr val="FF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5400" b="1" dirty="0" smtClean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ОБЩЕВОЕННОЙ ПОДГОТОВКИ</a:t>
            </a:r>
            <a:endParaRPr lang="ru-RU" sz="5400" b="1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343401" y="5703032"/>
            <a:ext cx="3727938" cy="115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1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53">
        <p:split orient="vert"/>
      </p:transition>
    </mc:Choice>
    <mc:Fallback xmlns="">
      <p:transition spd="slow" advTm="6953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1970088" indent="0" algn="ctr">
              <a:lnSpc>
                <a:spcPct val="100000"/>
              </a:lnSpc>
              <a:buNone/>
            </a:pPr>
            <a:endParaRPr lang="ru-RU" sz="3600" b="1" dirty="0" smtClean="0"/>
          </a:p>
          <a:p>
            <a:pPr marL="0" indent="0" algn="ctr">
              <a:buNone/>
            </a:pPr>
            <a:endParaRPr lang="ru-RU" sz="4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</a:p>
          <a:p>
            <a:pPr marL="0" indent="0" algn="ctr">
              <a:buNone/>
            </a:pP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3: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Эксплуатация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вооружения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b="1" cap="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b="1" cap="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Занятие № 1:Эксплуатация вооружения</a:t>
            </a:r>
          </a:p>
          <a:p>
            <a:pPr marL="0" indent="0" algn="ctr">
              <a:buNone/>
            </a:pPr>
            <a:endParaRPr lang="ru-RU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21" name="Овал 2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3</a:t>
            </a: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2232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86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532"/>
            <a:ext cx="12192000" cy="6858000"/>
          </a:xfrm>
          <a:blipFill>
            <a:blip r:embed="rId3">
              <a:alphaModFix amt="48000"/>
            </a:blip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4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Учебные вопросы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2663" y="2048095"/>
            <a:ext cx="11686674" cy="2157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Осмотр стрелкового оружия и его подготовка к боевому применению. Чистка и смазка оружия.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2663" y="4335517"/>
            <a:ext cx="11686674" cy="2002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хранения стрелкового оружия в подразделении.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82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352">
        <p:split orient="vert"/>
      </p:transition>
    </mc:Choice>
    <mc:Fallback xmlns="">
      <p:transition spd="slow" advTm="39352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86732" y="2283252"/>
            <a:ext cx="11686674" cy="1479314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Приказ МО РФ № 90 -  Москва: Воениздат, 64 стр. С.10…25.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 «Наставление по стрелковому делу».  – Москва: Воениздат, 1987 г.</a:t>
            </a: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717131" y="1507054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86732" y="4010234"/>
            <a:ext cx="11686674" cy="2658580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Дополнительная: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    ДГШ 332/500 - Москва: Воениздат, 280 стр. С 34…62.   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Методические рекомендации по организации и выполнению 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мероприятий повседневной деятельности в воинской части» - Москва Воениздат, 2002 г.</a:t>
            </a: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8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dirty="0" smtClean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97176" y="1425387"/>
            <a:ext cx="11786992" cy="526297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endParaRPr lang="ru-RU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Командиры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(начальники)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отвечают за сохранность и состояние оружия и боеприпасов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подчиненных подразделениях и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обязаны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постоянно иметь точные сведения о наличии и состоянии стрелкового оружия и боеприпасов,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обеспечить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строгий порядок в организации их охраны, учета, хранения, выдачи и использования, исключающий возможности утрат и хищений, и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организовывать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проверки состояния мест хранения стрелкового оружия и боеприпасов, а также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немедленно принимать меры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 устранению выявленных недостатков. Командиры подразделений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должны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лично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проверять наличие и комплектность всего стрелкового оружия и боеприпасов по окончании всех мероприятий, на которые они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выдавались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7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7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500" y="1422085"/>
            <a:ext cx="6310563" cy="528530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вопрос №1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52663" y="2818470"/>
            <a:ext cx="11686674" cy="2051979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Осмотр стрелкового оружия и его подготовка к боевому применению. Чистка и смазка оружия.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8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02504" y="1508118"/>
            <a:ext cx="11786992" cy="44012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27990" marR="106680" indent="-250190" algn="just">
              <a:spcAft>
                <a:spcPts val="25"/>
              </a:spcAft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27990" marR="106680" indent="-250190" algn="just">
              <a:spcAft>
                <a:spcPts val="25"/>
              </a:spcAft>
            </a:pPr>
            <a:r>
              <a:rPr lang="ru-RU" sz="4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Устав </a:t>
            </a:r>
            <a:r>
              <a:rPr lang="ru-RU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внутренней службы Вооруженных Сил РФ требует от каждого военнослужащего отличного знания оружия и бережного обращения с ним. Выполнение этой задачи невозможно без знания причин, влияющих на изменение технического состояния оружия.</a:t>
            </a:r>
            <a:endParaRPr lang="ru-RU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-4281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177272"/>
            <a:ext cx="12192000" cy="107681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6200" y="1850953"/>
            <a:ext cx="12115800" cy="123110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ru-RU" sz="1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Неправильная сборка оружия может стать причиной задержки при стрельбе и ускоренного износа оружия.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6200" y="3849801"/>
            <a:ext cx="12115800" cy="221599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ru-RU" sz="1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Определенный вред оружию наносит излишне частая полная разборка, так как при этом нарушаются посадочные места деталей и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кернение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штифтов или развальцовка осей — все это приводит к появлению качки деталей, сдвигу или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выпаданию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штифтов осей. </a:t>
            </a:r>
          </a:p>
        </p:txBody>
      </p:sp>
    </p:spTree>
    <p:extLst>
      <p:ext uri="{BB962C8B-B14F-4D97-AF65-F5344CB8AC3E}">
        <p14:creationId xmlns:p14="http://schemas.microsoft.com/office/powerpoint/2010/main" val="23122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4|2.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3443</TotalTime>
  <Words>825</Words>
  <Application>Microsoft Office PowerPoint</Application>
  <PresentationFormat>Широкоэкранный</PresentationFormat>
  <Paragraphs>180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ОГНЕВАЯ ПОДГОТОВКА  </vt:lpstr>
      <vt:lpstr>ОГНЕВАЯ ПОДГОТОВКА</vt:lpstr>
      <vt:lpstr>ОГНЕВАЯ ПОДГОТОВКА  </vt:lpstr>
      <vt:lpstr>ОГНЕВАЯ ПОДГОТОВКА</vt:lpstr>
      <vt:lpstr>ОГНЕВАЯ ПОДГОТОВКА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ОГНЕВАЯ ПОДГОТОВКА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Personal</dc:creator>
  <cp:lastModifiedBy>R2</cp:lastModifiedBy>
  <cp:revision>161</cp:revision>
  <dcterms:created xsi:type="dcterms:W3CDTF">2019-10-22T09:04:40Z</dcterms:created>
  <dcterms:modified xsi:type="dcterms:W3CDTF">2021-04-06T07:07:02Z</dcterms:modified>
</cp:coreProperties>
</file>