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8" r:id="rId2"/>
    <p:sldId id="284" r:id="rId3"/>
    <p:sldId id="286" r:id="rId4"/>
    <p:sldId id="287" r:id="rId5"/>
    <p:sldId id="300" r:id="rId6"/>
    <p:sldId id="288" r:id="rId7"/>
    <p:sldId id="301" r:id="rId8"/>
    <p:sldId id="302" r:id="rId9"/>
    <p:sldId id="289" r:id="rId10"/>
    <p:sldId id="303" r:id="rId11"/>
    <p:sldId id="290" r:id="rId12"/>
    <p:sldId id="291" r:id="rId13"/>
    <p:sldId id="304" r:id="rId14"/>
    <p:sldId id="293" r:id="rId15"/>
    <p:sldId id="294" r:id="rId16"/>
    <p:sldId id="295" r:id="rId17"/>
    <p:sldId id="305" r:id="rId18"/>
    <p:sldId id="297" r:id="rId19"/>
    <p:sldId id="306" r:id="rId20"/>
    <p:sldId id="298" r:id="rId21"/>
    <p:sldId id="307" r:id="rId22"/>
    <p:sldId id="299"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65" d="100"/>
          <a:sy n="65" d="100"/>
        </p:scale>
        <p:origin x="810"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4.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A3E49-843B-438A-BEF2-3A3E6685812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CB431DE6-72DC-49FE-BA3A-1E596333EAE5}">
      <dgm:prSet phldrT="[Текст]">
        <dgm:style>
          <a:lnRef idx="1">
            <a:schemeClr val="accent4"/>
          </a:lnRef>
          <a:fillRef idx="3">
            <a:schemeClr val="accent4"/>
          </a:fillRef>
          <a:effectRef idx="2">
            <a:schemeClr val="accent4"/>
          </a:effectRef>
          <a:fontRef idx="minor">
            <a:schemeClr val="lt1"/>
          </a:fontRef>
        </dgm:style>
      </dgm:prSet>
      <dgm:spPr/>
      <dgm:t>
        <a:bodyPr/>
        <a:lstStyle/>
        <a:p>
          <a:r>
            <a:rPr kumimoji="0" lang="ru-RU"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Учебные вопросы</a:t>
          </a:r>
          <a:endParaRPr lang="ru-RU" dirty="0"/>
        </a:p>
      </dgm:t>
    </dgm:pt>
    <dgm:pt modelId="{E7EC2072-1D7D-4B87-ACB7-20238DDF478C}" type="parTrans" cxnId="{87ED6348-623E-4494-8124-E25A13C15EDA}">
      <dgm:prSet/>
      <dgm:spPr/>
      <dgm:t>
        <a:bodyPr/>
        <a:lstStyle/>
        <a:p>
          <a:endParaRPr lang="ru-RU"/>
        </a:p>
      </dgm:t>
    </dgm:pt>
    <dgm:pt modelId="{69F93D05-287E-4F71-AE3D-8C65063F9B81}" type="sibTrans" cxnId="{87ED6348-623E-4494-8124-E25A13C15EDA}">
      <dgm:prSet/>
      <dgm:spPr/>
      <dgm:t>
        <a:bodyPr/>
        <a:lstStyle/>
        <a:p>
          <a:endParaRPr lang="ru-RU"/>
        </a:p>
      </dgm:t>
    </dgm:pt>
    <dgm:pt modelId="{92618EBD-4454-4A4E-9CD5-90D704750577}">
      <dgm:prSet phldrT="[Текст]" custT="1">
        <dgm:style>
          <a:lnRef idx="2">
            <a:schemeClr val="accent1"/>
          </a:lnRef>
          <a:fillRef idx="1">
            <a:schemeClr val="lt1"/>
          </a:fillRef>
          <a:effectRef idx="0">
            <a:schemeClr val="accent1"/>
          </a:effectRef>
          <a:fontRef idx="minor">
            <a:schemeClr val="dk1"/>
          </a:fontRef>
        </dgm:style>
      </dgm:prSet>
      <dgm:spPr/>
      <dgm:t>
        <a:bodyPr/>
        <a:lstStyle/>
        <a:p>
          <a:pPr algn="ctr"/>
          <a:r>
            <a:rPr lang="ru-RU" sz="2400" dirty="0" smtClean="0">
              <a:latin typeface="Times New Roman" pitchFamily="18" charset="0"/>
              <a:cs typeface="Times New Roman" pitchFamily="18" charset="0"/>
              <a:hlinkClick xmlns:r="http://schemas.openxmlformats.org/officeDocument/2006/relationships" r:id="rId1" action="ppaction://hlinksldjump"/>
            </a:rPr>
            <a:t>Задачи, содержание учебно-воспитательного процесса и новые подходы к его организации в современных условиях.</a:t>
          </a:r>
          <a:endParaRPr lang="ru-RU" sz="2400" dirty="0">
            <a:latin typeface="Times New Roman" pitchFamily="18" charset="0"/>
            <a:cs typeface="Times New Roman" pitchFamily="18" charset="0"/>
          </a:endParaRPr>
        </a:p>
      </dgm:t>
    </dgm:pt>
    <dgm:pt modelId="{9402B7B9-D8BA-45A0-8112-50390CF08E7C}" type="parTrans" cxnId="{C5BCB31B-1FE4-4727-BEF5-8CF6994B4BFF}">
      <dgm:prSet/>
      <dgm:spPr/>
      <dgm:t>
        <a:bodyPr/>
        <a:lstStyle/>
        <a:p>
          <a:endParaRPr lang="ru-RU"/>
        </a:p>
      </dgm:t>
    </dgm:pt>
    <dgm:pt modelId="{C9C3882F-F4A5-4054-8CA9-BE6C911CEBD4}" type="sibTrans" cxnId="{C5BCB31B-1FE4-4727-BEF5-8CF6994B4BFF}">
      <dgm:prSet/>
      <dgm:spPr/>
      <dgm:t>
        <a:bodyPr/>
        <a:lstStyle/>
        <a:p>
          <a:endParaRPr lang="ru-RU"/>
        </a:p>
      </dgm:t>
    </dgm:pt>
    <dgm:pt modelId="{A143762F-E3FF-4FFC-B9CB-8F1F7C5BF126}">
      <dgm:prSet phldrT="[Текст]" custT="1">
        <dgm:style>
          <a:lnRef idx="1">
            <a:schemeClr val="accent2"/>
          </a:lnRef>
          <a:fillRef idx="2">
            <a:schemeClr val="accent2"/>
          </a:fillRef>
          <a:effectRef idx="1">
            <a:schemeClr val="accent2"/>
          </a:effectRef>
          <a:fontRef idx="minor">
            <a:schemeClr val="dk1"/>
          </a:fontRef>
        </dgm:style>
      </dgm:prSet>
      <dgm:spPr/>
      <dgm:t>
        <a:bodyPr/>
        <a:lstStyle/>
        <a:p>
          <a:pPr algn="ctr" rtl="0"/>
          <a:r>
            <a:rPr lang="ru-RU" sz="2400" dirty="0" smtClean="0">
              <a:latin typeface="Times New Roman" pitchFamily="18" charset="0"/>
              <a:cs typeface="Times New Roman" pitchFamily="18" charset="0"/>
              <a:hlinkClick xmlns:r="http://schemas.openxmlformats.org/officeDocument/2006/relationships" r:id="rId2" action="ppaction://hlinksldjump"/>
            </a:rPr>
            <a:t>Формы и методы работы командира подразделения по обеспечению единства обучения и воспитания, организация и проведение воспитательной работы в подразделении.</a:t>
          </a:r>
          <a:endParaRPr lang="ru-RU" sz="2400" dirty="0">
            <a:latin typeface="Times New Roman" pitchFamily="18" charset="0"/>
            <a:cs typeface="Times New Roman" pitchFamily="18" charset="0"/>
          </a:endParaRPr>
        </a:p>
      </dgm:t>
    </dgm:pt>
    <dgm:pt modelId="{75EFE741-93E4-4DD8-8836-8F40F2E9544F}" type="parTrans" cxnId="{A74C7EEF-A980-44BD-AC81-07F687C42088}">
      <dgm:prSet/>
      <dgm:spPr/>
      <dgm:t>
        <a:bodyPr/>
        <a:lstStyle/>
        <a:p>
          <a:endParaRPr lang="ru-RU"/>
        </a:p>
      </dgm:t>
    </dgm:pt>
    <dgm:pt modelId="{C8E05E9E-E8F8-4B2A-B29E-0C46532D669B}" type="sibTrans" cxnId="{A74C7EEF-A980-44BD-AC81-07F687C42088}">
      <dgm:prSet/>
      <dgm:spPr/>
      <dgm:t>
        <a:bodyPr/>
        <a:lstStyle/>
        <a:p>
          <a:endParaRPr lang="ru-RU"/>
        </a:p>
      </dgm:t>
    </dgm:pt>
    <dgm:pt modelId="{E885A0BE-09F6-4A9D-8C4A-9D8A54C8F575}" type="pres">
      <dgm:prSet presAssocID="{737A3E49-843B-438A-BEF2-3A3E66858129}" presName="composite" presStyleCnt="0">
        <dgm:presLayoutVars>
          <dgm:chMax val="1"/>
          <dgm:dir/>
          <dgm:resizeHandles val="exact"/>
        </dgm:presLayoutVars>
      </dgm:prSet>
      <dgm:spPr/>
      <dgm:t>
        <a:bodyPr/>
        <a:lstStyle/>
        <a:p>
          <a:endParaRPr lang="ru-RU"/>
        </a:p>
      </dgm:t>
    </dgm:pt>
    <dgm:pt modelId="{C27AF631-ECFE-42F3-B497-88222DED5569}" type="pres">
      <dgm:prSet presAssocID="{CB431DE6-72DC-49FE-BA3A-1E596333EAE5}" presName="roof" presStyleLbl="dkBgShp" presStyleIdx="0" presStyleCnt="2" custLinFactNeighborX="-917" custLinFactNeighborY="-8772"/>
      <dgm:spPr/>
      <dgm:t>
        <a:bodyPr/>
        <a:lstStyle/>
        <a:p>
          <a:endParaRPr lang="ru-RU"/>
        </a:p>
      </dgm:t>
    </dgm:pt>
    <dgm:pt modelId="{754BCAA4-43A3-4BB0-8BAB-EF8D1F5495DA}" type="pres">
      <dgm:prSet presAssocID="{CB431DE6-72DC-49FE-BA3A-1E596333EAE5}" presName="pillars" presStyleCnt="0"/>
      <dgm:spPr/>
    </dgm:pt>
    <dgm:pt modelId="{6C9E5B12-3A55-4D85-8F59-3FB08C5116E7}" type="pres">
      <dgm:prSet presAssocID="{CB431DE6-72DC-49FE-BA3A-1E596333EAE5}" presName="pillar1" presStyleLbl="node1" presStyleIdx="0" presStyleCnt="2" custAng="20775425" custLinFactNeighborX="-9345" custLinFactNeighborY="2064">
        <dgm:presLayoutVars>
          <dgm:bulletEnabled val="1"/>
        </dgm:presLayoutVars>
      </dgm:prSet>
      <dgm:spPr/>
      <dgm:t>
        <a:bodyPr/>
        <a:lstStyle/>
        <a:p>
          <a:endParaRPr lang="ru-RU"/>
        </a:p>
      </dgm:t>
    </dgm:pt>
    <dgm:pt modelId="{36285A51-4075-4BE5-9679-E6326558E445}" type="pres">
      <dgm:prSet presAssocID="{A143762F-E3FF-4FFC-B9CB-8F1F7C5BF126}" presName="pillarX" presStyleLbl="node1" presStyleIdx="1" presStyleCnt="2" custAng="20640394" custLinFactNeighborX="9250" custLinFactNeighborY="-2545">
        <dgm:presLayoutVars>
          <dgm:bulletEnabled val="1"/>
        </dgm:presLayoutVars>
      </dgm:prSet>
      <dgm:spPr/>
      <dgm:t>
        <a:bodyPr/>
        <a:lstStyle/>
        <a:p>
          <a:endParaRPr lang="ru-RU"/>
        </a:p>
      </dgm:t>
    </dgm:pt>
    <dgm:pt modelId="{3E5A3238-6CEB-43FD-A6F3-BC4A74445334}" type="pres">
      <dgm:prSet presAssocID="{CB431DE6-72DC-49FE-BA3A-1E596333EAE5}" presName="base" presStyleLbl="dkBgShp" presStyleIdx="1" presStyleCnt="2" custLinFactNeighborY="43609">
        <dgm:style>
          <a:lnRef idx="0">
            <a:schemeClr val="accent1"/>
          </a:lnRef>
          <a:fillRef idx="3">
            <a:schemeClr val="accent1"/>
          </a:fillRef>
          <a:effectRef idx="3">
            <a:schemeClr val="accent1"/>
          </a:effectRef>
          <a:fontRef idx="minor">
            <a:schemeClr val="lt1"/>
          </a:fontRef>
        </dgm:style>
      </dgm:prSet>
      <dgm:spPr/>
    </dgm:pt>
  </dgm:ptLst>
  <dgm:cxnLst>
    <dgm:cxn modelId="{C5BCB31B-1FE4-4727-BEF5-8CF6994B4BFF}" srcId="{CB431DE6-72DC-49FE-BA3A-1E596333EAE5}" destId="{92618EBD-4454-4A4E-9CD5-90D704750577}" srcOrd="0" destOrd="0" parTransId="{9402B7B9-D8BA-45A0-8112-50390CF08E7C}" sibTransId="{C9C3882F-F4A5-4054-8CA9-BE6C911CEBD4}"/>
    <dgm:cxn modelId="{399F6161-23B9-425F-BC36-76ADF6855B38}" type="presOf" srcId="{92618EBD-4454-4A4E-9CD5-90D704750577}" destId="{6C9E5B12-3A55-4D85-8F59-3FB08C5116E7}" srcOrd="0" destOrd="0" presId="urn:microsoft.com/office/officeart/2005/8/layout/hList3"/>
    <dgm:cxn modelId="{0D7E261C-69A0-4D04-A28E-5E39A0B3B92F}" type="presOf" srcId="{A143762F-E3FF-4FFC-B9CB-8F1F7C5BF126}" destId="{36285A51-4075-4BE5-9679-E6326558E445}" srcOrd="0" destOrd="0" presId="urn:microsoft.com/office/officeart/2005/8/layout/hList3"/>
    <dgm:cxn modelId="{A74C7EEF-A980-44BD-AC81-07F687C42088}" srcId="{CB431DE6-72DC-49FE-BA3A-1E596333EAE5}" destId="{A143762F-E3FF-4FFC-B9CB-8F1F7C5BF126}" srcOrd="1" destOrd="0" parTransId="{75EFE741-93E4-4DD8-8836-8F40F2E9544F}" sibTransId="{C8E05E9E-E8F8-4B2A-B29E-0C46532D669B}"/>
    <dgm:cxn modelId="{0322F8AC-2B56-4C19-A04C-34F10B715D03}" type="presOf" srcId="{737A3E49-843B-438A-BEF2-3A3E66858129}" destId="{E885A0BE-09F6-4A9D-8C4A-9D8A54C8F575}" srcOrd="0" destOrd="0" presId="urn:microsoft.com/office/officeart/2005/8/layout/hList3"/>
    <dgm:cxn modelId="{BEE24D3B-BF48-4428-9603-AF1ACDCD3385}" type="presOf" srcId="{CB431DE6-72DC-49FE-BA3A-1E596333EAE5}" destId="{C27AF631-ECFE-42F3-B497-88222DED5569}" srcOrd="0" destOrd="0" presId="urn:microsoft.com/office/officeart/2005/8/layout/hList3"/>
    <dgm:cxn modelId="{87ED6348-623E-4494-8124-E25A13C15EDA}" srcId="{737A3E49-843B-438A-BEF2-3A3E66858129}" destId="{CB431DE6-72DC-49FE-BA3A-1E596333EAE5}" srcOrd="0" destOrd="0" parTransId="{E7EC2072-1D7D-4B87-ACB7-20238DDF478C}" sibTransId="{69F93D05-287E-4F71-AE3D-8C65063F9B81}"/>
    <dgm:cxn modelId="{025CA56B-D120-468B-8C9C-E5AAAF8418F7}" type="presParOf" srcId="{E885A0BE-09F6-4A9D-8C4A-9D8A54C8F575}" destId="{C27AF631-ECFE-42F3-B497-88222DED5569}" srcOrd="0" destOrd="0" presId="urn:microsoft.com/office/officeart/2005/8/layout/hList3"/>
    <dgm:cxn modelId="{3F5EBC94-1AAA-4AB7-B5FB-BFB5AF652FD4}" type="presParOf" srcId="{E885A0BE-09F6-4A9D-8C4A-9D8A54C8F575}" destId="{754BCAA4-43A3-4BB0-8BAB-EF8D1F5495DA}" srcOrd="1" destOrd="0" presId="urn:microsoft.com/office/officeart/2005/8/layout/hList3"/>
    <dgm:cxn modelId="{3B69BBA5-1552-4E7A-8C6C-4C8A349D3EF1}" type="presParOf" srcId="{754BCAA4-43A3-4BB0-8BAB-EF8D1F5495DA}" destId="{6C9E5B12-3A55-4D85-8F59-3FB08C5116E7}" srcOrd="0" destOrd="0" presId="urn:microsoft.com/office/officeart/2005/8/layout/hList3"/>
    <dgm:cxn modelId="{A7775C11-B2FF-44F2-A1D8-6ACD5751E9FA}" type="presParOf" srcId="{754BCAA4-43A3-4BB0-8BAB-EF8D1F5495DA}" destId="{36285A51-4075-4BE5-9679-E6326558E445}" srcOrd="1" destOrd="0" presId="urn:microsoft.com/office/officeart/2005/8/layout/hList3"/>
    <dgm:cxn modelId="{DFC450E9-6715-4F0A-8207-1917B7830310}" type="presParOf" srcId="{E885A0BE-09F6-4A9D-8C4A-9D8A54C8F575}" destId="{3E5A3238-6CEB-43FD-A6F3-BC4A7444533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A3E49-843B-438A-BEF2-3A3E6685812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CB431DE6-72DC-49FE-BA3A-1E596333EAE5}">
      <dgm:prSet phldrT="[Текст]">
        <dgm:style>
          <a:lnRef idx="1">
            <a:schemeClr val="accent4"/>
          </a:lnRef>
          <a:fillRef idx="3">
            <a:schemeClr val="accent4"/>
          </a:fillRef>
          <a:effectRef idx="2">
            <a:schemeClr val="accent4"/>
          </a:effectRef>
          <a:fontRef idx="minor">
            <a:schemeClr val="lt1"/>
          </a:fontRef>
        </dgm:style>
      </dgm:prSet>
      <dgm:spPr/>
      <dgm:t>
        <a:bodyPr/>
        <a:lstStyle/>
        <a:p>
          <a:r>
            <a:rPr lang="ru-RU" dirty="0" smtClean="0"/>
            <a:t>Литература</a:t>
          </a:r>
          <a:endParaRPr lang="ru-RU" dirty="0"/>
        </a:p>
      </dgm:t>
    </dgm:pt>
    <dgm:pt modelId="{E7EC2072-1D7D-4B87-ACB7-20238DDF478C}" type="parTrans" cxnId="{87ED6348-623E-4494-8124-E25A13C15EDA}">
      <dgm:prSet/>
      <dgm:spPr/>
      <dgm:t>
        <a:bodyPr/>
        <a:lstStyle/>
        <a:p>
          <a:endParaRPr lang="ru-RU"/>
        </a:p>
      </dgm:t>
    </dgm:pt>
    <dgm:pt modelId="{69F93D05-287E-4F71-AE3D-8C65063F9B81}" type="sibTrans" cxnId="{87ED6348-623E-4494-8124-E25A13C15EDA}">
      <dgm:prSet/>
      <dgm:spPr/>
      <dgm:t>
        <a:bodyPr/>
        <a:lstStyle/>
        <a:p>
          <a:endParaRPr lang="ru-RU"/>
        </a:p>
      </dgm:t>
    </dgm:pt>
    <dgm:pt modelId="{92618EBD-4454-4A4E-9CD5-90D704750577}">
      <dgm:prSet phldrT="[Текст]" custT="1">
        <dgm:style>
          <a:lnRef idx="2">
            <a:schemeClr val="accent1"/>
          </a:lnRef>
          <a:fillRef idx="1">
            <a:schemeClr val="lt1"/>
          </a:fillRef>
          <a:effectRef idx="0">
            <a:schemeClr val="accent1"/>
          </a:effectRef>
          <a:fontRef idx="minor">
            <a:schemeClr val="dk1"/>
          </a:fontRef>
        </dgm:style>
      </dgm:prSet>
      <dgm:spPr/>
      <dgm:t>
        <a:bodyPr/>
        <a:lstStyle/>
        <a:p>
          <a:pPr algn="ctr"/>
          <a:r>
            <a:rPr lang="ru-RU" sz="2400" dirty="0" smtClean="0">
              <a:latin typeface="Times New Roman" pitchFamily="18" charset="0"/>
              <a:cs typeface="Times New Roman" pitchFamily="18" charset="0"/>
            </a:rPr>
            <a:t>«Военная педагогика и психология». А.В. </a:t>
          </a:r>
          <a:r>
            <a:rPr lang="ru-RU" sz="2400" dirty="0" err="1" smtClean="0">
              <a:latin typeface="Times New Roman" pitchFamily="18" charset="0"/>
              <a:cs typeface="Times New Roman" pitchFamily="18" charset="0"/>
            </a:rPr>
            <a:t>Барабатников</a:t>
          </a:r>
          <a:r>
            <a:rPr lang="ru-RU" sz="2400" dirty="0" smtClean="0">
              <a:latin typeface="Times New Roman" pitchFamily="18" charset="0"/>
              <a:cs typeface="Times New Roman" pitchFamily="18" charset="0"/>
            </a:rPr>
            <a:t>, В.П. Давыдов. М. Воениздат 1993 г.</a:t>
          </a:r>
          <a:endParaRPr lang="ru-RU" sz="2400" dirty="0">
            <a:latin typeface="Times New Roman" pitchFamily="18" charset="0"/>
            <a:cs typeface="Times New Roman" pitchFamily="18" charset="0"/>
          </a:endParaRPr>
        </a:p>
      </dgm:t>
    </dgm:pt>
    <dgm:pt modelId="{9402B7B9-D8BA-45A0-8112-50390CF08E7C}" type="parTrans" cxnId="{C5BCB31B-1FE4-4727-BEF5-8CF6994B4BFF}">
      <dgm:prSet/>
      <dgm:spPr/>
      <dgm:t>
        <a:bodyPr/>
        <a:lstStyle/>
        <a:p>
          <a:endParaRPr lang="ru-RU"/>
        </a:p>
      </dgm:t>
    </dgm:pt>
    <dgm:pt modelId="{C9C3882F-F4A5-4054-8CA9-BE6C911CEBD4}" type="sibTrans" cxnId="{C5BCB31B-1FE4-4727-BEF5-8CF6994B4BFF}">
      <dgm:prSet/>
      <dgm:spPr/>
      <dgm:t>
        <a:bodyPr/>
        <a:lstStyle/>
        <a:p>
          <a:endParaRPr lang="ru-RU"/>
        </a:p>
      </dgm:t>
    </dgm:pt>
    <dgm:pt modelId="{E885A0BE-09F6-4A9D-8C4A-9D8A54C8F575}" type="pres">
      <dgm:prSet presAssocID="{737A3E49-843B-438A-BEF2-3A3E66858129}" presName="composite" presStyleCnt="0">
        <dgm:presLayoutVars>
          <dgm:chMax val="1"/>
          <dgm:dir/>
          <dgm:resizeHandles val="exact"/>
        </dgm:presLayoutVars>
      </dgm:prSet>
      <dgm:spPr/>
      <dgm:t>
        <a:bodyPr/>
        <a:lstStyle/>
        <a:p>
          <a:endParaRPr lang="ru-RU"/>
        </a:p>
      </dgm:t>
    </dgm:pt>
    <dgm:pt modelId="{C27AF631-ECFE-42F3-B497-88222DED5569}" type="pres">
      <dgm:prSet presAssocID="{CB431DE6-72DC-49FE-BA3A-1E596333EAE5}" presName="roof" presStyleLbl="dkBgShp" presStyleIdx="0" presStyleCnt="2" custLinFactNeighborX="-917" custLinFactNeighborY="-8772"/>
      <dgm:spPr/>
      <dgm:t>
        <a:bodyPr/>
        <a:lstStyle/>
        <a:p>
          <a:endParaRPr lang="ru-RU"/>
        </a:p>
      </dgm:t>
    </dgm:pt>
    <dgm:pt modelId="{754BCAA4-43A3-4BB0-8BAB-EF8D1F5495DA}" type="pres">
      <dgm:prSet presAssocID="{CB431DE6-72DC-49FE-BA3A-1E596333EAE5}" presName="pillars" presStyleCnt="0"/>
      <dgm:spPr/>
    </dgm:pt>
    <dgm:pt modelId="{6C9E5B12-3A55-4D85-8F59-3FB08C5116E7}" type="pres">
      <dgm:prSet presAssocID="{CB431DE6-72DC-49FE-BA3A-1E596333EAE5}" presName="pillar1" presStyleLbl="node1" presStyleIdx="0" presStyleCnt="1" custAng="0" custLinFactNeighborX="-9345" custLinFactNeighborY="2064">
        <dgm:presLayoutVars>
          <dgm:bulletEnabled val="1"/>
        </dgm:presLayoutVars>
      </dgm:prSet>
      <dgm:spPr/>
      <dgm:t>
        <a:bodyPr/>
        <a:lstStyle/>
        <a:p>
          <a:endParaRPr lang="ru-RU"/>
        </a:p>
      </dgm:t>
    </dgm:pt>
    <dgm:pt modelId="{3E5A3238-6CEB-43FD-A6F3-BC4A74445334}" type="pres">
      <dgm:prSet presAssocID="{CB431DE6-72DC-49FE-BA3A-1E596333EAE5}" presName="base" presStyleLbl="dkBgShp" presStyleIdx="1" presStyleCnt="2" custLinFactNeighborY="43609">
        <dgm:style>
          <a:lnRef idx="0">
            <a:schemeClr val="accent1"/>
          </a:lnRef>
          <a:fillRef idx="3">
            <a:schemeClr val="accent1"/>
          </a:fillRef>
          <a:effectRef idx="3">
            <a:schemeClr val="accent1"/>
          </a:effectRef>
          <a:fontRef idx="minor">
            <a:schemeClr val="lt1"/>
          </a:fontRef>
        </dgm:style>
      </dgm:prSet>
      <dgm:spPr/>
    </dgm:pt>
  </dgm:ptLst>
  <dgm:cxnLst>
    <dgm:cxn modelId="{F90F3F0F-2CE6-4F35-9902-7673FA9D9B2B}" type="presOf" srcId="{CB431DE6-72DC-49FE-BA3A-1E596333EAE5}" destId="{C27AF631-ECFE-42F3-B497-88222DED5569}" srcOrd="0" destOrd="0" presId="urn:microsoft.com/office/officeart/2005/8/layout/hList3"/>
    <dgm:cxn modelId="{C5BCB31B-1FE4-4727-BEF5-8CF6994B4BFF}" srcId="{CB431DE6-72DC-49FE-BA3A-1E596333EAE5}" destId="{92618EBD-4454-4A4E-9CD5-90D704750577}" srcOrd="0" destOrd="0" parTransId="{9402B7B9-D8BA-45A0-8112-50390CF08E7C}" sibTransId="{C9C3882F-F4A5-4054-8CA9-BE6C911CEBD4}"/>
    <dgm:cxn modelId="{092D999F-23A2-457F-A7E8-315285C86326}" type="presOf" srcId="{737A3E49-843B-438A-BEF2-3A3E66858129}" destId="{E885A0BE-09F6-4A9D-8C4A-9D8A54C8F575}" srcOrd="0" destOrd="0" presId="urn:microsoft.com/office/officeart/2005/8/layout/hList3"/>
    <dgm:cxn modelId="{3260D5B9-C8C9-4889-A391-BA66A64C20C6}" type="presOf" srcId="{92618EBD-4454-4A4E-9CD5-90D704750577}" destId="{6C9E5B12-3A55-4D85-8F59-3FB08C5116E7}" srcOrd="0" destOrd="0" presId="urn:microsoft.com/office/officeart/2005/8/layout/hList3"/>
    <dgm:cxn modelId="{87ED6348-623E-4494-8124-E25A13C15EDA}" srcId="{737A3E49-843B-438A-BEF2-3A3E66858129}" destId="{CB431DE6-72DC-49FE-BA3A-1E596333EAE5}" srcOrd="0" destOrd="0" parTransId="{E7EC2072-1D7D-4B87-ACB7-20238DDF478C}" sibTransId="{69F93D05-287E-4F71-AE3D-8C65063F9B81}"/>
    <dgm:cxn modelId="{F5518875-91D9-4406-90F0-1B36759E9C4D}" type="presParOf" srcId="{E885A0BE-09F6-4A9D-8C4A-9D8A54C8F575}" destId="{C27AF631-ECFE-42F3-B497-88222DED5569}" srcOrd="0" destOrd="0" presId="urn:microsoft.com/office/officeart/2005/8/layout/hList3"/>
    <dgm:cxn modelId="{5EA2551D-2B4E-4EC1-B359-FF70F822CA94}" type="presParOf" srcId="{E885A0BE-09F6-4A9D-8C4A-9D8A54C8F575}" destId="{754BCAA4-43A3-4BB0-8BAB-EF8D1F5495DA}" srcOrd="1" destOrd="0" presId="urn:microsoft.com/office/officeart/2005/8/layout/hList3"/>
    <dgm:cxn modelId="{B8971E19-30C0-426F-938C-C3C68D355478}" type="presParOf" srcId="{754BCAA4-43A3-4BB0-8BAB-EF8D1F5495DA}" destId="{6C9E5B12-3A55-4D85-8F59-3FB08C5116E7}" srcOrd="0" destOrd="0" presId="urn:microsoft.com/office/officeart/2005/8/layout/hList3"/>
    <dgm:cxn modelId="{A830A9A7-14D8-4D94-8E6E-96CE4F2193F3}" type="presParOf" srcId="{E885A0BE-09F6-4A9D-8C4A-9D8A54C8F575}" destId="{3E5A3238-6CEB-43FD-A6F3-BC4A7444533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AF631-ECFE-42F3-B497-88222DED5569}">
      <dsp:nvSpPr>
        <dsp:cNvPr id="0" name=""/>
        <dsp:cNvSpPr/>
      </dsp:nvSpPr>
      <dsp:spPr>
        <a:xfrm>
          <a:off x="0" y="0"/>
          <a:ext cx="7786742" cy="1628786"/>
        </a:xfrm>
        <a:prstGeom prst="rect">
          <a:avLst/>
        </a:prstGeom>
        <a:blipFill>
          <a:blip xmlns:r="http://schemas.openxmlformats.org/officeDocument/2006/relationships" r:embed="rId1">
            <a:duotone>
              <a:schemeClr val="accent4">
                <a:shade val="22000"/>
                <a:satMod val="160000"/>
              </a:schemeClr>
              <a:schemeClr val="accent4">
                <a:shade val="45000"/>
                <a:satMod val="100000"/>
              </a:schemeClr>
            </a:duotone>
          </a:blip>
          <a:tile tx="0" ty="0" sx="65000" sy="65000" flip="none" algn="ctr"/>
        </a:blipFill>
        <a:ln w="9525" cap="flat" cmpd="sng" algn="ctr">
          <a:solidFill>
            <a:schemeClr val="accent4">
              <a:shade val="60000"/>
              <a:satMod val="110000"/>
            </a:schemeClr>
          </a:solidFill>
          <a:prstDash val="solid"/>
        </a:ln>
        <a:effectLst>
          <a:outerShdw blurRad="38100" dist="25400" dir="5400000" algn="t"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kumimoji="0" lang="ru-RU" sz="6500" b="1" i="0" u="none" strike="noStrike" kern="1200" cap="none" normalizeH="0" baseline="0" dirty="0" smtClean="0">
              <a:ln>
                <a:noFill/>
              </a:ln>
              <a:solidFill>
                <a:schemeClr val="tx1"/>
              </a:solidFill>
              <a:effectLst/>
              <a:latin typeface="Times New Roman" pitchFamily="18" charset="0"/>
              <a:ea typeface="Times New Roman" pitchFamily="18" charset="0"/>
              <a:cs typeface="Times New Roman" pitchFamily="18" charset="0"/>
            </a:rPr>
            <a:t>Учебные вопросы</a:t>
          </a:r>
          <a:endParaRPr lang="ru-RU" sz="6500" kern="1200" dirty="0"/>
        </a:p>
      </dsp:txBody>
      <dsp:txXfrm>
        <a:off x="0" y="0"/>
        <a:ext cx="7786742" cy="1628786"/>
      </dsp:txXfrm>
    </dsp:sp>
    <dsp:sp modelId="{6C9E5B12-3A55-4D85-8F59-3FB08C5116E7}">
      <dsp:nvSpPr>
        <dsp:cNvPr id="0" name=""/>
        <dsp:cNvSpPr/>
      </dsp:nvSpPr>
      <dsp:spPr>
        <a:xfrm rot="20775425">
          <a:off x="0" y="1699384"/>
          <a:ext cx="3893371" cy="3420451"/>
        </a:xfrm>
        <a:prstGeom prst="rect">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latin typeface="Times New Roman" pitchFamily="18" charset="0"/>
              <a:cs typeface="Times New Roman" pitchFamily="18" charset="0"/>
              <a:hlinkClick xmlns:r="http://schemas.openxmlformats.org/officeDocument/2006/relationships" r:id="" action="ppaction://hlinksldjump"/>
            </a:rPr>
            <a:t>Задачи, содержание учебно-воспитательного процесса и новые подходы к его организации в современных условиях.</a:t>
          </a:r>
          <a:endParaRPr lang="ru-RU" sz="2400" kern="1200" dirty="0">
            <a:latin typeface="Times New Roman" pitchFamily="18" charset="0"/>
            <a:cs typeface="Times New Roman" pitchFamily="18" charset="0"/>
          </a:endParaRPr>
        </a:p>
      </dsp:txBody>
      <dsp:txXfrm>
        <a:off x="0" y="1699384"/>
        <a:ext cx="3893371" cy="3420451"/>
      </dsp:txXfrm>
    </dsp:sp>
    <dsp:sp modelId="{36285A51-4075-4BE5-9679-E6326558E445}">
      <dsp:nvSpPr>
        <dsp:cNvPr id="0" name=""/>
        <dsp:cNvSpPr/>
      </dsp:nvSpPr>
      <dsp:spPr>
        <a:xfrm rot="20640394">
          <a:off x="3893371" y="1541735"/>
          <a:ext cx="3893371" cy="3420451"/>
        </a:xfrm>
        <a:prstGeom prst="rect">
          <a:avLst/>
        </a:prstGeom>
        <a:blipFill>
          <a:blip xmlns:r="http://schemas.openxmlformats.org/officeDocument/2006/relationships" r:embed="rId1">
            <a:duotone>
              <a:schemeClr val="accent2">
                <a:tint val="30000"/>
                <a:satMod val="300000"/>
              </a:schemeClr>
              <a:schemeClr val="accent2">
                <a:tint val="40000"/>
                <a:satMod val="200000"/>
              </a:schemeClr>
            </a:duotone>
          </a:blip>
          <a:tile tx="0" ty="0" sx="70000" sy="70000" flip="none" algn="ctr"/>
        </a:blipFill>
        <a:ln w="9525" cap="flat" cmpd="sng" algn="ctr">
          <a:solidFill>
            <a:schemeClr val="accent2">
              <a:shade val="60000"/>
              <a:satMod val="110000"/>
            </a:schemeClr>
          </a:solidFill>
          <a:prstDash val="solid"/>
        </a:ln>
        <a:effectLst>
          <a:outerShdw blurRad="38100" dist="25400" dir="5400000" algn="t"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kern="1200" dirty="0" smtClean="0">
              <a:latin typeface="Times New Roman" pitchFamily="18" charset="0"/>
              <a:cs typeface="Times New Roman" pitchFamily="18" charset="0"/>
              <a:hlinkClick xmlns:r="http://schemas.openxmlformats.org/officeDocument/2006/relationships" r:id="" action="ppaction://hlinksldjump"/>
            </a:rPr>
            <a:t>Формы и методы работы командира подразделения по обеспечению единства обучения и воспитания, организация и проведение воспитательной работы в подразделении.</a:t>
          </a:r>
          <a:endParaRPr lang="ru-RU" sz="2400" kern="1200" dirty="0">
            <a:latin typeface="Times New Roman" pitchFamily="18" charset="0"/>
            <a:cs typeface="Times New Roman" pitchFamily="18" charset="0"/>
          </a:endParaRPr>
        </a:p>
      </dsp:txBody>
      <dsp:txXfrm>
        <a:off x="3893371" y="1541735"/>
        <a:ext cx="3893371" cy="3420451"/>
      </dsp:txXfrm>
    </dsp:sp>
    <dsp:sp modelId="{3E5A3238-6CEB-43FD-A6F3-BC4A74445334}">
      <dsp:nvSpPr>
        <dsp:cNvPr id="0" name=""/>
        <dsp:cNvSpPr/>
      </dsp:nvSpPr>
      <dsp:spPr>
        <a:xfrm>
          <a:off x="0" y="5049237"/>
          <a:ext cx="7786742" cy="380050"/>
        </a:xfrm>
        <a:prstGeom prst="rect">
          <a:avLst/>
        </a:prstGeom>
        <a:blipFill>
          <a:blip xmlns:r="http://schemas.openxmlformats.org/officeDocument/2006/relationships" r:embed="rId1">
            <a:duotone>
              <a:schemeClr val="accent1">
                <a:shade val="22000"/>
                <a:satMod val="160000"/>
              </a:schemeClr>
              <a:schemeClr val="accent1">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10000"/>
              <a:satMod val="130000"/>
            </a:schemeClr>
          </a:contourClr>
        </a:sp3d>
      </dsp:spPr>
      <dsp:style>
        <a:lnRef idx="0">
          <a:schemeClr val="accent1"/>
        </a:lnRef>
        <a:fillRef idx="3">
          <a:schemeClr val="accent1"/>
        </a:fillRef>
        <a:effectRef idx="3">
          <a:schemeClr val="accent1"/>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AF631-ECFE-42F3-B497-88222DED5569}">
      <dsp:nvSpPr>
        <dsp:cNvPr id="0" name=""/>
        <dsp:cNvSpPr/>
      </dsp:nvSpPr>
      <dsp:spPr>
        <a:xfrm>
          <a:off x="0" y="0"/>
          <a:ext cx="7786742" cy="1628786"/>
        </a:xfrm>
        <a:prstGeom prst="rect">
          <a:avLst/>
        </a:prstGeom>
        <a:blipFill>
          <a:blip xmlns:r="http://schemas.openxmlformats.org/officeDocument/2006/relationships" r:embed="rId1">
            <a:duotone>
              <a:schemeClr val="accent4">
                <a:shade val="22000"/>
                <a:satMod val="160000"/>
              </a:schemeClr>
              <a:schemeClr val="accent4">
                <a:shade val="45000"/>
                <a:satMod val="100000"/>
              </a:schemeClr>
            </a:duotone>
          </a:blip>
          <a:tile tx="0" ty="0" sx="65000" sy="65000" flip="none" algn="ctr"/>
        </a:blipFill>
        <a:ln w="9525" cap="flat" cmpd="sng" algn="ctr">
          <a:solidFill>
            <a:schemeClr val="accent4">
              <a:shade val="60000"/>
              <a:satMod val="110000"/>
            </a:schemeClr>
          </a:solidFill>
          <a:prstDash val="solid"/>
        </a:ln>
        <a:effectLst>
          <a:outerShdw blurRad="38100" dist="25400" dir="5400000" algn="t"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ru-RU" sz="6500" kern="1200" dirty="0" smtClean="0"/>
            <a:t>Литература</a:t>
          </a:r>
          <a:endParaRPr lang="ru-RU" sz="6500" kern="1200" dirty="0"/>
        </a:p>
      </dsp:txBody>
      <dsp:txXfrm>
        <a:off x="0" y="0"/>
        <a:ext cx="7786742" cy="1628786"/>
      </dsp:txXfrm>
    </dsp:sp>
    <dsp:sp modelId="{6C9E5B12-3A55-4D85-8F59-3FB08C5116E7}">
      <dsp:nvSpPr>
        <dsp:cNvPr id="0" name=""/>
        <dsp:cNvSpPr/>
      </dsp:nvSpPr>
      <dsp:spPr>
        <a:xfrm>
          <a:off x="0" y="1699384"/>
          <a:ext cx="7786742" cy="3420451"/>
        </a:xfrm>
        <a:prstGeom prst="rect">
          <a:avLst/>
        </a:prstGeom>
        <a:solidFill>
          <a:schemeClr val="lt1"/>
        </a:solidFill>
        <a:ln w="127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latin typeface="Times New Roman" pitchFamily="18" charset="0"/>
              <a:cs typeface="Times New Roman" pitchFamily="18" charset="0"/>
            </a:rPr>
            <a:t>«Военная педагогика и психология». А.В. </a:t>
          </a:r>
          <a:r>
            <a:rPr lang="ru-RU" sz="2400" kern="1200" dirty="0" err="1" smtClean="0">
              <a:latin typeface="Times New Roman" pitchFamily="18" charset="0"/>
              <a:cs typeface="Times New Roman" pitchFamily="18" charset="0"/>
            </a:rPr>
            <a:t>Барабатников</a:t>
          </a:r>
          <a:r>
            <a:rPr lang="ru-RU" sz="2400" kern="1200" dirty="0" smtClean="0">
              <a:latin typeface="Times New Roman" pitchFamily="18" charset="0"/>
              <a:cs typeface="Times New Roman" pitchFamily="18" charset="0"/>
            </a:rPr>
            <a:t>, В.П. Давыдов. М. Воениздат 1993 г.</a:t>
          </a:r>
          <a:endParaRPr lang="ru-RU" sz="2400" kern="1200" dirty="0">
            <a:latin typeface="Times New Roman" pitchFamily="18" charset="0"/>
            <a:cs typeface="Times New Roman" pitchFamily="18" charset="0"/>
          </a:endParaRPr>
        </a:p>
      </dsp:txBody>
      <dsp:txXfrm>
        <a:off x="0" y="1699384"/>
        <a:ext cx="7786742" cy="3420451"/>
      </dsp:txXfrm>
    </dsp:sp>
    <dsp:sp modelId="{3E5A3238-6CEB-43FD-A6F3-BC4A74445334}">
      <dsp:nvSpPr>
        <dsp:cNvPr id="0" name=""/>
        <dsp:cNvSpPr/>
      </dsp:nvSpPr>
      <dsp:spPr>
        <a:xfrm>
          <a:off x="0" y="5049237"/>
          <a:ext cx="7786742" cy="380050"/>
        </a:xfrm>
        <a:prstGeom prst="rect">
          <a:avLst/>
        </a:prstGeom>
        <a:blipFill>
          <a:blip xmlns:r="http://schemas.openxmlformats.org/officeDocument/2006/relationships" r:embed="rId1">
            <a:duotone>
              <a:schemeClr val="accent1">
                <a:shade val="22000"/>
                <a:satMod val="160000"/>
              </a:schemeClr>
              <a:schemeClr val="accent1">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10000"/>
              <a:satMod val="130000"/>
            </a:schemeClr>
          </a:contourClr>
        </a:sp3d>
      </dsp:spPr>
      <dsp:style>
        <a:lnRef idx="0">
          <a:schemeClr val="accent1"/>
        </a:lnRef>
        <a:fillRef idx="3">
          <a:schemeClr val="accent1"/>
        </a:fillRef>
        <a:effectRef idx="3">
          <a:schemeClr val="accent1"/>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28DB3-1157-4D4F-B5D6-07957F75943C}" type="datetimeFigureOut">
              <a:rPr lang="ru-RU" smtClean="0"/>
              <a:pPr/>
              <a:t>20.04.2021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9500F3-234A-47D5-BB5A-CF5ADF0E6A2D}" type="slidenum">
              <a:rPr lang="ru-RU" smtClean="0"/>
              <a:pPr/>
              <a:t>‹#›</a:t>
            </a:fld>
            <a:endParaRPr lang="ru-RU"/>
          </a:p>
        </p:txBody>
      </p:sp>
    </p:spTree>
    <p:extLst>
      <p:ext uri="{BB962C8B-B14F-4D97-AF65-F5344CB8AC3E}">
        <p14:creationId xmlns:p14="http://schemas.microsoft.com/office/powerpoint/2010/main" val="197667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89500F3-234A-47D5-BB5A-CF5ADF0E6A2D}" type="slidenum">
              <a:rPr lang="ru-RU" smtClean="0"/>
              <a:pPr/>
              <a:t>14</a:t>
            </a:fld>
            <a:endParaRPr lang="ru-RU"/>
          </a:p>
        </p:txBody>
      </p:sp>
    </p:spTree>
    <p:extLst>
      <p:ext uri="{BB962C8B-B14F-4D97-AF65-F5344CB8AC3E}">
        <p14:creationId xmlns:p14="http://schemas.microsoft.com/office/powerpoint/2010/main" val="2760049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1"/>
      </p:bgRef>
    </p:bg>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725C68B6-61C2-468F-89AB-4B9F7531AA68}"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overrideClrMapping bg1="lt1" tx1="dk1" bg2="lt2" tx2="dk2" accent1="accent1" accent2="accent2" accent3="accent3" accent4="accent4" accent5="accent5" accent6="accent6" hlink="hlink" folHlink="folHlink"/>
  </p:clrMapOvr>
  <p:transition spd="med">
    <p:dissolve/>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transition spd="med">
    <p:dissolve/>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20.04.2021</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725C68B6-61C2-468F-89AB-4B9F7531AA68}"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transition spd="med">
    <p:dissolve/>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106E36-FD25-4E2D-B0AA-010F637433A0}" type="datetimeFigureOut">
              <a:rPr lang="ru-RU" smtClean="0"/>
              <a:pPr/>
              <a:t>20.04.2021</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dissolve/>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42844" y="928670"/>
            <a:ext cx="8858312" cy="164660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3200400" algn="l"/>
              </a:tabLst>
            </a:pPr>
            <a:r>
              <a:rPr kumimoji="0" lang="ru-RU"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Тема </a:t>
            </a:r>
            <a:r>
              <a:rPr kumimoji="0" lang="ru-RU"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ru-RU" sz="32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8</a:t>
            </a:r>
            <a:r>
              <a:rPr kumimoji="0" lang="ru-RU"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ru-RU"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ctr"/>
            <a:r>
              <a:rPr lang="ru-RU" sz="2400" b="1" cap="all" dirty="0" smtClean="0">
                <a:latin typeface="Times New Roman" pitchFamily="18" charset="0"/>
                <a:cs typeface="Times New Roman" pitchFamily="18" charset="0"/>
              </a:rPr>
              <a:t>ОРГАНИЗАЦИЯ ВОСПИТАТЕЛЬНОЙ РАБОТЫ В ЧАСТИ, ПОДРАЗДЕЛЕНИИ. ОСНОВНЫЕ ФОРМЫ И МЕТОДЫ ВОСПИТАТЕЛЬНОЙ РАБОТЫ ОФИЦЕРА</a:t>
            </a:r>
            <a:endParaRPr kumimoji="0" lang="ru-RU"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Прямоугольник 2"/>
          <p:cNvSpPr/>
          <p:nvPr/>
        </p:nvSpPr>
        <p:spPr>
          <a:xfrm>
            <a:off x="142844" y="3929066"/>
            <a:ext cx="8858312" cy="15081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ru-RU" sz="3200" b="1" dirty="0" smtClean="0">
                <a:latin typeface="Times New Roman" pitchFamily="18" charset="0"/>
                <a:ea typeface="Times New Roman" pitchFamily="18" charset="0"/>
                <a:cs typeface="Times New Roman" pitchFamily="18" charset="0"/>
              </a:rPr>
              <a:t>Занятие № 1: </a:t>
            </a:r>
          </a:p>
          <a:p>
            <a:pPr algn="ctr"/>
            <a:r>
              <a:rPr lang="ru-RU" sz="2000" b="1" cap="all" dirty="0" smtClean="0">
                <a:latin typeface="Times New Roman" pitchFamily="18" charset="0"/>
                <a:cs typeface="Times New Roman" pitchFamily="18" charset="0"/>
              </a:rPr>
              <a:t>ОРГАНИЗАЦИЯ ВОСПИТАТЕЛЬНОЙ РАБОТЫ В ЧАСТИ, ПОДРАЗДЕЛЕНИИ. ОСНОВНЫЕ ФОРМЫ и МЕТОДЫ ВОСПИТАТЕЛЬНОЙ РАБОТЫ ОФИЦЕРА</a:t>
            </a:r>
            <a:endParaRPr lang="ru-RU" sz="2000" dirty="0" smtClean="0">
              <a:solidFill>
                <a:schemeClr val="tx1"/>
              </a:solidFill>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0"/>
            <a:ext cx="8715436" cy="4786290"/>
          </a:xfrm>
        </p:spPr>
        <p:txBody>
          <a:bodyPr>
            <a:noAutofit/>
          </a:bodyPr>
          <a:lstStyle/>
          <a:p>
            <a:pPr algn="just">
              <a:buNone/>
            </a:pPr>
            <a:r>
              <a:rPr lang="ru-RU" sz="1400" b="1"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 </a:t>
            </a:r>
            <a:r>
              <a:rPr lang="ru-RU" sz="2200" dirty="0" smtClean="0">
                <a:latin typeface="Times New Roman" pitchFamily="18" charset="0"/>
                <a:cs typeface="Times New Roman" pitchFamily="18" charset="0"/>
              </a:rPr>
              <a:t>Правовое воспитание представляет собой целеустремленное, систематическое воздействие на сознание и психику военнослужащих в интересах формирования у них устойчивых правовых взглядов и представлений, убеждений и чувств, привития им высокой правовой культуры, навыков и привычек правового поведения.</a:t>
            </a:r>
          </a:p>
          <a:p>
            <a:pPr algn="just"/>
            <a:r>
              <a:rPr lang="ru-RU" sz="2200" dirty="0" smtClean="0">
                <a:latin typeface="Times New Roman" pitchFamily="18" charset="0"/>
                <a:cs typeface="Times New Roman" pitchFamily="18" charset="0"/>
              </a:rPr>
              <a:t>Экономическое воспитание заключается в формировании у них системы экономических знаний, навыков, умений и личностных качеств, необходимых для успешного выполнения служебных обязанностей.</a:t>
            </a:r>
          </a:p>
          <a:p>
            <a:pPr algn="just"/>
            <a:r>
              <a:rPr lang="ru-RU" sz="2200" dirty="0" smtClean="0">
                <a:latin typeface="Times New Roman" pitchFamily="18" charset="0"/>
                <a:cs typeface="Times New Roman" pitchFamily="18" charset="0"/>
              </a:rPr>
              <a:t> Эстетическое воспитание направлено на разностороннее развитие эмоционально–чувственной сферы (чувства прекрасного) духовного мира военнослужащих.</a:t>
            </a:r>
          </a:p>
          <a:p>
            <a:pPr algn="just"/>
            <a:r>
              <a:rPr lang="ru-RU" sz="2000" dirty="0" smtClean="0">
                <a:latin typeface="Times New Roman" pitchFamily="18" charset="0"/>
                <a:cs typeface="Times New Roman" pitchFamily="18" charset="0"/>
              </a:rPr>
              <a:t>Физическое воспитание способствует укреплению здоровья и закаливанию, формированию волевых, боевых и психологических качеств.</a:t>
            </a:r>
          </a:p>
          <a:p>
            <a:pPr algn="just"/>
            <a:r>
              <a:rPr lang="ru-RU" sz="2000" dirty="0" smtClean="0">
                <a:latin typeface="Times New Roman" pitchFamily="18" charset="0"/>
                <a:cs typeface="Times New Roman" pitchFamily="18" charset="0"/>
              </a:rPr>
              <a:t>Экологическое воспитание направлено на формирование у военнослужащих экологического мышления, необходимых экономических, юридических, нравственных, эстетических взглядов на природу и место в ней человека в целях охраны и безопасности </a:t>
            </a:r>
            <a:r>
              <a:rPr lang="ru-RU" sz="2200" dirty="0" smtClean="0">
                <a:latin typeface="Times New Roman" pitchFamily="18" charset="0"/>
                <a:cs typeface="Times New Roman" pitchFamily="18" charset="0"/>
              </a:rPr>
              <a:t>окружающей среды.</a:t>
            </a:r>
          </a:p>
          <a:p>
            <a:pPr algn="just">
              <a:buNone/>
            </a:pPr>
            <a:endParaRPr lang="ru-RU" sz="1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65642144"/>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214290"/>
            <a:ext cx="8715436" cy="6429420"/>
          </a:xfrm>
        </p:spPr>
        <p:txBody>
          <a:bodyPr numCol="2">
            <a:noAutofit/>
          </a:bodyPr>
          <a:lstStyle/>
          <a:p>
            <a:pPr>
              <a:buNone/>
            </a:pPr>
            <a:r>
              <a:rPr lang="ru-RU" sz="1400" dirty="0" smtClean="0">
                <a:latin typeface="Times New Roman" pitchFamily="18" charset="0"/>
                <a:cs typeface="Times New Roman" pitchFamily="18" charset="0"/>
              </a:rPr>
              <a:t>	В воспитании военнослужащих используются </a:t>
            </a:r>
          </a:p>
          <a:p>
            <a:pPr>
              <a:buNone/>
            </a:pPr>
            <a:r>
              <a:rPr lang="ru-RU" sz="1400" dirty="0" smtClean="0">
                <a:latin typeface="Times New Roman" pitchFamily="18" charset="0"/>
                <a:cs typeface="Times New Roman" pitchFamily="18" charset="0"/>
              </a:rPr>
              <a:t>следующие группы методов (примерный перечень):</a:t>
            </a:r>
          </a:p>
          <a:p>
            <a:pPr>
              <a:buNone/>
            </a:pPr>
            <a:r>
              <a:rPr lang="ru-RU" sz="1400" dirty="0" smtClean="0">
                <a:latin typeface="Times New Roman" pitchFamily="18" charset="0"/>
                <a:cs typeface="Times New Roman" pitchFamily="18" charset="0"/>
              </a:rPr>
              <a:t>1. Методы изучения субъектов и объектов воспитания:</a:t>
            </a:r>
          </a:p>
          <a:p>
            <a:pPr lvl="0"/>
            <a:r>
              <a:rPr lang="ru-RU" sz="1400" dirty="0" smtClean="0">
                <a:latin typeface="Times New Roman" pitchFamily="18" charset="0"/>
                <a:cs typeface="Times New Roman" pitchFamily="18" charset="0"/>
              </a:rPr>
              <a:t>целенаправленное наблюдение за военнослужащими;</a:t>
            </a:r>
          </a:p>
          <a:p>
            <a:pPr lvl="0"/>
            <a:r>
              <a:rPr lang="ru-RU" sz="1400" dirty="0" smtClean="0">
                <a:latin typeface="Times New Roman" pitchFamily="18" charset="0"/>
                <a:cs typeface="Times New Roman" pitchFamily="18" charset="0"/>
              </a:rPr>
              <a:t>изучение личности по документам;</a:t>
            </a:r>
          </a:p>
          <a:p>
            <a:pPr lvl="0"/>
            <a:r>
              <a:rPr lang="ru-RU" sz="1400" dirty="0" smtClean="0">
                <a:latin typeface="Times New Roman" pitchFamily="18" charset="0"/>
                <a:cs typeface="Times New Roman" pitchFamily="18" charset="0"/>
              </a:rPr>
              <a:t>биографический метод;</a:t>
            </a:r>
          </a:p>
          <a:p>
            <a:pPr lvl="0"/>
            <a:r>
              <a:rPr lang="ru-RU" sz="1400" dirty="0" smtClean="0">
                <a:latin typeface="Times New Roman" pitchFamily="18" charset="0"/>
                <a:cs typeface="Times New Roman" pitchFamily="18" charset="0"/>
              </a:rPr>
              <a:t>анализ практической деятельности военнослужащих;</a:t>
            </a:r>
          </a:p>
          <a:p>
            <a:pPr lvl="0"/>
            <a:r>
              <a:rPr lang="ru-RU" sz="1400" dirty="0" smtClean="0">
                <a:latin typeface="Times New Roman" pitchFamily="18" charset="0"/>
                <a:cs typeface="Times New Roman" pitchFamily="18" charset="0"/>
              </a:rPr>
              <a:t>изучение и анализ независимых характеристик;</a:t>
            </a:r>
          </a:p>
          <a:p>
            <a:pPr lvl="0"/>
            <a:r>
              <a:rPr lang="ru-RU" sz="1400" dirty="0" smtClean="0">
                <a:latin typeface="Times New Roman" pitchFamily="18" charset="0"/>
                <a:cs typeface="Times New Roman" pitchFamily="18" charset="0"/>
              </a:rPr>
              <a:t>тестирование;</a:t>
            </a:r>
          </a:p>
          <a:p>
            <a:pPr lvl="0"/>
            <a:r>
              <a:rPr lang="ru-RU" sz="1400" dirty="0" smtClean="0">
                <a:latin typeface="Times New Roman" pitchFamily="18" charset="0"/>
                <a:cs typeface="Times New Roman" pitchFamily="18" charset="0"/>
              </a:rPr>
              <a:t>письменные и устные опросы;</a:t>
            </a:r>
          </a:p>
          <a:p>
            <a:pPr lvl="0"/>
            <a:r>
              <a:rPr lang="ru-RU" sz="1400" dirty="0" smtClean="0">
                <a:latin typeface="Times New Roman" pitchFamily="18" charset="0"/>
                <a:cs typeface="Times New Roman" pitchFamily="18" charset="0"/>
              </a:rPr>
              <a:t>индивидуальные (групповые) беседы и др.</a:t>
            </a:r>
          </a:p>
          <a:p>
            <a:r>
              <a:rPr lang="ru-RU" sz="1400" dirty="0" smtClean="0">
                <a:latin typeface="Times New Roman" pitchFamily="18" charset="0"/>
                <a:cs typeface="Times New Roman" pitchFamily="18" charset="0"/>
              </a:rPr>
              <a:t>2.Методы воспитательных воздействий и взаимодействий:</a:t>
            </a:r>
          </a:p>
          <a:p>
            <a:pPr lvl="0"/>
            <a:r>
              <a:rPr lang="ru-RU" sz="1400" dirty="0" smtClean="0">
                <a:latin typeface="Times New Roman" pitchFamily="18" charset="0"/>
                <a:cs typeface="Times New Roman" pitchFamily="18" charset="0"/>
              </a:rPr>
              <a:t>убеждение;</a:t>
            </a:r>
          </a:p>
          <a:p>
            <a:pPr lvl="0"/>
            <a:r>
              <a:rPr lang="ru-RU" sz="1400" dirty="0" smtClean="0">
                <a:latin typeface="Times New Roman" pitchFamily="18" charset="0"/>
                <a:cs typeface="Times New Roman" pitchFamily="18" charset="0"/>
              </a:rPr>
              <a:t>пример;</a:t>
            </a:r>
          </a:p>
          <a:p>
            <a:pPr lvl="0"/>
            <a:r>
              <a:rPr lang="ru-RU" sz="1400" dirty="0" smtClean="0">
                <a:latin typeface="Times New Roman" pitchFamily="18" charset="0"/>
                <a:cs typeface="Times New Roman" pitchFamily="18" charset="0"/>
              </a:rPr>
              <a:t>упражнение;</a:t>
            </a:r>
          </a:p>
          <a:p>
            <a:pPr lvl="0"/>
            <a:r>
              <a:rPr lang="ru-RU" sz="1400" dirty="0" smtClean="0">
                <a:latin typeface="Times New Roman" pitchFamily="18" charset="0"/>
                <a:cs typeface="Times New Roman" pitchFamily="18" charset="0"/>
              </a:rPr>
              <a:t>включение воинов в различные виды деятельности;</a:t>
            </a:r>
          </a:p>
          <a:p>
            <a:pPr lvl="0"/>
            <a:r>
              <a:rPr lang="ru-RU" sz="1400" dirty="0" smtClean="0">
                <a:latin typeface="Times New Roman" pitchFamily="18" charset="0"/>
                <a:cs typeface="Times New Roman" pitchFamily="18" charset="0"/>
              </a:rPr>
              <a:t>поощрение;</a:t>
            </a:r>
          </a:p>
          <a:p>
            <a:pPr lvl="0"/>
            <a:r>
              <a:rPr lang="ru-RU" sz="1400" dirty="0" smtClean="0">
                <a:latin typeface="Times New Roman" pitchFamily="18" charset="0"/>
                <a:cs typeface="Times New Roman" pitchFamily="18" charset="0"/>
              </a:rPr>
              <a:t>критика и самокритика;</a:t>
            </a:r>
          </a:p>
          <a:p>
            <a:pPr lvl="0"/>
            <a:r>
              <a:rPr lang="ru-RU" sz="1400" dirty="0" smtClean="0">
                <a:latin typeface="Times New Roman" pitchFamily="18" charset="0"/>
                <a:cs typeface="Times New Roman" pitchFamily="18" charset="0"/>
              </a:rPr>
              <a:t>принуждение и др.</a:t>
            </a:r>
          </a:p>
          <a:p>
            <a:r>
              <a:rPr lang="ru-RU" sz="1400" dirty="0" smtClean="0">
                <a:latin typeface="Times New Roman" pitchFamily="18" charset="0"/>
                <a:cs typeface="Times New Roman" pitchFamily="18" charset="0"/>
              </a:rPr>
              <a:t>3. Методы профилактики и перевоспитания военнослужащих:</a:t>
            </a:r>
          </a:p>
          <a:p>
            <a:pPr lvl="0"/>
            <a:r>
              <a:rPr lang="ru-RU" sz="1400" dirty="0" smtClean="0">
                <a:latin typeface="Times New Roman" pitchFamily="18" charset="0"/>
                <a:cs typeface="Times New Roman" pitchFamily="18" charset="0"/>
              </a:rPr>
              <a:t>переучивание;</a:t>
            </a:r>
          </a:p>
          <a:p>
            <a:pPr lvl="0"/>
            <a:r>
              <a:rPr lang="ru-RU" sz="1400" dirty="0" smtClean="0">
                <a:latin typeface="Times New Roman" pitchFamily="18" charset="0"/>
                <a:cs typeface="Times New Roman" pitchFamily="18" charset="0"/>
              </a:rPr>
              <a:t>переубеждение;</a:t>
            </a:r>
          </a:p>
          <a:p>
            <a:pPr lvl="0"/>
            <a:r>
              <a:rPr lang="ru-RU" sz="1400" dirty="0" smtClean="0">
                <a:latin typeface="Times New Roman" pitchFamily="18" charset="0"/>
                <a:cs typeface="Times New Roman" pitchFamily="18" charset="0"/>
              </a:rPr>
              <a:t>разрыв нежелательных контактов.</a:t>
            </a:r>
          </a:p>
          <a:p>
            <a:r>
              <a:rPr lang="ru-RU" sz="1400" dirty="0" smtClean="0">
                <a:latin typeface="Times New Roman" pitchFamily="18" charset="0"/>
                <a:cs typeface="Times New Roman" pitchFamily="18" charset="0"/>
              </a:rPr>
              <a:t>Важную роль в системе воспитания играют воспитательные средства, к которым относятся (примерный перечень):</a:t>
            </a:r>
          </a:p>
          <a:p>
            <a:pPr lvl="0"/>
            <a:r>
              <a:rPr lang="ru-RU" sz="1400" dirty="0" smtClean="0">
                <a:latin typeface="Times New Roman" pitchFamily="18" charset="0"/>
                <a:cs typeface="Times New Roman" pitchFamily="18" charset="0"/>
              </a:rPr>
              <a:t>различные виды воинской деятельности  в части (подразделении);</a:t>
            </a:r>
          </a:p>
          <a:p>
            <a:pPr lvl="0"/>
            <a:r>
              <a:rPr lang="ru-RU" sz="1400" dirty="0" smtClean="0">
                <a:latin typeface="Times New Roman" pitchFamily="18" charset="0"/>
                <a:cs typeface="Times New Roman" pitchFamily="18" charset="0"/>
              </a:rPr>
              <a:t>моральное и материальное стимулирование;</a:t>
            </a:r>
          </a:p>
          <a:p>
            <a:pPr lvl="0"/>
            <a:r>
              <a:rPr lang="ru-RU" sz="1400" dirty="0" smtClean="0">
                <a:latin typeface="Times New Roman" pitchFamily="18" charset="0"/>
                <a:cs typeface="Times New Roman" pitchFamily="18" charset="0"/>
              </a:rPr>
              <a:t>технические средства;</a:t>
            </a:r>
          </a:p>
          <a:p>
            <a:pPr lvl="0"/>
            <a:r>
              <a:rPr lang="ru-RU" sz="1400" dirty="0" smtClean="0">
                <a:latin typeface="Times New Roman" pitchFamily="18" charset="0"/>
                <a:cs typeface="Times New Roman" pitchFamily="18" charset="0"/>
              </a:rPr>
              <a:t>информационные средства;</a:t>
            </a:r>
          </a:p>
          <a:p>
            <a:pPr lvl="0"/>
            <a:r>
              <a:rPr lang="ru-RU" sz="1400" dirty="0" smtClean="0">
                <a:latin typeface="Times New Roman" pitchFamily="18" charset="0"/>
                <a:cs typeface="Times New Roman" pitchFamily="18" charset="0"/>
              </a:rPr>
              <a:t>педагогическая  среда и ее предметы и др.</a:t>
            </a:r>
            <a:endParaRPr lang="ru-RU" sz="1400" dirty="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71414"/>
            <a:ext cx="8715436" cy="5876948"/>
          </a:xfrm>
        </p:spPr>
        <p:txBody>
          <a:bodyPr>
            <a:noAutofit/>
          </a:bodyPr>
          <a:lstStyle/>
          <a:p>
            <a:pPr algn="just">
              <a:buNone/>
            </a:pPr>
            <a:r>
              <a:rPr lang="ru-RU" sz="2000" dirty="0" smtClean="0">
                <a:latin typeface="Times New Roman" pitchFamily="18" charset="0"/>
                <a:cs typeface="Times New Roman" pitchFamily="18" charset="0"/>
              </a:rPr>
              <a:t>		Для организации обучения и воспитания личного состава в каждом соединении (части) разрабатываются, в конце учебного года, следующие основные документы:</a:t>
            </a:r>
          </a:p>
          <a:p>
            <a:pPr algn="just">
              <a:buNone/>
            </a:pPr>
            <a:r>
              <a:rPr lang="ru-RU" sz="2000" dirty="0" smtClean="0">
                <a:latin typeface="Times New Roman" pitchFamily="18" charset="0"/>
                <a:cs typeface="Times New Roman" pitchFamily="18" charset="0"/>
              </a:rPr>
              <a:t>1. Решение командира соединения (части) на организацию подготовки к новому учебному году.</a:t>
            </a:r>
          </a:p>
          <a:p>
            <a:pPr algn="just">
              <a:buNone/>
            </a:pPr>
            <a:r>
              <a:rPr lang="ru-RU" sz="2000" dirty="0" smtClean="0">
                <a:latin typeface="Times New Roman" pitchFamily="18" charset="0"/>
                <a:cs typeface="Times New Roman" pitchFamily="18" charset="0"/>
              </a:rPr>
              <a:t>2. Решение командира соединения (части) на организацию боевой подготовки </a:t>
            </a:r>
            <a:r>
              <a:rPr lang="ru-RU" sz="2000" dirty="0" err="1" smtClean="0">
                <a:latin typeface="Times New Roman" pitchFamily="18" charset="0"/>
                <a:cs typeface="Times New Roman" pitchFamily="18" charset="0"/>
              </a:rPr>
              <a:t>в_________________</a:t>
            </a:r>
            <a:r>
              <a:rPr lang="ru-RU" sz="2000" dirty="0" smtClean="0">
                <a:latin typeface="Times New Roman" pitchFamily="18" charset="0"/>
                <a:cs typeface="Times New Roman" pitchFamily="18" charset="0"/>
              </a:rPr>
              <a:t> учебном году, в котором определяется направленность и содержание боевой подготовки по месяцам и с учетом сезонного фактора.</a:t>
            </a:r>
          </a:p>
          <a:p>
            <a:pPr algn="just">
              <a:buNone/>
            </a:pPr>
            <a:r>
              <a:rPr lang="ru-RU" sz="2000" dirty="0" smtClean="0">
                <a:latin typeface="Times New Roman" pitchFamily="18" charset="0"/>
                <a:cs typeface="Times New Roman" pitchFamily="18" charset="0"/>
              </a:rPr>
              <a:t>3. План подготовки  соединения (части) в ________  учебном году.  Структурными элементами плана являются:</a:t>
            </a:r>
          </a:p>
          <a:p>
            <a:pPr lvl="0" algn="just"/>
            <a:r>
              <a:rPr lang="ru-RU" sz="2000" dirty="0" smtClean="0">
                <a:latin typeface="Times New Roman" pitchFamily="18" charset="0"/>
                <a:cs typeface="Times New Roman" pitchFamily="18" charset="0"/>
              </a:rPr>
              <a:t>боевая и мобилизационная готовность;</a:t>
            </a:r>
          </a:p>
          <a:p>
            <a:pPr lvl="0" algn="just"/>
            <a:r>
              <a:rPr lang="ru-RU" sz="2000" dirty="0" smtClean="0">
                <a:latin typeface="Times New Roman" pitchFamily="18" charset="0"/>
                <a:cs typeface="Times New Roman" pitchFamily="18" charset="0"/>
              </a:rPr>
              <a:t>боевое дежурство;</a:t>
            </a:r>
          </a:p>
          <a:p>
            <a:pPr lvl="0" algn="just"/>
            <a:r>
              <a:rPr lang="ru-RU" sz="2000" dirty="0" smtClean="0">
                <a:latin typeface="Times New Roman" pitchFamily="18" charset="0"/>
                <a:cs typeface="Times New Roman" pitchFamily="18" charset="0"/>
              </a:rPr>
              <a:t>боевая подготовка;</a:t>
            </a:r>
          </a:p>
          <a:p>
            <a:pPr lvl="0" algn="just"/>
            <a:r>
              <a:rPr lang="ru-RU" sz="2000" dirty="0" smtClean="0">
                <a:latin typeface="Times New Roman" pitchFamily="18" charset="0"/>
                <a:cs typeface="Times New Roman" pitchFamily="18" charset="0"/>
              </a:rPr>
              <a:t>работа с кадрами;</a:t>
            </a:r>
          </a:p>
          <a:p>
            <a:pPr lvl="0" algn="just"/>
            <a:r>
              <a:rPr lang="ru-RU" sz="2000" dirty="0" smtClean="0">
                <a:latin typeface="Times New Roman" pitchFamily="18" charset="0"/>
                <a:cs typeface="Times New Roman" pitchFamily="18" charset="0"/>
              </a:rPr>
              <a:t>научная работа;</a:t>
            </a:r>
          </a:p>
          <a:p>
            <a:pPr lvl="0" algn="just"/>
            <a:r>
              <a:rPr lang="ru-RU" sz="2000" dirty="0" smtClean="0">
                <a:latin typeface="Times New Roman" pitchFamily="18" charset="0"/>
                <a:cs typeface="Times New Roman" pitchFamily="18" charset="0"/>
              </a:rPr>
              <a:t>организаторская работа по укреплению воинской дисциплины и поддержания уставного порядка.</a:t>
            </a:r>
          </a:p>
          <a:p>
            <a:pPr algn="just">
              <a:buNone/>
            </a:pPr>
            <a:r>
              <a:rPr lang="ru-RU" sz="1400" dirty="0" smtClean="0">
                <a:latin typeface="Times New Roman" pitchFamily="18" charset="0"/>
                <a:cs typeface="Times New Roman" pitchFamily="18" charset="0"/>
              </a:rPr>
              <a:t>	</a:t>
            </a:r>
            <a:endParaRPr lang="ru-RU" sz="1400" dirty="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71414"/>
            <a:ext cx="8715436" cy="5876948"/>
          </a:xfrm>
        </p:spPr>
        <p:txBody>
          <a:bodyPr>
            <a:noAutofit/>
          </a:bodyPr>
          <a:lstStyle/>
          <a:p>
            <a:pPr algn="just">
              <a:buNone/>
            </a:pPr>
            <a:r>
              <a:rPr lang="ru-RU" sz="1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В качестве  приложения к данному плану разрабатываются:</a:t>
            </a:r>
          </a:p>
          <a:p>
            <a:pPr algn="just">
              <a:buNone/>
            </a:pPr>
            <a:r>
              <a:rPr lang="ru-RU" sz="2400" dirty="0" smtClean="0">
                <a:latin typeface="Times New Roman" pitchFamily="18" charset="0"/>
                <a:cs typeface="Times New Roman" pitchFamily="18" charset="0"/>
              </a:rPr>
              <a:t>	а) морально-психологическое обеспечение боевой готовности соединения (части);</a:t>
            </a:r>
          </a:p>
          <a:p>
            <a:pPr algn="just">
              <a:buNone/>
            </a:pPr>
            <a:r>
              <a:rPr lang="ru-RU" sz="2400" dirty="0" smtClean="0">
                <a:latin typeface="Times New Roman" pitchFamily="18" charset="0"/>
                <a:cs typeface="Times New Roman" pitchFamily="18" charset="0"/>
              </a:rPr>
              <a:t>- подразделы: - информационное обеспечение;</a:t>
            </a:r>
          </a:p>
          <a:p>
            <a:pPr algn="just">
              <a:buNone/>
            </a:pPr>
            <a:r>
              <a:rPr lang="ru-RU" sz="2400" dirty="0" smtClean="0">
                <a:latin typeface="Times New Roman" pitchFamily="18" charset="0"/>
                <a:cs typeface="Times New Roman" pitchFamily="18" charset="0"/>
              </a:rPr>
              <a:t>- организация морально-психологического обеспечения;</a:t>
            </a:r>
          </a:p>
          <a:p>
            <a:pPr algn="just">
              <a:buNone/>
            </a:pPr>
            <a:r>
              <a:rPr lang="ru-RU" sz="2400" dirty="0" smtClean="0">
                <a:latin typeface="Times New Roman" pitchFamily="18" charset="0"/>
                <a:cs typeface="Times New Roman" pitchFamily="18" charset="0"/>
              </a:rPr>
              <a:t>- психологическое обеспечение;</a:t>
            </a:r>
          </a:p>
          <a:p>
            <a:pPr algn="just">
              <a:buNone/>
            </a:pPr>
            <a:r>
              <a:rPr lang="ru-RU" sz="2400" dirty="0" smtClean="0">
                <a:latin typeface="Times New Roman" pitchFamily="18" charset="0"/>
                <a:cs typeface="Times New Roman" pitchFamily="18" charset="0"/>
              </a:rPr>
              <a:t>- морально-психологическая подготовка;</a:t>
            </a:r>
          </a:p>
          <a:p>
            <a:pPr algn="just">
              <a:buNone/>
            </a:pPr>
            <a:r>
              <a:rPr lang="ru-RU" sz="2400" dirty="0" smtClean="0">
                <a:latin typeface="Times New Roman" pitchFamily="18" charset="0"/>
                <a:cs typeface="Times New Roman" pitchFamily="18" charset="0"/>
              </a:rPr>
              <a:t>- социально-правовое обеспечение;</a:t>
            </a:r>
          </a:p>
          <a:p>
            <a:pPr algn="just">
              <a:buNone/>
            </a:pPr>
            <a:r>
              <a:rPr lang="ru-RU" sz="2400" dirty="0" smtClean="0">
                <a:latin typeface="Times New Roman" pitchFamily="18" charset="0"/>
                <a:cs typeface="Times New Roman" pitchFamily="18" charset="0"/>
              </a:rPr>
              <a:t>- культурно - </a:t>
            </a:r>
            <a:r>
              <a:rPr lang="ru-RU" sz="2400" dirty="0" err="1" smtClean="0">
                <a:latin typeface="Times New Roman" pitchFamily="18" charset="0"/>
                <a:cs typeface="Times New Roman" pitchFamily="18" charset="0"/>
              </a:rPr>
              <a:t>досуговое</a:t>
            </a:r>
            <a:r>
              <a:rPr lang="ru-RU" sz="2400" dirty="0" smtClean="0">
                <a:latin typeface="Times New Roman" pitchFamily="18" charset="0"/>
                <a:cs typeface="Times New Roman" pitchFamily="18" charset="0"/>
              </a:rPr>
              <a:t> обслуживание.</a:t>
            </a:r>
          </a:p>
          <a:p>
            <a:pPr algn="just">
              <a:buNone/>
            </a:pPr>
            <a:r>
              <a:rPr lang="ru-RU" sz="2400" dirty="0" smtClean="0">
                <a:latin typeface="Times New Roman" pitchFamily="18" charset="0"/>
                <a:cs typeface="Times New Roman" pitchFamily="18" charset="0"/>
              </a:rPr>
              <a:t>	б) календарь спортивных мероприятий;</a:t>
            </a:r>
          </a:p>
          <a:p>
            <a:pPr algn="just">
              <a:buNone/>
            </a:pPr>
            <a:r>
              <a:rPr lang="ru-RU" sz="2400" dirty="0" smtClean="0">
                <a:latin typeface="Times New Roman" pitchFamily="18" charset="0"/>
                <a:cs typeface="Times New Roman" pitchFamily="18" charset="0"/>
              </a:rPr>
              <a:t>	в) методические сборы, конкурсы, состязания;</a:t>
            </a:r>
          </a:p>
          <a:p>
            <a:pPr algn="just">
              <a:buNone/>
            </a:pPr>
            <a:r>
              <a:rPr lang="ru-RU" sz="2400" dirty="0" smtClean="0">
                <a:latin typeface="Times New Roman" pitchFamily="18" charset="0"/>
                <a:cs typeface="Times New Roman" pitchFamily="18" charset="0"/>
              </a:rPr>
              <a:t>	г) перечень сезонных специальных работ по всем службам.</a:t>
            </a:r>
          </a:p>
          <a:p>
            <a:pPr algn="just"/>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3164253119"/>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79512" y="-1395536"/>
            <a:ext cx="8750206" cy="6912768"/>
          </a:xfrm>
        </p:spPr>
        <p:txBody>
          <a:bodyPr>
            <a:noAutofit/>
          </a:bodyPr>
          <a:lstStyle/>
          <a:p>
            <a:pPr algn="just">
              <a:buNone/>
            </a:pPr>
            <a:r>
              <a:rPr lang="ru-RU" sz="1400" dirty="0" smtClean="0">
                <a:latin typeface="Times New Roman" pitchFamily="18" charset="0"/>
                <a:cs typeface="Times New Roman" pitchFamily="18" charset="0"/>
              </a:rPr>
              <a:t>		</a:t>
            </a:r>
          </a:p>
          <a:p>
            <a:pPr algn="just">
              <a:buNone/>
            </a:pPr>
            <a:endParaRPr lang="ru-RU" sz="1400" dirty="0" smtClean="0">
              <a:latin typeface="Times New Roman" pitchFamily="18" charset="0"/>
              <a:cs typeface="Times New Roman" pitchFamily="18" charset="0"/>
            </a:endParaRPr>
          </a:p>
          <a:p>
            <a:pPr algn="just">
              <a:buNone/>
            </a:pPr>
            <a:endParaRPr lang="ru-RU" sz="1400" dirty="0" smtClean="0">
              <a:latin typeface="Times New Roman" pitchFamily="18" charset="0"/>
              <a:cs typeface="Times New Roman" pitchFamily="18" charset="0"/>
            </a:endParaRPr>
          </a:p>
          <a:p>
            <a:pPr algn="just">
              <a:buNone/>
            </a:pPr>
            <a:endParaRPr lang="ru-RU" sz="1400" dirty="0" smtClean="0">
              <a:latin typeface="Times New Roman" pitchFamily="18" charset="0"/>
              <a:cs typeface="Times New Roman" pitchFamily="18" charset="0"/>
            </a:endParaRPr>
          </a:p>
          <a:p>
            <a:pPr algn="just">
              <a:buNone/>
            </a:pPr>
            <a:endParaRPr lang="ru-RU" sz="1400" dirty="0" smtClean="0">
              <a:latin typeface="Times New Roman" pitchFamily="18" charset="0"/>
              <a:cs typeface="Times New Roman" pitchFamily="18" charset="0"/>
            </a:endParaRPr>
          </a:p>
          <a:p>
            <a:pPr algn="just">
              <a:buNone/>
            </a:pPr>
            <a:r>
              <a:rPr lang="ru-RU" sz="14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Выделяют разделы в плане воспитательной работы с личным составом:</a:t>
            </a:r>
          </a:p>
          <a:p>
            <a:pPr algn="just"/>
            <a:r>
              <a:rPr lang="ru-RU" sz="2000" dirty="0" smtClean="0">
                <a:latin typeface="Times New Roman" pitchFamily="18" charset="0"/>
                <a:cs typeface="Times New Roman" pitchFamily="18" charset="0"/>
              </a:rPr>
              <a:t>Мероприятия по воинскому, правовому, нравственному воспитанию и социально-правовой защите.</a:t>
            </a:r>
          </a:p>
          <a:p>
            <a:pPr algn="just"/>
            <a:r>
              <a:rPr lang="ru-RU" sz="2000" dirty="0" smtClean="0">
                <a:latin typeface="Times New Roman" pitchFamily="18" charset="0"/>
                <a:cs typeface="Times New Roman" pitchFamily="18" charset="0"/>
              </a:rPr>
              <a:t>Работа по укреплению воинской дисциплины, обеспечению уставного порядка.</a:t>
            </a:r>
          </a:p>
          <a:p>
            <a:pPr algn="just">
              <a:buNone/>
            </a:pPr>
            <a:r>
              <a:rPr lang="ru-RU" sz="2000" dirty="0" smtClean="0">
                <a:latin typeface="Times New Roman" pitchFamily="18" charset="0"/>
                <a:cs typeface="Times New Roman" pitchFamily="18" charset="0"/>
              </a:rPr>
              <a:t>		С мая месяца 1993 года в структуре боевой подготовки выделен принципиально новый предмет – общественно-государственная подготовка.</a:t>
            </a:r>
          </a:p>
          <a:p>
            <a:pPr algn="just">
              <a:buNone/>
            </a:pPr>
            <a:r>
              <a:rPr lang="ru-RU" sz="2000" dirty="0" smtClean="0">
                <a:latin typeface="Times New Roman" pitchFamily="18" charset="0"/>
                <a:cs typeface="Times New Roman" pitchFamily="18" charset="0"/>
              </a:rPr>
              <a:t>		Она проводится с целью формирования у личного состава таких качеств как готовность к защите Отечества, верность воинскому долгу, дисциплинированность, гордость ответственность за  принадлежность к Вооруженным Силам Российской Федерации.</a:t>
            </a:r>
          </a:p>
          <a:p>
            <a:pPr algn="just">
              <a:buNone/>
            </a:pPr>
            <a:r>
              <a:rPr lang="ru-RU" sz="2000" dirty="0" smtClean="0">
                <a:latin typeface="Times New Roman" pitchFamily="18" charset="0"/>
                <a:cs typeface="Times New Roman" pitchFamily="18" charset="0"/>
              </a:rPr>
              <a:t>		В качестве  нового подхода к организации учебно-воспитательного процесса можно также выделить усиление ориентации на совершенствование сферы  жизнедеятельности и боевой учебы воинских подразделений.</a:t>
            </a:r>
          </a:p>
          <a:p>
            <a:pPr algn="just">
              <a:buNone/>
            </a:pPr>
            <a:r>
              <a:rPr lang="ru-RU" sz="2000" dirty="0" smtClean="0">
                <a:latin typeface="Times New Roman" pitchFamily="18" charset="0"/>
                <a:cs typeface="Times New Roman" pitchFamily="18" charset="0"/>
              </a:rPr>
              <a:t>		В статье 31,  Временного устава внутренней службы, дано определение единоначалия как одного из принципов строительства Вооруженных Сил РФ, руководства ими и взаимоотношений между военнослужащими.</a:t>
            </a:r>
            <a:endParaRPr lang="ru-RU" sz="2000" dirty="0">
              <a:latin typeface="Times New Roman" pitchFamily="18" charset="0"/>
              <a:cs typeface="Times New Roman" pitchFamily="18" charset="0"/>
            </a:endParaRPr>
          </a:p>
        </p:txBody>
      </p:sp>
    </p:spTree>
  </p:cSld>
  <p:clrMapOvr>
    <a:masterClrMapping/>
  </p:clrMapOvr>
  <p:transition spd="med">
    <p:dissolve/>
    <p:sndAc>
      <p:stSnd>
        <p:snd r:embed="rId3"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0" y="0"/>
            <a:ext cx="8964488" cy="6715148"/>
          </a:xfrm>
        </p:spPr>
        <p:txBody>
          <a:bodyPr>
            <a:normAutofit/>
          </a:bodyPr>
          <a:lstStyle/>
          <a:p>
            <a:pPr algn="just">
              <a:buNone/>
            </a:pPr>
            <a:r>
              <a:rPr lang="ru-RU" b="1" dirty="0" smtClean="0">
                <a:latin typeface="Times New Roman" pitchFamily="18" charset="0"/>
                <a:cs typeface="Times New Roman" pitchFamily="18" charset="0"/>
              </a:rPr>
              <a:t>		Вывод:</a:t>
            </a:r>
            <a:r>
              <a:rPr lang="ru-RU" dirty="0" smtClean="0">
                <a:latin typeface="Times New Roman" pitchFamily="18" charset="0"/>
                <a:cs typeface="Times New Roman" pitchFamily="18" charset="0"/>
              </a:rPr>
              <a:t> Таким образом, учет и применение на практике перечисленных закономерностей, принципов, методов, средств и форм позволят обеспечить качественное функционирование системы воспитания военнослужащих, достичь определенного уровня ее эффективности и результативности.</a:t>
            </a:r>
          </a:p>
          <a:p>
            <a:pPr algn="just">
              <a:buNone/>
            </a:pPr>
            <a:r>
              <a:rPr lang="ru-RU" dirty="0" smtClean="0">
                <a:latin typeface="Times New Roman" pitchFamily="18" charset="0"/>
                <a:cs typeface="Times New Roman" pitchFamily="18" charset="0"/>
              </a:rPr>
              <a:t>		Ознакомившись с содержанием учебно-воспитательного процесса, его главной задачей, новыми подходами к его организации в современных условиях, мы сможем провести некоторый анализ содержания работы командира подразделения по обеспечению единства обучения и воспитания. Собственно эти учебные проблемы и составляют содержание второго вопроса.</a:t>
            </a:r>
          </a:p>
          <a:p>
            <a:endParaRPr lang="ru-RU" dirty="0">
              <a:latin typeface="Times New Roman" pitchFamily="18" charset="0"/>
              <a:cs typeface="Times New Roman" pitchFamily="18" charset="0"/>
            </a:endParaRPr>
          </a:p>
        </p:txBody>
      </p:sp>
      <p:sp>
        <p:nvSpPr>
          <p:cNvPr id="4" name="Управляющая кнопка: домой 3">
            <a:hlinkClick r:id="rId3" action="ppaction://hlinksldjump" highlightClick="1"/>
          </p:cNvPr>
          <p:cNvSpPr/>
          <p:nvPr/>
        </p:nvSpPr>
        <p:spPr>
          <a:xfrm>
            <a:off x="785786" y="6072206"/>
            <a:ext cx="714380" cy="64294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2"/>
            <a:ext cx="7772400" cy="571480"/>
          </a:xfrm>
        </p:spPr>
        <p:txBody>
          <a:bodyPr>
            <a:normAutofit fontScale="90000"/>
          </a:bodyPr>
          <a:lstStyle/>
          <a:p>
            <a:pPr algn="ctr"/>
            <a:r>
              <a:rPr lang="ru-RU" dirty="0" smtClean="0"/>
              <a:t>Вопрос № 2</a:t>
            </a:r>
            <a:endParaRPr lang="ru-RU" dirty="0"/>
          </a:p>
        </p:txBody>
      </p:sp>
      <p:sp>
        <p:nvSpPr>
          <p:cNvPr id="3" name="Содержимое 2"/>
          <p:cNvSpPr>
            <a:spLocks noGrp="1"/>
          </p:cNvSpPr>
          <p:nvPr>
            <p:ph sz="quarter" idx="1"/>
          </p:nvPr>
        </p:nvSpPr>
        <p:spPr>
          <a:xfrm>
            <a:off x="142844" y="642918"/>
            <a:ext cx="8858312" cy="5376882"/>
          </a:xfrm>
        </p:spPr>
        <p:txBody>
          <a:bodyPr>
            <a:noAutofit/>
          </a:bodyPr>
          <a:lstStyle/>
          <a:p>
            <a:pPr algn="just">
              <a:buNone/>
            </a:pPr>
            <a:r>
              <a:rPr lang="ru-RU" sz="14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При выборе методов воспитания и приемов их реализации командир учитывает:</a:t>
            </a:r>
          </a:p>
          <a:p>
            <a:pPr algn="just">
              <a:buNone/>
            </a:pPr>
            <a:r>
              <a:rPr lang="ru-RU" sz="2000" dirty="0" smtClean="0">
                <a:latin typeface="Times New Roman" pitchFamily="18" charset="0"/>
                <a:cs typeface="Times New Roman" pitchFamily="18" charset="0"/>
              </a:rPr>
              <a:t>- характер учебно-боевой деятельности подразделения, определяемый организационно-штатным расписанием;</a:t>
            </a:r>
          </a:p>
          <a:p>
            <a:pPr algn="just">
              <a:buNone/>
            </a:pPr>
            <a:r>
              <a:rPr lang="ru-RU" sz="2000" dirty="0" smtClean="0">
                <a:latin typeface="Times New Roman" pitchFamily="18" charset="0"/>
                <a:cs typeface="Times New Roman" pitchFamily="18" charset="0"/>
              </a:rPr>
              <a:t>- качественную характеристику личного состава, уровень сплоченности, организованности и воинской дисциплины;</a:t>
            </a:r>
          </a:p>
          <a:p>
            <a:pPr algn="just">
              <a:buNone/>
            </a:pPr>
            <a:r>
              <a:rPr lang="ru-RU" sz="2000" dirty="0" smtClean="0">
                <a:latin typeface="Times New Roman" pitchFamily="18" charset="0"/>
                <a:cs typeface="Times New Roman" pitchFamily="18" charset="0"/>
              </a:rPr>
              <a:t>- уровень </a:t>
            </a:r>
            <a:r>
              <a:rPr lang="ru-RU" sz="2000" dirty="0" err="1" smtClean="0">
                <a:latin typeface="Times New Roman" pitchFamily="18" charset="0"/>
                <a:cs typeface="Times New Roman" pitchFamily="18" charset="0"/>
              </a:rPr>
              <a:t>обученности</a:t>
            </a:r>
            <a:r>
              <a:rPr lang="ru-RU" sz="2000" dirty="0" smtClean="0">
                <a:latin typeface="Times New Roman" pitchFamily="18" charset="0"/>
                <a:cs typeface="Times New Roman" pitchFamily="18" charset="0"/>
              </a:rPr>
              <a:t> и опыт выполнения учебно-боевых задач;</a:t>
            </a:r>
          </a:p>
          <a:p>
            <a:pPr algn="just">
              <a:buNone/>
            </a:pPr>
            <a:r>
              <a:rPr lang="ru-RU" sz="2000" dirty="0" smtClean="0">
                <a:latin typeface="Times New Roman" pitchFamily="18" charset="0"/>
                <a:cs typeface="Times New Roman" pitchFamily="18" charset="0"/>
              </a:rPr>
              <a:t>- время года, суток;</a:t>
            </a:r>
          </a:p>
          <a:p>
            <a:pPr algn="just">
              <a:buNone/>
            </a:pPr>
            <a:r>
              <a:rPr lang="ru-RU" sz="2000" dirty="0" smtClean="0">
                <a:latin typeface="Times New Roman" pitchFamily="18" charset="0"/>
                <a:cs typeface="Times New Roman" pitchFamily="18" charset="0"/>
              </a:rPr>
              <a:t>- уровень личной педагогической подготовки офицеров, прапорщиков, сержантов подразделения;</a:t>
            </a:r>
          </a:p>
          <a:p>
            <a:pPr algn="just">
              <a:buNone/>
            </a:pPr>
            <a:r>
              <a:rPr lang="ru-RU" sz="2000" dirty="0" smtClean="0">
                <a:latin typeface="Times New Roman" pitchFamily="18" charset="0"/>
                <a:cs typeface="Times New Roman" pitchFamily="18" charset="0"/>
              </a:rPr>
              <a:t>- традиции подразделения;</a:t>
            </a:r>
          </a:p>
          <a:p>
            <a:pPr algn="just">
              <a:buNone/>
            </a:pPr>
            <a:r>
              <a:rPr lang="ru-RU" sz="2000" dirty="0" smtClean="0">
                <a:latin typeface="Times New Roman" pitchFamily="18" charset="0"/>
                <a:cs typeface="Times New Roman" pitchFamily="18" charset="0"/>
              </a:rPr>
              <a:t>- направленность общественного мнения;</a:t>
            </a:r>
          </a:p>
          <a:p>
            <a:pPr algn="just">
              <a:buNone/>
            </a:pPr>
            <a:r>
              <a:rPr lang="ru-RU" sz="2000" dirty="0" smtClean="0">
                <a:latin typeface="Times New Roman" pitchFamily="18" charset="0"/>
                <a:cs typeface="Times New Roman" pitchFamily="18" charset="0"/>
              </a:rPr>
              <a:t>- соотношение групп военнослужащих, отличающихся по воинскому званию, по возрасту, по условиям и срокам поступления на службу;</a:t>
            </a:r>
          </a:p>
          <a:p>
            <a:pPr algn="just">
              <a:buNone/>
            </a:pPr>
            <a:r>
              <a:rPr lang="ru-RU" sz="2000" dirty="0" smtClean="0">
                <a:latin typeface="Times New Roman" pitchFamily="18" charset="0"/>
                <a:cs typeface="Times New Roman" pitchFamily="18" charset="0"/>
              </a:rPr>
              <a:t>- рекомендуемые старшим командиром воспитательные мероприятия, которые изложены в приложении к плану боевой готовности  части и в плане заместителя командира части по работе с личным составом.</a:t>
            </a:r>
          </a:p>
          <a:p>
            <a:pPr algn="just">
              <a:buNone/>
            </a:pPr>
            <a:r>
              <a:rPr lang="ru-RU" sz="2000" dirty="0" smtClean="0">
                <a:latin typeface="Times New Roman" pitchFamily="18" charset="0"/>
                <a:cs typeface="Times New Roman" pitchFamily="18" charset="0"/>
              </a:rPr>
              <a:t>	</a:t>
            </a:r>
          </a:p>
          <a:p>
            <a:pPr algn="just"/>
            <a:endParaRPr lang="ru-RU" sz="1400" dirty="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2"/>
            <a:ext cx="7772400" cy="571480"/>
          </a:xfrm>
        </p:spPr>
        <p:txBody>
          <a:bodyPr>
            <a:normAutofit fontScale="90000"/>
          </a:bodyPr>
          <a:lstStyle/>
          <a:p>
            <a:pPr algn="ctr"/>
            <a:r>
              <a:rPr lang="ru-RU" dirty="0" smtClean="0"/>
              <a:t>Вопрос № 2</a:t>
            </a:r>
            <a:endParaRPr lang="ru-RU" dirty="0"/>
          </a:p>
        </p:txBody>
      </p:sp>
      <p:sp>
        <p:nvSpPr>
          <p:cNvPr id="3" name="Содержимое 2"/>
          <p:cNvSpPr>
            <a:spLocks noGrp="1"/>
          </p:cNvSpPr>
          <p:nvPr>
            <p:ph sz="quarter" idx="1"/>
          </p:nvPr>
        </p:nvSpPr>
        <p:spPr>
          <a:xfrm>
            <a:off x="142844" y="642918"/>
            <a:ext cx="8858312" cy="5376882"/>
          </a:xfrm>
        </p:spPr>
        <p:txBody>
          <a:bodyPr>
            <a:noAutofit/>
          </a:bodyPr>
          <a:lstStyle/>
          <a:p>
            <a:pPr algn="just">
              <a:buNone/>
            </a:pPr>
            <a:r>
              <a:rPr lang="ru-RU" sz="14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В подразделении проводятся:</a:t>
            </a:r>
          </a:p>
          <a:p>
            <a:pPr lvl="0" algn="just">
              <a:buNone/>
            </a:pPr>
            <a:r>
              <a:rPr lang="ru-RU" sz="2000" u="sng" dirty="0" smtClean="0">
                <a:latin typeface="Times New Roman" pitchFamily="18" charset="0"/>
                <a:cs typeface="Times New Roman" pitchFamily="18" charset="0"/>
              </a:rPr>
              <a:t>1)	 Ежедневно</a:t>
            </a:r>
            <a:endParaRPr lang="ru-RU" sz="2000" dirty="0" smtClean="0">
              <a:latin typeface="Times New Roman" pitchFamily="18" charset="0"/>
              <a:cs typeface="Times New Roman" pitchFamily="18" charset="0"/>
            </a:endParaRPr>
          </a:p>
          <a:p>
            <a:pPr algn="just">
              <a:buNone/>
            </a:pPr>
            <a:r>
              <a:rPr lang="ru-RU" sz="2000" dirty="0" smtClean="0">
                <a:latin typeface="Times New Roman" pitchFamily="18" charset="0"/>
                <a:cs typeface="Times New Roman" pitchFamily="18" charset="0"/>
              </a:rPr>
              <a:t>- индивидуальные воспитательные мероприятия с отдельными военнослужащими согласно  плану работы командира. Мероприятия </a:t>
            </a:r>
            <a:r>
              <a:rPr lang="ru-RU" sz="2000" dirty="0" err="1" smtClean="0">
                <a:latin typeface="Times New Roman" pitchFamily="18" charset="0"/>
                <a:cs typeface="Times New Roman" pitchFamily="18" charset="0"/>
              </a:rPr>
              <a:t>психо</a:t>
            </a:r>
            <a:r>
              <a:rPr lang="ru-RU" sz="2000" dirty="0" smtClean="0">
                <a:latin typeface="Times New Roman" pitchFamily="18" charset="0"/>
                <a:cs typeface="Times New Roman" pitchFamily="18" charset="0"/>
              </a:rPr>
              <a:t> - диагностической и профилактической работы;</a:t>
            </a:r>
          </a:p>
          <a:p>
            <a:pPr algn="just">
              <a:buNone/>
            </a:pPr>
            <a:r>
              <a:rPr lang="ru-RU" sz="2000" dirty="0" smtClean="0">
                <a:latin typeface="Times New Roman" pitchFamily="18" charset="0"/>
                <a:cs typeface="Times New Roman" pitchFamily="18" charset="0"/>
              </a:rPr>
              <a:t>- оценка выполнения распорядка дня, плана занятий по боевой подготовке, несения службы внутреннего наряда, караульной службы, характера дисциплинарных поступков и поведения личного состава подразделения;</a:t>
            </a:r>
          </a:p>
          <a:p>
            <a:pPr algn="just">
              <a:buNone/>
            </a:pPr>
            <a:r>
              <a:rPr lang="ru-RU" sz="2000" dirty="0" smtClean="0">
                <a:latin typeface="Times New Roman" pitchFamily="18" charset="0"/>
                <a:cs typeface="Times New Roman" pitchFamily="18" charset="0"/>
              </a:rPr>
              <a:t>- подведение итогов работы за день заместителя командира взвода (отделения</a:t>
            </a:r>
            <a:r>
              <a:rPr lang="ru-RU" sz="2000" dirty="0">
                <a:latin typeface="Times New Roman" pitchFamily="18" charset="0"/>
                <a:cs typeface="Times New Roman" pitchFamily="18" charset="0"/>
              </a:rPr>
              <a:t>); - организация прослушивания и просмотра новостей и информационных передач;</a:t>
            </a:r>
          </a:p>
          <a:p>
            <a:pPr algn="just">
              <a:buNone/>
            </a:pPr>
            <a:r>
              <a:rPr lang="ru-RU" sz="2000" dirty="0">
                <a:latin typeface="Times New Roman" pitchFamily="18" charset="0"/>
                <a:cs typeface="Times New Roman" pitchFamily="18" charset="0"/>
              </a:rPr>
              <a:t>- специальные воспитательные и спортивно-массовые мероприятия в часы воспитательной работы, определенные распорядком дня, в соответствии с планом воспитательной работы на месяц;</a:t>
            </a:r>
          </a:p>
          <a:p>
            <a:pPr algn="just">
              <a:buNone/>
            </a:pPr>
            <a:r>
              <a:rPr lang="ru-RU" sz="2000" dirty="0">
                <a:latin typeface="Times New Roman" pitchFamily="18" charset="0"/>
                <a:cs typeface="Times New Roman" pitchFamily="18" charset="0"/>
              </a:rPr>
              <a:t>- выпуск листков – молний (по необходимости);</a:t>
            </a:r>
          </a:p>
          <a:p>
            <a:pPr algn="just">
              <a:buNone/>
            </a:pPr>
            <a:r>
              <a:rPr lang="ru-RU" sz="2000" dirty="0">
                <a:latin typeface="Times New Roman" pitchFamily="18" charset="0"/>
                <a:cs typeface="Times New Roman" pitchFamily="18" charset="0"/>
              </a:rPr>
              <a:t>специальные воспитательные мероприятия с личным составом, несущим службу в отрыве от подразделения (боевое дежурство, несение караульной службы, посменные дежурства).</a:t>
            </a:r>
            <a:endParaRPr lang="ru-RU" sz="2000" dirty="0" smtClean="0">
              <a:latin typeface="Times New Roman" pitchFamily="18" charset="0"/>
              <a:cs typeface="Times New Roman" pitchFamily="18" charset="0"/>
            </a:endParaRPr>
          </a:p>
          <a:p>
            <a:pPr algn="just"/>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4125719958"/>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44" y="142852"/>
            <a:ext cx="8858312" cy="5876948"/>
          </a:xfrm>
        </p:spPr>
        <p:txBody>
          <a:bodyPr>
            <a:noAutofit/>
          </a:bodyPr>
          <a:lstStyle/>
          <a:p>
            <a:pPr lvl="0" algn="just">
              <a:buNone/>
            </a:pPr>
            <a:r>
              <a:rPr lang="ru-RU" sz="2000" u="sng" dirty="0" smtClean="0">
                <a:latin typeface="Times New Roman" pitchFamily="18" charset="0"/>
                <a:cs typeface="Times New Roman" pitchFamily="18" charset="0"/>
              </a:rPr>
              <a:t>2)  Еженедельно</a:t>
            </a:r>
            <a:endParaRPr lang="ru-RU" sz="2000" dirty="0" smtClean="0">
              <a:latin typeface="Times New Roman" pitchFamily="18" charset="0"/>
              <a:cs typeface="Times New Roman" pitchFamily="18" charset="0"/>
            </a:endParaRPr>
          </a:p>
          <a:p>
            <a:pPr algn="just">
              <a:buNone/>
            </a:pPr>
            <a:r>
              <a:rPr lang="ru-RU" sz="2000" dirty="0" smtClean="0">
                <a:latin typeface="Times New Roman" pitchFamily="18" charset="0"/>
                <a:cs typeface="Times New Roman" pitchFamily="18" charset="0"/>
              </a:rPr>
              <a:t>- занятия по общественно-государственной подготовке личного состава (2 занятия по 2 часа, или 1 занятие по 3 часа в дни, определенные приказом по части);</a:t>
            </a:r>
          </a:p>
          <a:p>
            <a:pPr algn="just">
              <a:buNone/>
            </a:pPr>
            <a:r>
              <a:rPr lang="ru-RU" sz="2000" dirty="0" smtClean="0">
                <a:latin typeface="Times New Roman" pitchFamily="18" charset="0"/>
                <a:cs typeface="Times New Roman" pitchFamily="18" charset="0"/>
              </a:rPr>
              <a:t>- информация личного состава (2 раза в неделю по 30 минут в дни, определенные распорядком дня и приказом по части);</a:t>
            </a:r>
          </a:p>
          <a:p>
            <a:pPr algn="just">
              <a:buNone/>
            </a:pPr>
            <a:r>
              <a:rPr lang="ru-RU" sz="2000" dirty="0" smtClean="0">
                <a:latin typeface="Times New Roman" pitchFamily="18" charset="0"/>
                <a:cs typeface="Times New Roman" pitchFamily="18" charset="0"/>
              </a:rPr>
              <a:t>- просмотр художественного фильма;</a:t>
            </a:r>
          </a:p>
          <a:p>
            <a:pPr algn="just">
              <a:buNone/>
            </a:pPr>
            <a:r>
              <a:rPr lang="ru-RU" sz="2000" dirty="0" smtClean="0">
                <a:latin typeface="Times New Roman" pitchFamily="18" charset="0"/>
                <a:cs typeface="Times New Roman" pitchFamily="18" charset="0"/>
              </a:rPr>
              <a:t>- подведение итогов боевой подготовки, состояния воинской дисциплины и правопорядка во взводах и в подразделении;</a:t>
            </a:r>
          </a:p>
          <a:p>
            <a:pPr algn="just">
              <a:buNone/>
            </a:pPr>
            <a:r>
              <a:rPr lang="ru-RU" sz="2000" dirty="0" smtClean="0">
                <a:latin typeface="Times New Roman" pitchFamily="18" charset="0"/>
                <a:cs typeface="Times New Roman" pitchFamily="18" charset="0"/>
              </a:rPr>
              <a:t>- служебные совещания с офицерами и сержантами подразделения с подведением итогов воспитательной работы и постановкой задач на следующую неделю;</a:t>
            </a:r>
          </a:p>
          <a:p>
            <a:pPr algn="just">
              <a:buNone/>
            </a:pPr>
            <a:r>
              <a:rPr lang="ru-RU" sz="2000" dirty="0" smtClean="0">
                <a:latin typeface="Times New Roman" pitchFamily="18" charset="0"/>
                <a:cs typeface="Times New Roman" pitchFamily="18" charset="0"/>
              </a:rPr>
              <a:t>- занятия в военно-технических кружках и кружках народного творчества;</a:t>
            </a:r>
          </a:p>
          <a:p>
            <a:pPr algn="just">
              <a:buNone/>
            </a:pPr>
            <a:r>
              <a:rPr lang="ru-RU" sz="2000" dirty="0" smtClean="0">
                <a:latin typeface="Times New Roman" pitchFamily="18" charset="0"/>
                <a:cs typeface="Times New Roman" pitchFamily="18" charset="0"/>
              </a:rPr>
              <a:t>- выпуск боевых листков, листков - молний;</a:t>
            </a:r>
          </a:p>
          <a:p>
            <a:pPr algn="just">
              <a:buFontTx/>
              <a:buChar char="-"/>
            </a:pPr>
            <a:r>
              <a:rPr lang="ru-RU" sz="2000" dirty="0" smtClean="0">
                <a:latin typeface="Times New Roman" pitchFamily="18" charset="0"/>
                <a:cs typeface="Times New Roman" pitchFamily="18" charset="0"/>
              </a:rPr>
              <a:t>подведение итогов несения боевого дежурства (выполнение специальных задач);</a:t>
            </a:r>
          </a:p>
          <a:p>
            <a:pPr algn="just">
              <a:buFontTx/>
              <a:buChar char="-"/>
            </a:pPr>
            <a:endParaRPr lang="ru-RU" sz="1400" dirty="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44" y="142852"/>
            <a:ext cx="8858312" cy="5876948"/>
          </a:xfrm>
        </p:spPr>
        <p:txBody>
          <a:bodyPr>
            <a:noAutofit/>
          </a:bodyPr>
          <a:lstStyle/>
          <a:p>
            <a:pPr lvl="0">
              <a:buNone/>
            </a:pPr>
            <a:r>
              <a:rPr lang="ru-RU" sz="2400" u="sng" dirty="0" smtClean="0">
                <a:latin typeface="Times New Roman" pitchFamily="18" charset="0"/>
                <a:cs typeface="Times New Roman" pitchFamily="18" charset="0"/>
              </a:rPr>
              <a:t>3)  Ежемесячно</a:t>
            </a:r>
            <a:endParaRPr lang="ru-RU" sz="2400" dirty="0" smtClean="0">
              <a:latin typeface="Times New Roman" pitchFamily="18" charset="0"/>
              <a:cs typeface="Times New Roman" pitchFamily="18" charset="0"/>
            </a:endParaRPr>
          </a:p>
          <a:p>
            <a:pPr>
              <a:buNone/>
            </a:pPr>
            <a:r>
              <a:rPr lang="ru-RU" sz="2400" dirty="0" smtClean="0">
                <a:latin typeface="Times New Roman" pitchFamily="18" charset="0"/>
                <a:cs typeface="Times New Roman" pitchFamily="18" charset="0"/>
              </a:rPr>
              <a:t>- собрания личного состава подразделений;</a:t>
            </a:r>
          </a:p>
          <a:p>
            <a:pPr>
              <a:buNone/>
            </a:pPr>
            <a:r>
              <a:rPr lang="ru-RU" sz="2400" dirty="0" smtClean="0">
                <a:latin typeface="Times New Roman" pitchFamily="18" charset="0"/>
                <a:cs typeface="Times New Roman" pitchFamily="18" charset="0"/>
              </a:rPr>
              <a:t>- состязание на первенство  подразделения по отдельным видам спорта;</a:t>
            </a:r>
          </a:p>
          <a:p>
            <a:pPr>
              <a:buFontTx/>
              <a:buChar char="-"/>
            </a:pPr>
            <a:r>
              <a:rPr lang="ru-RU" sz="2400" dirty="0" smtClean="0">
                <a:latin typeface="Times New Roman" pitchFamily="18" charset="0"/>
                <a:cs typeface="Times New Roman" pitchFamily="18" charset="0"/>
              </a:rPr>
              <a:t>служебные совещания по категориям личного состава по итогам занятий по боевой подготовке, состояния военной дисциплины, результативности воспитательной работы;</a:t>
            </a:r>
          </a:p>
          <a:p>
            <a:pPr algn="just">
              <a:buFontTx/>
              <a:buChar char="-"/>
            </a:pPr>
            <a:r>
              <a:rPr lang="ru-RU" sz="2400" dirty="0">
                <a:latin typeface="Times New Roman" pitchFamily="18" charset="0"/>
                <a:cs typeface="Times New Roman" pitchFamily="18" charset="0"/>
              </a:rPr>
              <a:t>- специальные комплексные мероприятия по плану культурно -  досуговой работы  (тематические вечера, читательские конференции, диспуты, посещение театра, культпоходы в кино и др.);</a:t>
            </a:r>
          </a:p>
          <a:p>
            <a:pPr algn="just">
              <a:buFontTx/>
              <a:buChar char="-"/>
            </a:pPr>
            <a:r>
              <a:rPr lang="ru-RU" sz="2400" dirty="0">
                <a:latin typeface="Times New Roman" pitchFamily="18" charset="0"/>
                <a:cs typeface="Times New Roman" pitchFamily="18" charset="0"/>
              </a:rPr>
              <a:t>- вечер вопросов и ответов;</a:t>
            </a:r>
          </a:p>
          <a:p>
            <a:pPr algn="just">
              <a:buFontTx/>
              <a:buChar char="-"/>
            </a:pPr>
            <a:r>
              <a:rPr lang="ru-RU" sz="2400" dirty="0">
                <a:latin typeface="Times New Roman" pitchFamily="18" charset="0"/>
                <a:cs typeface="Times New Roman" pitchFamily="18" charset="0"/>
              </a:rPr>
              <a:t>- анализ службы войск;</a:t>
            </a:r>
          </a:p>
          <a:p>
            <a:pPr algn="just">
              <a:buFontTx/>
              <a:buChar char="-"/>
            </a:pPr>
            <a:r>
              <a:rPr lang="ru-RU" sz="2400" dirty="0">
                <a:latin typeface="Times New Roman" pitchFamily="18" charset="0"/>
                <a:cs typeface="Times New Roman" pitchFamily="18" charset="0"/>
              </a:rPr>
              <a:t>выпуск стенной печати (стенная газета, специальные сатирические выпуски, технические бюллетени и др.).</a:t>
            </a:r>
          </a:p>
        </p:txBody>
      </p:sp>
    </p:spTree>
    <p:extLst>
      <p:ext uri="{BB962C8B-B14F-4D97-AF65-F5344CB8AC3E}">
        <p14:creationId xmlns:p14="http://schemas.microsoft.com/office/powerpoint/2010/main" val="3976637489"/>
      </p:ext>
    </p:extLst>
  </p:cSld>
  <p:clrMapOvr>
    <a:masterClrMapping/>
  </p:clrMapOvr>
  <p:transition spd="med">
    <p:dissolve/>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857224" y="571480"/>
          <a:ext cx="7786742"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dissolve/>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44" y="-171400"/>
            <a:ext cx="8858312" cy="4536504"/>
          </a:xfrm>
        </p:spPr>
        <p:txBody>
          <a:bodyPr>
            <a:noAutofit/>
          </a:bodyPr>
          <a:lstStyle/>
          <a:p>
            <a:pPr>
              <a:buNone/>
            </a:pPr>
            <a:r>
              <a:rPr lang="ru-RU" sz="2000" dirty="0" smtClean="0">
                <a:latin typeface="Times New Roman" pitchFamily="18" charset="0"/>
                <a:cs typeface="Times New Roman" pitchFamily="18" charset="0"/>
              </a:rPr>
              <a:t>	</a:t>
            </a:r>
          </a:p>
          <a:p>
            <a:pPr lvl="0">
              <a:buNone/>
            </a:pPr>
            <a:r>
              <a:rPr lang="ru-RU" sz="2200" u="sng" dirty="0" smtClean="0">
                <a:latin typeface="Times New Roman" pitchFamily="18" charset="0"/>
                <a:cs typeface="Times New Roman" pitchFamily="18" charset="0"/>
              </a:rPr>
              <a:t>4)  Полугодие</a:t>
            </a:r>
            <a:endParaRPr lang="ru-RU" sz="2200" dirty="0" smtClean="0">
              <a:latin typeface="Times New Roman" pitchFamily="18" charset="0"/>
              <a:cs typeface="Times New Roman" pitchFamily="18" charset="0"/>
            </a:endParaRPr>
          </a:p>
          <a:p>
            <a:pPr>
              <a:buNone/>
            </a:pPr>
            <a:r>
              <a:rPr lang="ru-RU" sz="2200" dirty="0" smtClean="0">
                <a:latin typeface="Times New Roman" pitchFamily="18" charset="0"/>
                <a:cs typeface="Times New Roman" pitchFamily="18" charset="0"/>
              </a:rPr>
              <a:t>- специальные воспитательные мероприятия, посвященные проводам в запас военнослужащих, выслуживших установленные сроки службы (вечера чествования, обобщение опыта службы и др.);</a:t>
            </a:r>
          </a:p>
          <a:p>
            <a:pPr>
              <a:buNone/>
            </a:pPr>
            <a:r>
              <a:rPr lang="ru-RU" sz="2200" dirty="0" smtClean="0">
                <a:latin typeface="Times New Roman" pitchFamily="18" charset="0"/>
                <a:cs typeface="Times New Roman" pitchFamily="18" charset="0"/>
              </a:rPr>
              <a:t>- специальные воспитательные мероприятия, посвященные прибытию в подразделение нового пополнения (организация празднества в связи с приемом Военной присяги, торжественные вручения оружия, встречи с родителями, написание писем родителям с сообщением о прибытии сына к месту постоянной службы и др.).</a:t>
            </a:r>
          </a:p>
          <a:p>
            <a:pPr>
              <a:buNone/>
            </a:pPr>
            <a:r>
              <a:rPr lang="ru-RU" sz="2200" dirty="0" smtClean="0">
                <a:latin typeface="Times New Roman" pitchFamily="18" charset="0"/>
                <a:cs typeface="Times New Roman" pitchFamily="18" charset="0"/>
              </a:rPr>
              <a:t>Принципиально новым в воспитательной работе командира подразделения в современных условиях является:</a:t>
            </a:r>
          </a:p>
          <a:p>
            <a:pPr>
              <a:buNone/>
            </a:pPr>
            <a:r>
              <a:rPr lang="ru-RU" sz="2200" dirty="0" smtClean="0">
                <a:latin typeface="Times New Roman" pitchFamily="18" charset="0"/>
                <a:cs typeface="Times New Roman" pitchFamily="18" charset="0"/>
              </a:rPr>
              <a:t>- создание условий для выполнения верующими военнослужащими религиозных обрядов и иных духовных запросов;</a:t>
            </a:r>
          </a:p>
          <a:p>
            <a:pPr>
              <a:buNone/>
            </a:pPr>
            <a:r>
              <a:rPr lang="ru-RU" sz="2200" dirty="0" smtClean="0">
                <a:latin typeface="Times New Roman" pitchFamily="18" charset="0"/>
                <a:cs typeface="Times New Roman" pitchFamily="18" charset="0"/>
              </a:rPr>
              <a:t>- установление контактов с духовными  наставниками верующих подчиненных;</a:t>
            </a:r>
          </a:p>
          <a:p>
            <a:pPr>
              <a:buFontTx/>
              <a:buChar char="-"/>
            </a:pPr>
            <a:r>
              <a:rPr lang="ru-RU" sz="2200" dirty="0" smtClean="0">
                <a:latin typeface="Times New Roman" pitchFamily="18" charset="0"/>
                <a:cs typeface="Times New Roman" pitchFamily="18" charset="0"/>
              </a:rPr>
              <a:t>выделение специфических особенностей воспитательной работы с военнослужащими, проходящими службу по контракту и членами их семей.</a:t>
            </a:r>
          </a:p>
          <a:p>
            <a:pPr>
              <a:buNone/>
            </a:pPr>
            <a:r>
              <a:rPr lang="ru-RU" sz="1400" dirty="0" smtClean="0">
                <a:latin typeface="Times New Roman" pitchFamily="18" charset="0"/>
                <a:cs typeface="Times New Roman" pitchFamily="18" charset="0"/>
              </a:rPr>
              <a:t>		</a:t>
            </a:r>
          </a:p>
          <a:p>
            <a:pPr>
              <a:buNone/>
            </a:pPr>
            <a:r>
              <a:rPr lang="ru-RU" sz="1400" dirty="0" smtClean="0">
                <a:latin typeface="Times New Roman" pitchFamily="18" charset="0"/>
                <a:cs typeface="Times New Roman" pitchFamily="18" charset="0"/>
              </a:rPr>
              <a:t>	</a:t>
            </a:r>
          </a:p>
          <a:p>
            <a:pPr algn="just">
              <a:buNone/>
            </a:pPr>
            <a:endParaRPr lang="ru-RU" sz="1400" dirty="0" smtClean="0">
              <a:latin typeface="Times New Roman" pitchFamily="18" charset="0"/>
              <a:cs typeface="Times New Roman" pitchFamily="18" charset="0"/>
            </a:endParaRPr>
          </a:p>
        </p:txBody>
      </p:sp>
      <p:sp>
        <p:nvSpPr>
          <p:cNvPr id="4" name="Управляющая кнопка: домой 3">
            <a:hlinkClick r:id="rId3" action="ppaction://hlinksldjump" highlightClick="1"/>
          </p:cNvPr>
          <p:cNvSpPr/>
          <p:nvPr/>
        </p:nvSpPr>
        <p:spPr>
          <a:xfrm>
            <a:off x="785786" y="6072206"/>
            <a:ext cx="714380" cy="64294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42844" y="142852"/>
            <a:ext cx="8858312" cy="5876948"/>
          </a:xfrm>
        </p:spPr>
        <p:txBody>
          <a:bodyPr>
            <a:noAutofit/>
          </a:bodyPr>
          <a:lstStyle/>
          <a:p>
            <a:pPr>
              <a:buNone/>
            </a:pPr>
            <a:r>
              <a:rPr lang="ru-RU" sz="2000" dirty="0" smtClean="0">
                <a:latin typeface="Times New Roman" pitchFamily="18" charset="0"/>
                <a:cs typeface="Times New Roman" pitchFamily="18" charset="0"/>
              </a:rPr>
              <a:t>	</a:t>
            </a:r>
          </a:p>
          <a:p>
            <a:pPr lvl="0">
              <a:buNone/>
            </a:pPr>
            <a:endParaRPr lang="ru-RU" sz="2000" u="sng" dirty="0">
              <a:latin typeface="Times New Roman" pitchFamily="18" charset="0"/>
              <a:cs typeface="Times New Roman" pitchFamily="18" charset="0"/>
            </a:endParaRPr>
          </a:p>
          <a:p>
            <a:pPr lvl="0">
              <a:buNone/>
            </a:pPr>
            <a:endParaRPr lang="ru-RU" sz="2400" dirty="0" smtClean="0">
              <a:latin typeface="Times New Roman" pitchFamily="18" charset="0"/>
              <a:cs typeface="Times New Roman" pitchFamily="18" charset="0"/>
            </a:endParaRPr>
          </a:p>
          <a:p>
            <a:pPr>
              <a:buNone/>
            </a:pPr>
            <a:r>
              <a:rPr lang="ru-RU" sz="2400" b="1" dirty="0" smtClean="0">
                <a:latin typeface="Times New Roman" pitchFamily="18" charset="0"/>
                <a:cs typeface="Times New Roman" pitchFamily="18" charset="0"/>
              </a:rPr>
              <a:t>		Вывод:</a:t>
            </a:r>
            <a:r>
              <a:rPr lang="ru-RU" sz="2400" dirty="0" smtClean="0">
                <a:latin typeface="Times New Roman" pitchFamily="18" charset="0"/>
                <a:cs typeface="Times New Roman" pitchFamily="18" charset="0"/>
              </a:rPr>
              <a:t> Таким образом мы провели некоторый анализ содержания работы командира подразделения по обеспечению единства обучения и воспитания, рассмотрели типовые проблемы, которые решает командир подразделения в современных условиях.</a:t>
            </a:r>
          </a:p>
          <a:p>
            <a:pPr>
              <a:buNone/>
            </a:pPr>
            <a:r>
              <a:rPr lang="ru-RU" sz="2400" dirty="0" smtClean="0">
                <a:latin typeface="Times New Roman" pitchFamily="18" charset="0"/>
                <a:cs typeface="Times New Roman" pitchFamily="18" charset="0"/>
              </a:rPr>
              <a:t>		</a:t>
            </a:r>
          </a:p>
          <a:p>
            <a:pPr>
              <a:buNone/>
            </a:pPr>
            <a:r>
              <a:rPr lang="ru-RU" sz="1400" dirty="0" smtClean="0">
                <a:latin typeface="Times New Roman" pitchFamily="18" charset="0"/>
                <a:cs typeface="Times New Roman" pitchFamily="18" charset="0"/>
              </a:rPr>
              <a:t>	</a:t>
            </a:r>
          </a:p>
          <a:p>
            <a:pPr algn="just">
              <a:buNone/>
            </a:pPr>
            <a:endParaRPr lang="ru-RU" sz="1400" dirty="0" smtClean="0">
              <a:latin typeface="Times New Roman" pitchFamily="18" charset="0"/>
              <a:cs typeface="Times New Roman" pitchFamily="18" charset="0"/>
            </a:endParaRPr>
          </a:p>
        </p:txBody>
      </p:sp>
      <p:sp>
        <p:nvSpPr>
          <p:cNvPr id="4" name="Управляющая кнопка: домой 3">
            <a:hlinkClick r:id="rId3" action="ppaction://hlinksldjump" highlightClick="1"/>
          </p:cNvPr>
          <p:cNvSpPr/>
          <p:nvPr/>
        </p:nvSpPr>
        <p:spPr>
          <a:xfrm>
            <a:off x="785786" y="6072206"/>
            <a:ext cx="714380" cy="64294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89829098"/>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51520" y="1268760"/>
            <a:ext cx="8435280" cy="4751040"/>
          </a:xfrm>
        </p:spPr>
        <p:txBody>
          <a:bodyPr>
            <a:normAutofit fontScale="92500" lnSpcReduction="20000"/>
          </a:bodyPr>
          <a:lstStyle/>
          <a:p>
            <a:pPr algn="just">
              <a:buNone/>
            </a:pPr>
            <a:r>
              <a:rPr lang="ru-RU" dirty="0" smtClean="0">
                <a:latin typeface="Times New Roman" pitchFamily="18" charset="0"/>
                <a:cs typeface="Times New Roman" pitchFamily="18" charset="0"/>
              </a:rPr>
              <a:t> 		Важно помнить, что все эти организационные формы останутся мертвыми без их содержательного наполнения, без специальной методической подготовки  командира. Как уже было сказано, содержание всех воспитательных мероприятий, вне зависимости от формы проведения, определяется тем, какую воспитательную задачу, в данный момент времени, решает командир подразделения. Содержание воспитательной работы, ее главную задачу, принципы и методы,  мы рассмотрели в первом вопросе.</a:t>
            </a:r>
          </a:p>
          <a:p>
            <a:pPr algn="just">
              <a:buNone/>
            </a:pPr>
            <a:r>
              <a:rPr lang="ru-RU" dirty="0" smtClean="0">
                <a:latin typeface="Times New Roman" pitchFamily="18" charset="0"/>
                <a:cs typeface="Times New Roman" pitchFamily="18" charset="0"/>
              </a:rPr>
              <a:t>		Во втором вопросе мы рассмотрели организационные формы и попытались свести их в определенную систему. И поэтому, чем эффективнее офицер будет использовать изученные формы и методы воспитательной работы, тем выше будет конечный результат – боевая готовность вверенного ему подразделения.</a:t>
            </a:r>
          </a:p>
          <a:p>
            <a:pPr algn="just"/>
            <a:endParaRPr lang="ru-RU" dirty="0">
              <a:latin typeface="Times New Roman" pitchFamily="18" charset="0"/>
              <a:cs typeface="Times New Roman" pitchFamily="18" charset="0"/>
            </a:endParaRPr>
          </a:p>
        </p:txBody>
      </p:sp>
      <p:sp>
        <p:nvSpPr>
          <p:cNvPr id="4" name="Управляющая кнопка: домой 3">
            <a:hlinkClick r:id="rId3" action="ppaction://hlinksldjump" highlightClick="1"/>
          </p:cNvPr>
          <p:cNvSpPr/>
          <p:nvPr/>
        </p:nvSpPr>
        <p:spPr>
          <a:xfrm>
            <a:off x="785786" y="6072206"/>
            <a:ext cx="714380" cy="64294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med">
    <p:dissolve/>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857224" y="571480"/>
          <a:ext cx="7786742"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dissolv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2"/>
            <a:ext cx="7772400" cy="571480"/>
          </a:xfrm>
        </p:spPr>
        <p:txBody>
          <a:bodyPr>
            <a:normAutofit fontScale="90000"/>
          </a:bodyPr>
          <a:lstStyle/>
          <a:p>
            <a:pPr algn="ctr"/>
            <a:r>
              <a:rPr lang="ru-RU" dirty="0" smtClean="0"/>
              <a:t>Вопрос № 1</a:t>
            </a:r>
            <a:endParaRPr lang="ru-RU" dirty="0"/>
          </a:p>
        </p:txBody>
      </p:sp>
      <p:sp>
        <p:nvSpPr>
          <p:cNvPr id="3" name="Содержимое 2"/>
          <p:cNvSpPr>
            <a:spLocks noGrp="1"/>
          </p:cNvSpPr>
          <p:nvPr>
            <p:ph sz="quarter" idx="1"/>
          </p:nvPr>
        </p:nvSpPr>
        <p:spPr>
          <a:xfrm>
            <a:off x="142844" y="642918"/>
            <a:ext cx="8858312" cy="5376882"/>
          </a:xfrm>
        </p:spPr>
        <p:txBody>
          <a:bodyPr>
            <a:noAutofit/>
          </a:bodyPr>
          <a:lstStyle/>
          <a:p>
            <a:pPr algn="just">
              <a:buNone/>
            </a:pPr>
            <a:r>
              <a:rPr lang="ru-RU" sz="1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Основной целью Концепции  является определение роли и места воспитания в процессе реформирования ВС РФ, обоснование исходных теоретических  положений для разработки современной системы воспитания военнослужащих. Концепция включает в себя следующие структурные элементы:</a:t>
            </a:r>
          </a:p>
          <a:p>
            <a:pPr algn="just">
              <a:buNone/>
            </a:pPr>
            <a:r>
              <a:rPr lang="ru-RU" sz="2400" dirty="0" smtClean="0">
                <a:latin typeface="Times New Roman" pitchFamily="18" charset="0"/>
                <a:cs typeface="Times New Roman" pitchFamily="18" charset="0"/>
              </a:rPr>
              <a:t>	1. Сущность системы воспитания личного состава.</a:t>
            </a:r>
          </a:p>
          <a:p>
            <a:pPr algn="just">
              <a:buNone/>
            </a:pPr>
            <a:r>
              <a:rPr lang="ru-RU" sz="2400" dirty="0" smtClean="0">
                <a:latin typeface="Times New Roman" pitchFamily="18" charset="0"/>
                <a:cs typeface="Times New Roman" pitchFamily="18" charset="0"/>
              </a:rPr>
              <a:t>	2. Основные цели и задачи воспитания военнослужащих.</a:t>
            </a:r>
          </a:p>
          <a:p>
            <a:pPr algn="just">
              <a:buNone/>
            </a:pPr>
            <a:r>
              <a:rPr lang="ru-RU" sz="2400" dirty="0" smtClean="0">
                <a:latin typeface="Times New Roman" pitchFamily="18" charset="0"/>
                <a:cs typeface="Times New Roman" pitchFamily="18" charset="0"/>
              </a:rPr>
              <a:t>	3. Содержание системы воспитания.</a:t>
            </a:r>
          </a:p>
          <a:p>
            <a:pPr algn="just">
              <a:buNone/>
            </a:pPr>
            <a:r>
              <a:rPr lang="ru-RU" sz="2400" dirty="0" smtClean="0">
                <a:latin typeface="Times New Roman" pitchFamily="18" charset="0"/>
                <a:cs typeface="Times New Roman" pitchFamily="18" charset="0"/>
              </a:rPr>
              <a:t>	4. Характеристики субъектов и объектов системы воспитания военнослужащих.</a:t>
            </a:r>
          </a:p>
          <a:p>
            <a:pPr algn="just">
              <a:buNone/>
            </a:pPr>
            <a:r>
              <a:rPr lang="ru-RU" sz="2400" dirty="0" smtClean="0">
                <a:latin typeface="Times New Roman" pitchFamily="18" charset="0"/>
                <a:cs typeface="Times New Roman" pitchFamily="18" charset="0"/>
              </a:rPr>
              <a:t>	5. Педагогическую технологию воспитательной работы различных категорий военнослужащих.</a:t>
            </a:r>
          </a:p>
          <a:p>
            <a:pPr algn="just">
              <a:buNone/>
            </a:pPr>
            <a:r>
              <a:rPr lang="ru-RU" sz="2400" dirty="0" smtClean="0">
                <a:latin typeface="Times New Roman" pitchFamily="18" charset="0"/>
                <a:cs typeface="Times New Roman" pitchFamily="18" charset="0"/>
              </a:rPr>
              <a:t>	6. Управление системой воспитания и оценку ее результативности.</a:t>
            </a:r>
          </a:p>
          <a:p>
            <a:pPr algn="just">
              <a:buNone/>
            </a:pPr>
            <a:r>
              <a:rPr lang="ru-RU" sz="2400" i="1"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2"/>
            <a:ext cx="7772400" cy="571480"/>
          </a:xfrm>
        </p:spPr>
        <p:txBody>
          <a:bodyPr>
            <a:normAutofit fontScale="90000"/>
          </a:bodyPr>
          <a:lstStyle/>
          <a:p>
            <a:pPr algn="ctr"/>
            <a:r>
              <a:rPr lang="ru-RU" dirty="0" smtClean="0"/>
              <a:t>Вопрос № 1</a:t>
            </a:r>
            <a:endParaRPr lang="ru-RU" dirty="0"/>
          </a:p>
        </p:txBody>
      </p:sp>
      <p:sp>
        <p:nvSpPr>
          <p:cNvPr id="3" name="Содержимое 2"/>
          <p:cNvSpPr>
            <a:spLocks noGrp="1"/>
          </p:cNvSpPr>
          <p:nvPr>
            <p:ph sz="quarter" idx="1"/>
          </p:nvPr>
        </p:nvSpPr>
        <p:spPr>
          <a:xfrm>
            <a:off x="142844" y="642918"/>
            <a:ext cx="8858312" cy="5376882"/>
          </a:xfrm>
        </p:spPr>
        <p:txBody>
          <a:bodyPr>
            <a:noAutofit/>
          </a:bodyPr>
          <a:lstStyle/>
          <a:p>
            <a:pPr algn="ctr">
              <a:buNone/>
            </a:pPr>
            <a:r>
              <a:rPr lang="ru-RU" sz="1400" dirty="0" smtClean="0">
                <a:latin typeface="Times New Roman" pitchFamily="18" charset="0"/>
                <a:cs typeface="Times New Roman" pitchFamily="18" charset="0"/>
              </a:rPr>
              <a:t>	</a:t>
            </a:r>
            <a:r>
              <a:rPr lang="ru-RU" sz="2000" i="1" dirty="0" smtClean="0">
                <a:latin typeface="Times New Roman" pitchFamily="18" charset="0"/>
                <a:cs typeface="Times New Roman" pitchFamily="18" charset="0"/>
              </a:rPr>
              <a:t>СУЩНОСТЬ СИСТЕМЫ ВОСПИТАНИЯ ЛИЧНОГО СОСТАВА</a:t>
            </a:r>
            <a:endParaRPr lang="ru-RU" sz="2000" dirty="0" smtClean="0">
              <a:latin typeface="Times New Roman" pitchFamily="18" charset="0"/>
              <a:cs typeface="Times New Roman" pitchFamily="18" charset="0"/>
            </a:endParaRPr>
          </a:p>
          <a:p>
            <a:pPr algn="just">
              <a:buNone/>
            </a:pPr>
            <a:r>
              <a:rPr lang="ru-RU" sz="2000" dirty="0" smtClean="0">
                <a:latin typeface="Times New Roman" pitchFamily="18" charset="0"/>
                <a:cs typeface="Times New Roman" pitchFamily="18" charset="0"/>
              </a:rPr>
              <a:t>		Под сущностью системы воспитания личного состава Вооруженных Сил РФ следует понимать совокупность взаимосвязанных и взаимообусловленных компонентов, образующих единый, целостный, непрерывный процесс формирования и развития личности военнослужащих и побуждения к самосовершенствованию качеств, необходимых для успешного выполнения задач, стоящих перед армией и флотом в условиях их реформирования.</a:t>
            </a:r>
          </a:p>
          <a:p>
            <a:pPr algn="ctr">
              <a:buNone/>
            </a:pPr>
            <a:r>
              <a:rPr lang="ru-RU" sz="2000" i="1" dirty="0" smtClean="0">
                <a:latin typeface="Times New Roman" pitchFamily="18" charset="0"/>
                <a:cs typeface="Times New Roman" pitchFamily="18" charset="0"/>
              </a:rPr>
              <a:t>ОСНОВНЫЕ ЦЕЛИ И ЗАДАЧИ ВОСПИТАНИЯ ВОЕННОСЛУЖАЩИХ.</a:t>
            </a:r>
            <a:endParaRPr lang="ru-RU" sz="2000" dirty="0" smtClean="0">
              <a:latin typeface="Times New Roman" pitchFamily="18" charset="0"/>
              <a:cs typeface="Times New Roman" pitchFamily="18" charset="0"/>
            </a:endParaRPr>
          </a:p>
          <a:p>
            <a:pPr>
              <a:buNone/>
            </a:pPr>
            <a:r>
              <a:rPr lang="ru-RU" sz="2000" dirty="0" smtClean="0">
                <a:latin typeface="Times New Roman" pitchFamily="18" charset="0"/>
                <a:cs typeface="Times New Roman" pitchFamily="18" charset="0"/>
              </a:rPr>
              <a:t>		Основной и приоритетной целью воспитания личного состава является формирование и развитие у него качеств и отношений гражданина – патриота, военного профессионала и высоконравственной личности.</a:t>
            </a:r>
          </a:p>
          <a:p>
            <a:pPr>
              <a:buNone/>
            </a:pPr>
            <a:r>
              <a:rPr lang="ru-RU" sz="2000" b="1" i="1" dirty="0" smtClean="0">
                <a:latin typeface="Times New Roman" pitchFamily="18" charset="0"/>
                <a:cs typeface="Times New Roman" pitchFamily="18" charset="0"/>
              </a:rPr>
              <a:t>	Основными задачами системы воспитания являются:</a:t>
            </a:r>
            <a:endParaRPr lang="ru-RU" sz="2000" dirty="0" smtClean="0">
              <a:latin typeface="Times New Roman" pitchFamily="18" charset="0"/>
              <a:cs typeface="Times New Roman" pitchFamily="18" charset="0"/>
            </a:endParaRPr>
          </a:p>
          <a:p>
            <a:pPr>
              <a:buNone/>
            </a:pPr>
            <a:r>
              <a:rPr lang="ru-RU" sz="2000" b="1" dirty="0" smtClean="0">
                <a:latin typeface="Times New Roman" pitchFamily="18" charset="0"/>
                <a:cs typeface="Times New Roman" pitchFamily="18" charset="0"/>
              </a:rPr>
              <a:t>	1. С офицерами:</a:t>
            </a:r>
            <a:endParaRPr lang="ru-RU" sz="2000" dirty="0" smtClean="0">
              <a:latin typeface="Times New Roman" pitchFamily="18" charset="0"/>
              <a:cs typeface="Times New Roman" pitchFamily="18" charset="0"/>
            </a:endParaRPr>
          </a:p>
          <a:p>
            <a:pPr>
              <a:buNone/>
            </a:pPr>
            <a:r>
              <a:rPr lang="ru-RU" sz="2000" dirty="0" smtClean="0">
                <a:latin typeface="Times New Roman" pitchFamily="18" charset="0"/>
                <a:cs typeface="Times New Roman" pitchFamily="18" charset="0"/>
              </a:rPr>
              <a:t>	- формирование готовности беспрекословно выполнить приказ, чувство офицерского долга, чести, гордости за службу в Вооруженных Силах РФ, профессию офицера;</a:t>
            </a:r>
          </a:p>
        </p:txBody>
      </p:sp>
    </p:spTree>
    <p:extLst>
      <p:ext uri="{BB962C8B-B14F-4D97-AF65-F5344CB8AC3E}">
        <p14:creationId xmlns:p14="http://schemas.microsoft.com/office/powerpoint/2010/main" val="2212038077"/>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108520" y="0"/>
            <a:ext cx="9001000" cy="4572000"/>
          </a:xfrm>
        </p:spPr>
        <p:txBody>
          <a:bodyPr>
            <a:noAutofit/>
          </a:bodyPr>
          <a:lstStyle/>
          <a:p>
            <a:pPr algn="just">
              <a:buNone/>
            </a:pPr>
            <a:r>
              <a:rPr lang="ru-RU" sz="1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 развитие стремления к  повышению профессионального и педагогического мастерства, личной ответственности за обучение и воспитание военнослужащих, заботливое и уважительное отношение к ним;</a:t>
            </a:r>
          </a:p>
          <a:p>
            <a:pPr algn="just">
              <a:buNone/>
            </a:pPr>
            <a:r>
              <a:rPr lang="ru-RU" sz="2400" dirty="0" smtClean="0">
                <a:latin typeface="Times New Roman" pitchFamily="18" charset="0"/>
                <a:cs typeface="Times New Roman" pitchFamily="18" charset="0"/>
              </a:rPr>
              <a:t>	- самосовершенствование, повышение педагогической культуры, этики, такта и др.</a:t>
            </a:r>
          </a:p>
          <a:p>
            <a:pPr algn="just">
              <a:buNone/>
            </a:pPr>
            <a:r>
              <a:rPr lang="ru-RU" sz="2400" b="1" dirty="0" smtClean="0">
                <a:latin typeface="Times New Roman" pitchFamily="18" charset="0"/>
                <a:cs typeface="Times New Roman" pitchFamily="18" charset="0"/>
              </a:rPr>
              <a:t>	2. С прапорщиками</a:t>
            </a:r>
            <a:r>
              <a:rPr lang="ru-RU" sz="2400" dirty="0" smtClean="0">
                <a:latin typeface="Times New Roman" pitchFamily="18" charset="0"/>
                <a:cs typeface="Times New Roman" pitchFamily="18" charset="0"/>
              </a:rPr>
              <a:t>:</a:t>
            </a:r>
          </a:p>
          <a:p>
            <a:pPr algn="just">
              <a:buNone/>
            </a:pPr>
            <a:r>
              <a:rPr lang="ru-RU" sz="2400" dirty="0" smtClean="0">
                <a:latin typeface="Times New Roman" pitchFamily="18" charset="0"/>
                <a:cs typeface="Times New Roman" pitchFamily="18" charset="0"/>
              </a:rPr>
              <a:t>	- формирование личной ответственности за беспрекословное выполнение приказов, воинского долга, уставов Вооруженных Сил;</a:t>
            </a:r>
          </a:p>
          <a:p>
            <a:pPr algn="just">
              <a:buNone/>
            </a:pPr>
            <a:r>
              <a:rPr lang="ru-RU" sz="2400" dirty="0" smtClean="0">
                <a:latin typeface="Times New Roman" pitchFamily="18" charset="0"/>
                <a:cs typeface="Times New Roman" pitchFamily="18" charset="0"/>
              </a:rPr>
              <a:t>	- развитие стремления к повышению профессионализма, компетентности и личной примерности в выполнении служебных обязанностей;</a:t>
            </a:r>
          </a:p>
          <a:p>
            <a:pPr algn="just">
              <a:buNone/>
            </a:pPr>
            <a:r>
              <a:rPr lang="ru-RU" sz="2400" dirty="0" smtClean="0">
                <a:latin typeface="Times New Roman" pitchFamily="18" charset="0"/>
                <a:cs typeface="Times New Roman" pitchFamily="18" charset="0"/>
              </a:rPr>
              <a:t>	- воспитание бережного отношения к сохранности государственного и военного имущества, заботливого отношения к подчиненным, их обучению и воспитанию;</a:t>
            </a:r>
          </a:p>
          <a:p>
            <a:pPr algn="just">
              <a:buNone/>
            </a:pPr>
            <a:r>
              <a:rPr lang="ru-RU" sz="24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привитие навыков и умений самообучения, самовоспитания и др.</a:t>
            </a:r>
          </a:p>
          <a:p>
            <a:pPr algn="just">
              <a:buNone/>
            </a:pPr>
            <a:r>
              <a:rPr lang="ru-RU" sz="2400" b="1" dirty="0" smtClean="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buNone/>
            </a:pPr>
            <a:endParaRPr lang="ru-RU" sz="1400" dirty="0" smtClean="0">
              <a:latin typeface="Times New Roman" pitchFamily="18" charset="0"/>
              <a:cs typeface="Times New Roman" pitchFamily="18" charset="0"/>
            </a:endParaRPr>
          </a:p>
          <a:p>
            <a:pPr algn="just"/>
            <a:endParaRPr lang="ru-RU" sz="1400" dirty="0">
              <a:latin typeface="Times New Roman" pitchFamily="18" charset="0"/>
              <a:cs typeface="Times New Roman" pitchFamily="18" charset="0"/>
            </a:endParaRP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214290"/>
            <a:ext cx="8715436" cy="4572000"/>
          </a:xfrm>
        </p:spPr>
        <p:txBody>
          <a:bodyPr>
            <a:noAutofit/>
          </a:bodyPr>
          <a:lstStyle/>
          <a:p>
            <a:pPr algn="just">
              <a:buNone/>
            </a:pPr>
            <a:r>
              <a:rPr lang="ru-RU" sz="1400" dirty="0" smtClean="0">
                <a:latin typeface="Times New Roman" pitchFamily="18" charset="0"/>
                <a:cs typeface="Times New Roman" pitchFamily="18" charset="0"/>
              </a:rPr>
              <a:t>	</a:t>
            </a:r>
            <a:r>
              <a:rPr lang="ru-RU" sz="2200" dirty="0" smtClean="0">
                <a:latin typeface="Times New Roman" pitchFamily="18" charset="0"/>
                <a:cs typeface="Times New Roman" pitchFamily="18" charset="0"/>
              </a:rPr>
              <a:t>	- формирование гордости и глубокого понимания необходимости службы в Вооруженных Силах РФ, готовности к защите Родины;</a:t>
            </a:r>
          </a:p>
          <a:p>
            <a:pPr algn="just">
              <a:buNone/>
            </a:pPr>
            <a:r>
              <a:rPr lang="ru-RU" sz="2200" dirty="0" smtClean="0">
                <a:latin typeface="Times New Roman" pitchFamily="18" charset="0"/>
                <a:cs typeface="Times New Roman" pitchFamily="18" charset="0"/>
              </a:rPr>
              <a:t>	- воспитание верности военной присяге;</a:t>
            </a:r>
          </a:p>
          <a:p>
            <a:pPr algn="just">
              <a:buNone/>
            </a:pPr>
            <a:r>
              <a:rPr lang="ru-RU" sz="2200" dirty="0" smtClean="0">
                <a:latin typeface="Times New Roman" pitchFamily="18" charset="0"/>
                <a:cs typeface="Times New Roman" pitchFamily="18" charset="0"/>
              </a:rPr>
              <a:t>	- развитие стремления к преодолению трудностей военной службы, добросовестному освоению воинской специальности;</a:t>
            </a:r>
          </a:p>
          <a:p>
            <a:pPr algn="just">
              <a:buNone/>
            </a:pPr>
            <a:r>
              <a:rPr lang="ru-RU" sz="2200" dirty="0" smtClean="0">
                <a:latin typeface="Times New Roman" pitchFamily="18" charset="0"/>
                <a:cs typeface="Times New Roman" pitchFamily="18" charset="0"/>
              </a:rPr>
              <a:t>	- формирование дисциплинированности;</a:t>
            </a:r>
          </a:p>
          <a:p>
            <a:pPr algn="just">
              <a:buNone/>
            </a:pPr>
            <a:r>
              <a:rPr lang="ru-RU" sz="2200" dirty="0" smtClean="0">
                <a:latin typeface="Times New Roman" pitchFamily="18" charset="0"/>
                <a:cs typeface="Times New Roman" pitchFamily="18" charset="0"/>
              </a:rPr>
              <a:t>	- воспитание уважительного отношения к командирам (начальникам), войскового товарищества и др.</a:t>
            </a:r>
          </a:p>
          <a:p>
            <a:pPr algn="just">
              <a:buNone/>
            </a:pPr>
            <a:r>
              <a:rPr lang="ru-RU" sz="2200" b="1" dirty="0" smtClean="0">
                <a:latin typeface="Times New Roman" pitchFamily="18" charset="0"/>
                <a:cs typeface="Times New Roman" pitchFamily="18" charset="0"/>
              </a:rPr>
              <a:t>	4. С солдатами и сержантами, проходящими военную службу по контракту:</a:t>
            </a:r>
            <a:endParaRPr lang="ru-RU" sz="2200" dirty="0" smtClean="0">
              <a:latin typeface="Times New Roman" pitchFamily="18" charset="0"/>
              <a:cs typeface="Times New Roman" pitchFamily="18" charset="0"/>
            </a:endParaRPr>
          </a:p>
          <a:p>
            <a:pPr algn="just">
              <a:buNone/>
            </a:pPr>
            <a:r>
              <a:rPr lang="ru-RU" sz="2200" dirty="0" smtClean="0">
                <a:latin typeface="Times New Roman" pitchFamily="18" charset="0"/>
                <a:cs typeface="Times New Roman" pitchFamily="18" charset="0"/>
              </a:rPr>
              <a:t>	- формирование гордости за службу в Вооруженных Силах РФ, осознанного  отношения к военной службе;</a:t>
            </a:r>
          </a:p>
          <a:p>
            <a:pPr algn="just">
              <a:buNone/>
            </a:pPr>
            <a:r>
              <a:rPr lang="ru-RU" sz="2200" dirty="0" smtClean="0">
                <a:latin typeface="Times New Roman" pitchFamily="18" charset="0"/>
                <a:cs typeface="Times New Roman" pitchFamily="18" charset="0"/>
              </a:rPr>
              <a:t>	- воспитание готовности беспрекословно выполнить приказ;</a:t>
            </a:r>
          </a:p>
          <a:p>
            <a:pPr algn="just">
              <a:buNone/>
            </a:pPr>
            <a:r>
              <a:rPr lang="ru-RU" sz="2200" dirty="0" smtClean="0">
                <a:latin typeface="Times New Roman" pitchFamily="18" charset="0"/>
                <a:cs typeface="Times New Roman" pitchFamily="18" charset="0"/>
              </a:rPr>
              <a:t>	- формирование высокой ответственности за повышение профессионального мастерства, грамотную эксплуатацию и сбережение техники, вооружения и др.</a:t>
            </a:r>
          </a:p>
          <a:p>
            <a:pPr algn="just">
              <a:buNone/>
            </a:pPr>
            <a:r>
              <a:rPr lang="ru-RU" sz="2000" b="1" dirty="0" smtClean="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pPr algn="just">
              <a:buNone/>
            </a:pPr>
            <a:endParaRPr lang="ru-RU" sz="1400" dirty="0" smtClean="0">
              <a:latin typeface="Times New Roman" pitchFamily="18" charset="0"/>
              <a:cs typeface="Times New Roman" pitchFamily="18" charset="0"/>
            </a:endParaRPr>
          </a:p>
          <a:p>
            <a:pPr algn="just"/>
            <a:endParaRPr lang="ru-RU" sz="1400" dirty="0">
              <a:latin typeface="Times New Roman" pitchFamily="18" charset="0"/>
              <a:cs typeface="Times New Roman" pitchFamily="18" charset="0"/>
            </a:endParaRPr>
          </a:p>
        </p:txBody>
      </p:sp>
    </p:spTree>
    <p:extLst>
      <p:ext uri="{BB962C8B-B14F-4D97-AF65-F5344CB8AC3E}">
        <p14:creationId xmlns:p14="http://schemas.microsoft.com/office/powerpoint/2010/main" val="841330123"/>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214290"/>
            <a:ext cx="8715436" cy="4572000"/>
          </a:xfrm>
        </p:spPr>
        <p:txBody>
          <a:bodyPr>
            <a:noAutofit/>
          </a:bodyPr>
          <a:lstStyle/>
          <a:p>
            <a:pPr algn="just">
              <a:buNone/>
            </a:pPr>
            <a:r>
              <a:rPr lang="ru-RU" sz="2400" b="1" dirty="0" smtClean="0">
                <a:latin typeface="Times New Roman" pitchFamily="18" charset="0"/>
                <a:cs typeface="Times New Roman" pitchFamily="18" charset="0"/>
              </a:rPr>
              <a:t>	5. С военнослужащими – женщинами:</a:t>
            </a:r>
            <a:endParaRPr lang="ru-RU" sz="2400" dirty="0" smtClean="0">
              <a:latin typeface="Times New Roman" pitchFamily="18" charset="0"/>
              <a:cs typeface="Times New Roman" pitchFamily="18" charset="0"/>
            </a:endParaRPr>
          </a:p>
          <a:p>
            <a:pPr algn="just">
              <a:buNone/>
            </a:pPr>
            <a:r>
              <a:rPr lang="ru-RU" sz="2400" dirty="0" smtClean="0">
                <a:latin typeface="Times New Roman" pitchFamily="18" charset="0"/>
                <a:cs typeface="Times New Roman" pitchFamily="18" charset="0"/>
              </a:rPr>
              <a:t>	- формирование чувства гордости за военную службу и избранную специальность;</a:t>
            </a:r>
          </a:p>
          <a:p>
            <a:pPr algn="just">
              <a:buNone/>
            </a:pPr>
            <a:r>
              <a:rPr lang="ru-RU" sz="2400" dirty="0" smtClean="0">
                <a:latin typeface="Times New Roman" pitchFamily="18" charset="0"/>
                <a:cs typeface="Times New Roman" pitchFamily="18" charset="0"/>
              </a:rPr>
              <a:t>	- воспитание ответственности за исполнение служебных обязанностей, повышение профессионального мастерства и др.</a:t>
            </a:r>
          </a:p>
          <a:p>
            <a:pPr algn="just">
              <a:buNone/>
            </a:pPr>
            <a:endParaRPr lang="ru-RU" sz="1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54305740"/>
      </p:ext>
    </p:extLst>
  </p:cSld>
  <p:clrMapOvr>
    <a:masterClrMapping/>
  </p:clrMapOvr>
  <p:transition spd="med">
    <p:dissolve/>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sz="quarter" idx="1"/>
          </p:nvPr>
        </p:nvSpPr>
        <p:spPr>
          <a:xfrm>
            <a:off x="214282" y="214290"/>
            <a:ext cx="8715436" cy="4572000"/>
          </a:xfrm>
        </p:spPr>
        <p:txBody>
          <a:bodyPr>
            <a:noAutofit/>
          </a:bodyPr>
          <a:lstStyle/>
          <a:p>
            <a:pPr algn="just">
              <a:buNone/>
            </a:pPr>
            <a:r>
              <a:rPr lang="ru-RU" sz="2400" b="1" dirty="0" smtClean="0">
                <a:latin typeface="Times New Roman" pitchFamily="18" charset="0"/>
                <a:cs typeface="Times New Roman" pitchFamily="18" charset="0"/>
              </a:rPr>
              <a:t>	</a:t>
            </a:r>
            <a:r>
              <a:rPr lang="ru-RU" sz="2400" i="1" dirty="0" smtClean="0">
                <a:latin typeface="Times New Roman" pitchFamily="18" charset="0"/>
                <a:cs typeface="Times New Roman" pitchFamily="18" charset="0"/>
              </a:rPr>
              <a:t>СОДЕРЖАНИЕ СИСТЕМЫ ВОСПИТАНИЯ ЛИЧНОГО СОСТАВА АРМИИ И ФЛОТА ВКЛЮЧАЕТ В СЕБЯ СЛЕДУЮЩИЕ НАПРАВЛЕНИЯ:</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Государственно-патриотическое воспитание личного состава направляется на формирование и развитие личности, обладающей важнейшими качествами гражданина – патриота России и способной успешно выполнять профессиональные обязанности в мирное и военное время.</a:t>
            </a:r>
          </a:p>
          <a:p>
            <a:pPr algn="just"/>
            <a:r>
              <a:rPr lang="ru-RU" sz="2400" dirty="0" smtClean="0">
                <a:latin typeface="Times New Roman" pitchFamily="18" charset="0"/>
                <a:cs typeface="Times New Roman" pitchFamily="18" charset="0"/>
              </a:rPr>
              <a:t>Воинское воспитание заключается в систематическом и целенаправленном влиянии на духовное и физическое развитие военнослужащих в интересах их подготовки как вооруженных защитников Отечества.</a:t>
            </a:r>
          </a:p>
          <a:p>
            <a:pPr algn="just"/>
            <a:r>
              <a:rPr lang="ru-RU" sz="2400" dirty="0" smtClean="0">
                <a:latin typeface="Times New Roman" pitchFamily="18" charset="0"/>
                <a:cs typeface="Times New Roman" pitchFamily="18" charset="0"/>
              </a:rPr>
              <a:t>Нравственное воспитание рассматривается как влияние на сознание, чувство и волю военнослужащих с целью формирования у них необходимых нравственных черт и качеств</a:t>
            </a:r>
            <a:r>
              <a:rPr lang="ru-RU" sz="1400" dirty="0" smtClean="0">
                <a:latin typeface="Times New Roman" pitchFamily="18" charset="0"/>
                <a:cs typeface="Times New Roman" pitchFamily="18" charset="0"/>
              </a:rPr>
              <a:t>.</a:t>
            </a:r>
          </a:p>
        </p:txBody>
      </p:sp>
    </p:spTree>
  </p:cSld>
  <p:clrMapOvr>
    <a:masterClrMapping/>
  </p:clrMapOvr>
  <p:transition spd="med">
    <p:dissolve/>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Справедливость">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796</TotalTime>
  <Words>331</Words>
  <Application>Microsoft Office PowerPoint</Application>
  <PresentationFormat>Экран (4:3)</PresentationFormat>
  <Paragraphs>178</Paragraphs>
  <Slides>22</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Calibri</vt:lpstr>
      <vt:lpstr>Cambria</vt:lpstr>
      <vt:lpstr>Franklin Gothic Book</vt:lpstr>
      <vt:lpstr>Perpetua</vt:lpstr>
      <vt:lpstr>Times New Roman</vt:lpstr>
      <vt:lpstr>Wingdings 2</vt:lpstr>
      <vt:lpstr>Справедливость</vt:lpstr>
      <vt:lpstr>Презентация PowerPoint</vt:lpstr>
      <vt:lpstr>Презентация PowerPoint</vt:lpstr>
      <vt:lpstr>Презентация PowerPoint</vt:lpstr>
      <vt:lpstr>Вопрос № 1</vt:lpstr>
      <vt:lpstr>Вопрос №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Вопрос № 2</vt:lpstr>
      <vt:lpstr>Вопрос № 2</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Сергей Александович</dc:creator>
  <cp:lastModifiedBy>R2</cp:lastModifiedBy>
  <cp:revision>122</cp:revision>
  <dcterms:created xsi:type="dcterms:W3CDTF">2015-03-03T08:08:05Z</dcterms:created>
  <dcterms:modified xsi:type="dcterms:W3CDTF">2021-04-20T06:48:27Z</dcterms:modified>
</cp:coreProperties>
</file>