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6"/>
  </p:notesMasterIdLst>
  <p:sldIdLst>
    <p:sldId id="258" r:id="rId2"/>
    <p:sldId id="284" r:id="rId3"/>
    <p:sldId id="286" r:id="rId4"/>
    <p:sldId id="287" r:id="rId5"/>
    <p:sldId id="305" r:id="rId6"/>
    <p:sldId id="306" r:id="rId7"/>
    <p:sldId id="291" r:id="rId8"/>
    <p:sldId id="307" r:id="rId9"/>
    <p:sldId id="308" r:id="rId10"/>
    <p:sldId id="298" r:id="rId11"/>
    <p:sldId id="309" r:id="rId12"/>
    <p:sldId id="310" r:id="rId13"/>
    <p:sldId id="299" r:id="rId14"/>
    <p:sldId id="311" r:id="rId15"/>
    <p:sldId id="312" r:id="rId16"/>
    <p:sldId id="300" r:id="rId17"/>
    <p:sldId id="313" r:id="rId18"/>
    <p:sldId id="314" r:id="rId19"/>
    <p:sldId id="301" r:id="rId20"/>
    <p:sldId id="315" r:id="rId21"/>
    <p:sldId id="316" r:id="rId22"/>
    <p:sldId id="302" r:id="rId23"/>
    <p:sldId id="317" r:id="rId24"/>
    <p:sldId id="303" r:id="rId25"/>
    <p:sldId id="323" r:id="rId26"/>
    <p:sldId id="324" r:id="rId27"/>
    <p:sldId id="295" r:id="rId28"/>
    <p:sldId id="318" r:id="rId29"/>
    <p:sldId id="319" r:id="rId30"/>
    <p:sldId id="297" r:id="rId31"/>
    <p:sldId id="320" r:id="rId32"/>
    <p:sldId id="321" r:id="rId33"/>
    <p:sldId id="322" r:id="rId34"/>
    <p:sldId id="304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4660"/>
  </p:normalViewPr>
  <p:slideViewPr>
    <p:cSldViewPr>
      <p:cViewPr varScale="1">
        <p:scale>
          <a:sx n="65" d="100"/>
          <a:sy n="65" d="100"/>
        </p:scale>
        <p:origin x="163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slide" Target="../slides/slide4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7A3E49-843B-438A-BEF2-3A3E66858129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B431DE6-72DC-49FE-BA3A-1E596333EAE5}">
      <dgm:prSet phldrT="[Текст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kumimoji="0" 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rPr>
            <a:t>Учебные вопросы</a:t>
          </a:r>
          <a:endParaRPr lang="ru-RU" dirty="0">
            <a:latin typeface="Times New Roman" pitchFamily="18" charset="0"/>
            <a:cs typeface="Times New Roman" pitchFamily="18" charset="0"/>
          </a:endParaRPr>
        </a:p>
      </dgm:t>
    </dgm:pt>
    <dgm:pt modelId="{E7EC2072-1D7D-4B87-ACB7-20238DDF478C}" type="parTrans" cxnId="{87ED6348-623E-4494-8124-E25A13C15EDA}">
      <dgm:prSet/>
      <dgm:spPr/>
      <dgm:t>
        <a:bodyPr/>
        <a:lstStyle/>
        <a:p>
          <a:endParaRPr lang="ru-RU"/>
        </a:p>
      </dgm:t>
    </dgm:pt>
    <dgm:pt modelId="{69F93D05-287E-4F71-AE3D-8C65063F9B81}" type="sibTrans" cxnId="{87ED6348-623E-4494-8124-E25A13C15EDA}">
      <dgm:prSet/>
      <dgm:spPr/>
      <dgm:t>
        <a:bodyPr/>
        <a:lstStyle/>
        <a:p>
          <a:endParaRPr lang="ru-RU"/>
        </a:p>
      </dgm:t>
    </dgm:pt>
    <dgm:pt modelId="{92618EBD-4454-4A4E-9CD5-90D704750577}">
      <dgm:prSet phldrT="[Текст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ru-RU" sz="2400" dirty="0" smtClean="0">
              <a:latin typeface="Times New Roman" pitchFamily="18" charset="0"/>
              <a:cs typeface="Times New Roman" pitchFamily="18" charset="0"/>
              <a:hlinkClick xmlns:r="http://schemas.openxmlformats.org/officeDocument/2006/relationships" r:id="rId1" action="ppaction://hlinksldjump"/>
            </a:rPr>
            <a:t>Психолого-педагогические основы формирования личности и воинского коллектива.</a:t>
          </a:r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9402B7B9-D8BA-45A0-8112-50390CF08E7C}" type="parTrans" cxnId="{C5BCB31B-1FE4-4727-BEF5-8CF6994B4BFF}">
      <dgm:prSet/>
      <dgm:spPr/>
      <dgm:t>
        <a:bodyPr/>
        <a:lstStyle/>
        <a:p>
          <a:endParaRPr lang="ru-RU"/>
        </a:p>
      </dgm:t>
    </dgm:pt>
    <dgm:pt modelId="{C9C3882F-F4A5-4054-8CA9-BE6C911CEBD4}" type="sibTrans" cxnId="{C5BCB31B-1FE4-4727-BEF5-8CF6994B4BFF}">
      <dgm:prSet/>
      <dgm:spPr/>
      <dgm:t>
        <a:bodyPr/>
        <a:lstStyle/>
        <a:p>
          <a:endParaRPr lang="ru-RU"/>
        </a:p>
      </dgm:t>
    </dgm:pt>
    <dgm:pt modelId="{A143762F-E3FF-4FFC-B9CB-8F1F7C5BF126}">
      <dgm:prSet phldrT="[Текст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algn="ctr" rtl="0"/>
          <a:r>
            <a:rPr lang="ru-RU" sz="2400" dirty="0" smtClean="0">
              <a:latin typeface="Times New Roman" pitchFamily="18" charset="0"/>
              <a:cs typeface="Times New Roman" pitchFamily="18" charset="0"/>
              <a:hlinkClick xmlns:r="http://schemas.openxmlformats.org/officeDocument/2006/relationships" r:id="rId2" action="ppaction://hlinksldjump"/>
            </a:rPr>
            <a:t>Организация и методы проведения индивидуальной воспитательной работы в подразделении.</a:t>
          </a:r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75EFE741-93E4-4DD8-8836-8F40F2E9544F}" type="parTrans" cxnId="{A74C7EEF-A980-44BD-AC81-07F687C42088}">
      <dgm:prSet/>
      <dgm:spPr/>
      <dgm:t>
        <a:bodyPr/>
        <a:lstStyle/>
        <a:p>
          <a:endParaRPr lang="ru-RU"/>
        </a:p>
      </dgm:t>
    </dgm:pt>
    <dgm:pt modelId="{C8E05E9E-E8F8-4B2A-B29E-0C46532D669B}" type="sibTrans" cxnId="{A74C7EEF-A980-44BD-AC81-07F687C42088}">
      <dgm:prSet/>
      <dgm:spPr/>
      <dgm:t>
        <a:bodyPr/>
        <a:lstStyle/>
        <a:p>
          <a:endParaRPr lang="ru-RU"/>
        </a:p>
      </dgm:t>
    </dgm:pt>
    <dgm:pt modelId="{E885A0BE-09F6-4A9D-8C4A-9D8A54C8F575}" type="pres">
      <dgm:prSet presAssocID="{737A3E49-843B-438A-BEF2-3A3E66858129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27AF631-ECFE-42F3-B497-88222DED5569}" type="pres">
      <dgm:prSet presAssocID="{CB431DE6-72DC-49FE-BA3A-1E596333EAE5}" presName="roof" presStyleLbl="dkBgShp" presStyleIdx="0" presStyleCnt="2" custLinFactNeighborX="-917" custLinFactNeighborY="-8772"/>
      <dgm:spPr/>
      <dgm:t>
        <a:bodyPr/>
        <a:lstStyle/>
        <a:p>
          <a:endParaRPr lang="ru-RU"/>
        </a:p>
      </dgm:t>
    </dgm:pt>
    <dgm:pt modelId="{754BCAA4-43A3-4BB0-8BAB-EF8D1F5495DA}" type="pres">
      <dgm:prSet presAssocID="{CB431DE6-72DC-49FE-BA3A-1E596333EAE5}" presName="pillars" presStyleCnt="0"/>
      <dgm:spPr/>
    </dgm:pt>
    <dgm:pt modelId="{6C9E5B12-3A55-4D85-8F59-3FB08C5116E7}" type="pres">
      <dgm:prSet presAssocID="{CB431DE6-72DC-49FE-BA3A-1E596333EAE5}" presName="pillar1" presStyleLbl="node1" presStyleIdx="0" presStyleCnt="2" custAng="20775425" custLinFactNeighborX="-9345" custLinFactNeighborY="206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285A51-4075-4BE5-9679-E6326558E445}" type="pres">
      <dgm:prSet presAssocID="{A143762F-E3FF-4FFC-B9CB-8F1F7C5BF126}" presName="pillarX" presStyleLbl="node1" presStyleIdx="1" presStyleCnt="2" custAng="20640394" custLinFactNeighborX="9250" custLinFactNeighborY="-254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E5A3238-6CEB-43FD-A6F3-BC4A74445334}" type="pres">
      <dgm:prSet presAssocID="{CB431DE6-72DC-49FE-BA3A-1E596333EAE5}" presName="base" presStyleLbl="dkBgShp" presStyleIdx="1" presStyleCnt="2" custLinFactNeighborY="43609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</dgm:pt>
  </dgm:ptLst>
  <dgm:cxnLst>
    <dgm:cxn modelId="{C5BCB31B-1FE4-4727-BEF5-8CF6994B4BFF}" srcId="{CB431DE6-72DC-49FE-BA3A-1E596333EAE5}" destId="{92618EBD-4454-4A4E-9CD5-90D704750577}" srcOrd="0" destOrd="0" parTransId="{9402B7B9-D8BA-45A0-8112-50390CF08E7C}" sibTransId="{C9C3882F-F4A5-4054-8CA9-BE6C911CEBD4}"/>
    <dgm:cxn modelId="{399F6161-23B9-425F-BC36-76ADF6855B38}" type="presOf" srcId="{92618EBD-4454-4A4E-9CD5-90D704750577}" destId="{6C9E5B12-3A55-4D85-8F59-3FB08C5116E7}" srcOrd="0" destOrd="0" presId="urn:microsoft.com/office/officeart/2005/8/layout/hList3"/>
    <dgm:cxn modelId="{0D7E261C-69A0-4D04-A28E-5E39A0B3B92F}" type="presOf" srcId="{A143762F-E3FF-4FFC-B9CB-8F1F7C5BF126}" destId="{36285A51-4075-4BE5-9679-E6326558E445}" srcOrd="0" destOrd="0" presId="urn:microsoft.com/office/officeart/2005/8/layout/hList3"/>
    <dgm:cxn modelId="{A74C7EEF-A980-44BD-AC81-07F687C42088}" srcId="{CB431DE6-72DC-49FE-BA3A-1E596333EAE5}" destId="{A143762F-E3FF-4FFC-B9CB-8F1F7C5BF126}" srcOrd="1" destOrd="0" parTransId="{75EFE741-93E4-4DD8-8836-8F40F2E9544F}" sibTransId="{C8E05E9E-E8F8-4B2A-B29E-0C46532D669B}"/>
    <dgm:cxn modelId="{0322F8AC-2B56-4C19-A04C-34F10B715D03}" type="presOf" srcId="{737A3E49-843B-438A-BEF2-3A3E66858129}" destId="{E885A0BE-09F6-4A9D-8C4A-9D8A54C8F575}" srcOrd="0" destOrd="0" presId="urn:microsoft.com/office/officeart/2005/8/layout/hList3"/>
    <dgm:cxn modelId="{BEE24D3B-BF48-4428-9603-AF1ACDCD3385}" type="presOf" srcId="{CB431DE6-72DC-49FE-BA3A-1E596333EAE5}" destId="{C27AF631-ECFE-42F3-B497-88222DED5569}" srcOrd="0" destOrd="0" presId="urn:microsoft.com/office/officeart/2005/8/layout/hList3"/>
    <dgm:cxn modelId="{87ED6348-623E-4494-8124-E25A13C15EDA}" srcId="{737A3E49-843B-438A-BEF2-3A3E66858129}" destId="{CB431DE6-72DC-49FE-BA3A-1E596333EAE5}" srcOrd="0" destOrd="0" parTransId="{E7EC2072-1D7D-4B87-ACB7-20238DDF478C}" sibTransId="{69F93D05-287E-4F71-AE3D-8C65063F9B81}"/>
    <dgm:cxn modelId="{025CA56B-D120-468B-8C9C-E5AAAF8418F7}" type="presParOf" srcId="{E885A0BE-09F6-4A9D-8C4A-9D8A54C8F575}" destId="{C27AF631-ECFE-42F3-B497-88222DED5569}" srcOrd="0" destOrd="0" presId="urn:microsoft.com/office/officeart/2005/8/layout/hList3"/>
    <dgm:cxn modelId="{3F5EBC94-1AAA-4AB7-B5FB-BFB5AF652FD4}" type="presParOf" srcId="{E885A0BE-09F6-4A9D-8C4A-9D8A54C8F575}" destId="{754BCAA4-43A3-4BB0-8BAB-EF8D1F5495DA}" srcOrd="1" destOrd="0" presId="urn:microsoft.com/office/officeart/2005/8/layout/hList3"/>
    <dgm:cxn modelId="{3B69BBA5-1552-4E7A-8C6C-4C8A349D3EF1}" type="presParOf" srcId="{754BCAA4-43A3-4BB0-8BAB-EF8D1F5495DA}" destId="{6C9E5B12-3A55-4D85-8F59-3FB08C5116E7}" srcOrd="0" destOrd="0" presId="urn:microsoft.com/office/officeart/2005/8/layout/hList3"/>
    <dgm:cxn modelId="{A7775C11-B2FF-44F2-A1D8-6ACD5751E9FA}" type="presParOf" srcId="{754BCAA4-43A3-4BB0-8BAB-EF8D1F5495DA}" destId="{36285A51-4075-4BE5-9679-E6326558E445}" srcOrd="1" destOrd="0" presId="urn:microsoft.com/office/officeart/2005/8/layout/hList3"/>
    <dgm:cxn modelId="{DFC450E9-6715-4F0A-8207-1917B7830310}" type="presParOf" srcId="{E885A0BE-09F6-4A9D-8C4A-9D8A54C8F575}" destId="{3E5A3238-6CEB-43FD-A6F3-BC4A74445334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7A3E49-843B-438A-BEF2-3A3E66858129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B431DE6-72DC-49FE-BA3A-1E596333EAE5}">
      <dgm:prSet phldrT="[Текст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dirty="0" smtClean="0"/>
            <a:t>Литература</a:t>
          </a:r>
          <a:endParaRPr lang="ru-RU" dirty="0"/>
        </a:p>
      </dgm:t>
    </dgm:pt>
    <dgm:pt modelId="{E7EC2072-1D7D-4B87-ACB7-20238DDF478C}" type="parTrans" cxnId="{87ED6348-623E-4494-8124-E25A13C15EDA}">
      <dgm:prSet/>
      <dgm:spPr/>
      <dgm:t>
        <a:bodyPr/>
        <a:lstStyle/>
        <a:p>
          <a:endParaRPr lang="ru-RU"/>
        </a:p>
      </dgm:t>
    </dgm:pt>
    <dgm:pt modelId="{69F93D05-287E-4F71-AE3D-8C65063F9B81}" type="sibTrans" cxnId="{87ED6348-623E-4494-8124-E25A13C15EDA}">
      <dgm:prSet/>
      <dgm:spPr/>
      <dgm:t>
        <a:bodyPr/>
        <a:lstStyle/>
        <a:p>
          <a:endParaRPr lang="ru-RU"/>
        </a:p>
      </dgm:t>
    </dgm:pt>
    <dgm:pt modelId="{92618EBD-4454-4A4E-9CD5-90D704750577}">
      <dgm:prSet phldrT="[Текст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ru-RU" sz="2400" dirty="0" smtClean="0">
              <a:latin typeface="Times New Roman" pitchFamily="18" charset="0"/>
              <a:cs typeface="Times New Roman" pitchFamily="18" charset="0"/>
            </a:rPr>
            <a:t>1. Н.В. Подоляк «Личность и воинский коллектив: психология воинского управления».</a:t>
          </a:r>
        </a:p>
        <a:p>
          <a:pPr algn="just"/>
          <a:r>
            <a:rPr lang="ru-RU" sz="2400" dirty="0" smtClean="0">
              <a:latin typeface="Times New Roman" pitchFamily="18" charset="0"/>
              <a:cs typeface="Times New Roman" pitchFamily="18" charset="0"/>
            </a:rPr>
            <a:t>2. Организация воспитательной работы в подразделении. МО СССР 1987 г.</a:t>
          </a:r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9402B7B9-D8BA-45A0-8112-50390CF08E7C}" type="parTrans" cxnId="{C5BCB31B-1FE4-4727-BEF5-8CF6994B4BFF}">
      <dgm:prSet/>
      <dgm:spPr/>
      <dgm:t>
        <a:bodyPr/>
        <a:lstStyle/>
        <a:p>
          <a:endParaRPr lang="ru-RU"/>
        </a:p>
      </dgm:t>
    </dgm:pt>
    <dgm:pt modelId="{C9C3882F-F4A5-4054-8CA9-BE6C911CEBD4}" type="sibTrans" cxnId="{C5BCB31B-1FE4-4727-BEF5-8CF6994B4BFF}">
      <dgm:prSet/>
      <dgm:spPr/>
      <dgm:t>
        <a:bodyPr/>
        <a:lstStyle/>
        <a:p>
          <a:endParaRPr lang="ru-RU"/>
        </a:p>
      </dgm:t>
    </dgm:pt>
    <dgm:pt modelId="{E885A0BE-09F6-4A9D-8C4A-9D8A54C8F575}" type="pres">
      <dgm:prSet presAssocID="{737A3E49-843B-438A-BEF2-3A3E66858129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27AF631-ECFE-42F3-B497-88222DED5569}" type="pres">
      <dgm:prSet presAssocID="{CB431DE6-72DC-49FE-BA3A-1E596333EAE5}" presName="roof" presStyleLbl="dkBgShp" presStyleIdx="0" presStyleCnt="2" custLinFactNeighborX="-917" custLinFactNeighborY="-8772"/>
      <dgm:spPr/>
      <dgm:t>
        <a:bodyPr/>
        <a:lstStyle/>
        <a:p>
          <a:endParaRPr lang="ru-RU"/>
        </a:p>
      </dgm:t>
    </dgm:pt>
    <dgm:pt modelId="{754BCAA4-43A3-4BB0-8BAB-EF8D1F5495DA}" type="pres">
      <dgm:prSet presAssocID="{CB431DE6-72DC-49FE-BA3A-1E596333EAE5}" presName="pillars" presStyleCnt="0"/>
      <dgm:spPr/>
    </dgm:pt>
    <dgm:pt modelId="{6C9E5B12-3A55-4D85-8F59-3FB08C5116E7}" type="pres">
      <dgm:prSet presAssocID="{CB431DE6-72DC-49FE-BA3A-1E596333EAE5}" presName="pillar1" presStyleLbl="node1" presStyleIdx="0" presStyleCnt="1" custAng="0" custLinFactNeighborX="-9345" custLinFactNeighborY="206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E5A3238-6CEB-43FD-A6F3-BC4A74445334}" type="pres">
      <dgm:prSet presAssocID="{CB431DE6-72DC-49FE-BA3A-1E596333EAE5}" presName="base" presStyleLbl="dkBgShp" presStyleIdx="1" presStyleCnt="2" custLinFactNeighborY="43609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</dgm:pt>
  </dgm:ptLst>
  <dgm:cxnLst>
    <dgm:cxn modelId="{F90F3F0F-2CE6-4F35-9902-7673FA9D9B2B}" type="presOf" srcId="{CB431DE6-72DC-49FE-BA3A-1E596333EAE5}" destId="{C27AF631-ECFE-42F3-B497-88222DED5569}" srcOrd="0" destOrd="0" presId="urn:microsoft.com/office/officeart/2005/8/layout/hList3"/>
    <dgm:cxn modelId="{C5BCB31B-1FE4-4727-BEF5-8CF6994B4BFF}" srcId="{CB431DE6-72DC-49FE-BA3A-1E596333EAE5}" destId="{92618EBD-4454-4A4E-9CD5-90D704750577}" srcOrd="0" destOrd="0" parTransId="{9402B7B9-D8BA-45A0-8112-50390CF08E7C}" sibTransId="{C9C3882F-F4A5-4054-8CA9-BE6C911CEBD4}"/>
    <dgm:cxn modelId="{092D999F-23A2-457F-A7E8-315285C86326}" type="presOf" srcId="{737A3E49-843B-438A-BEF2-3A3E66858129}" destId="{E885A0BE-09F6-4A9D-8C4A-9D8A54C8F575}" srcOrd="0" destOrd="0" presId="urn:microsoft.com/office/officeart/2005/8/layout/hList3"/>
    <dgm:cxn modelId="{3260D5B9-C8C9-4889-A391-BA66A64C20C6}" type="presOf" srcId="{92618EBD-4454-4A4E-9CD5-90D704750577}" destId="{6C9E5B12-3A55-4D85-8F59-3FB08C5116E7}" srcOrd="0" destOrd="0" presId="urn:microsoft.com/office/officeart/2005/8/layout/hList3"/>
    <dgm:cxn modelId="{87ED6348-623E-4494-8124-E25A13C15EDA}" srcId="{737A3E49-843B-438A-BEF2-3A3E66858129}" destId="{CB431DE6-72DC-49FE-BA3A-1E596333EAE5}" srcOrd="0" destOrd="0" parTransId="{E7EC2072-1D7D-4B87-ACB7-20238DDF478C}" sibTransId="{69F93D05-287E-4F71-AE3D-8C65063F9B81}"/>
    <dgm:cxn modelId="{F5518875-91D9-4406-90F0-1B36759E9C4D}" type="presParOf" srcId="{E885A0BE-09F6-4A9D-8C4A-9D8A54C8F575}" destId="{C27AF631-ECFE-42F3-B497-88222DED5569}" srcOrd="0" destOrd="0" presId="urn:microsoft.com/office/officeart/2005/8/layout/hList3"/>
    <dgm:cxn modelId="{5EA2551D-2B4E-4EC1-B359-FF70F822CA94}" type="presParOf" srcId="{E885A0BE-09F6-4A9D-8C4A-9D8A54C8F575}" destId="{754BCAA4-43A3-4BB0-8BAB-EF8D1F5495DA}" srcOrd="1" destOrd="0" presId="urn:microsoft.com/office/officeart/2005/8/layout/hList3"/>
    <dgm:cxn modelId="{B8971E19-30C0-426F-938C-C3C68D355478}" type="presParOf" srcId="{754BCAA4-43A3-4BB0-8BAB-EF8D1F5495DA}" destId="{6C9E5B12-3A55-4D85-8F59-3FB08C5116E7}" srcOrd="0" destOrd="0" presId="urn:microsoft.com/office/officeart/2005/8/layout/hList3"/>
    <dgm:cxn modelId="{A830A9A7-14D8-4D94-8E6E-96CE4F2193F3}" type="presParOf" srcId="{E885A0BE-09F6-4A9D-8C4A-9D8A54C8F575}" destId="{3E5A3238-6CEB-43FD-A6F3-BC4A74445334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7AF631-ECFE-42F3-B497-88222DED5569}">
      <dsp:nvSpPr>
        <dsp:cNvPr id="0" name=""/>
        <dsp:cNvSpPr/>
      </dsp:nvSpPr>
      <dsp:spPr>
        <a:xfrm>
          <a:off x="0" y="0"/>
          <a:ext cx="7786742" cy="1628786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4">
                <a:shade val="22000"/>
                <a:satMod val="160000"/>
              </a:schemeClr>
              <a:schemeClr val="accent4">
                <a:shade val="45000"/>
                <a:satMod val="100000"/>
              </a:schemeClr>
            </a:duotone>
          </a:blip>
          <a:tile tx="0" ty="0" sx="65000" sy="65000" flip="none" algn="ctr"/>
        </a:blipFill>
        <a:ln w="9525" cap="flat" cmpd="sng" algn="ctr">
          <a:solidFill>
            <a:schemeClr val="accent4">
              <a:shade val="60000"/>
              <a:satMod val="11000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ru-RU" sz="65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rPr>
            <a:t>Учебные вопросы</a:t>
          </a:r>
          <a:endParaRPr lang="ru-RU" sz="65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0"/>
        <a:ext cx="7786742" cy="1628786"/>
      </dsp:txXfrm>
    </dsp:sp>
    <dsp:sp modelId="{6C9E5B12-3A55-4D85-8F59-3FB08C5116E7}">
      <dsp:nvSpPr>
        <dsp:cNvPr id="0" name=""/>
        <dsp:cNvSpPr/>
      </dsp:nvSpPr>
      <dsp:spPr>
        <a:xfrm rot="20775425">
          <a:off x="0" y="1699384"/>
          <a:ext cx="3893371" cy="3420451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latin typeface="Times New Roman" pitchFamily="18" charset="0"/>
              <a:cs typeface="Times New Roman" pitchFamily="18" charset="0"/>
              <a:hlinkClick xmlns:r="http://schemas.openxmlformats.org/officeDocument/2006/relationships" r:id="" action="ppaction://hlinksldjump"/>
            </a:rPr>
            <a:t>Психолого-педагогические основы формирования личности и воинского коллектива.</a:t>
          </a:r>
          <a:endParaRPr lang="ru-RU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1699384"/>
        <a:ext cx="3893371" cy="3420451"/>
      </dsp:txXfrm>
    </dsp:sp>
    <dsp:sp modelId="{36285A51-4075-4BE5-9679-E6326558E445}">
      <dsp:nvSpPr>
        <dsp:cNvPr id="0" name=""/>
        <dsp:cNvSpPr/>
      </dsp:nvSpPr>
      <dsp:spPr>
        <a:xfrm rot="20640394">
          <a:off x="3893371" y="1541735"/>
          <a:ext cx="3893371" cy="3420451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tint val="30000"/>
                <a:satMod val="300000"/>
              </a:schemeClr>
              <a:schemeClr val="accent2">
                <a:tint val="40000"/>
                <a:satMod val="200000"/>
              </a:schemeClr>
            </a:duotone>
          </a:blip>
          <a:tile tx="0" ty="0" sx="70000" sy="70000" flip="none" algn="ctr"/>
        </a:blipFill>
        <a:ln w="9525" cap="flat" cmpd="sng" algn="ctr">
          <a:solidFill>
            <a:schemeClr val="accent2">
              <a:shade val="60000"/>
              <a:satMod val="11000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latin typeface="Times New Roman" pitchFamily="18" charset="0"/>
              <a:cs typeface="Times New Roman" pitchFamily="18" charset="0"/>
              <a:hlinkClick xmlns:r="http://schemas.openxmlformats.org/officeDocument/2006/relationships" r:id="" action="ppaction://hlinksldjump"/>
            </a:rPr>
            <a:t>Организация и методы проведения индивидуальной воспитательной работы в подразделении.</a:t>
          </a:r>
          <a:endParaRPr lang="ru-RU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893371" y="1541735"/>
        <a:ext cx="3893371" cy="3420451"/>
      </dsp:txXfrm>
    </dsp:sp>
    <dsp:sp modelId="{3E5A3238-6CEB-43FD-A6F3-BC4A74445334}">
      <dsp:nvSpPr>
        <dsp:cNvPr id="0" name=""/>
        <dsp:cNvSpPr/>
      </dsp:nvSpPr>
      <dsp:spPr>
        <a:xfrm>
          <a:off x="0" y="5049237"/>
          <a:ext cx="7786742" cy="380050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1">
                <a:shade val="22000"/>
                <a:satMod val="160000"/>
              </a:schemeClr>
              <a:schemeClr val="accent1"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50800" dist="50800" dir="5400000" algn="t" rotWithShape="0">
            <a:srgbClr val="000000">
              <a:alpha val="60000"/>
            </a:srgbClr>
          </a:outerShdw>
        </a:effectLst>
        <a:scene3d>
          <a:camera prst="isometricBottomUp" fov="0">
            <a:rot lat="0" lon="0" rev="0"/>
          </a:camera>
          <a:lightRig rig="soft" dir="b">
            <a:rot lat="0" lon="0" rev="9000000"/>
          </a:lightRig>
        </a:scene3d>
        <a:sp3d contourW="35000" prstMaterial="matte">
          <a:bevelT w="45000" h="38100" prst="convex"/>
          <a:contourClr>
            <a:schemeClr val="accent1">
              <a:tint val="10000"/>
              <a:satMod val="130000"/>
            </a:schemeClr>
          </a:contourClr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7AF631-ECFE-42F3-B497-88222DED5569}">
      <dsp:nvSpPr>
        <dsp:cNvPr id="0" name=""/>
        <dsp:cNvSpPr/>
      </dsp:nvSpPr>
      <dsp:spPr>
        <a:xfrm>
          <a:off x="0" y="0"/>
          <a:ext cx="7786742" cy="1628786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4">
                <a:shade val="22000"/>
                <a:satMod val="160000"/>
              </a:schemeClr>
              <a:schemeClr val="accent4">
                <a:shade val="45000"/>
                <a:satMod val="100000"/>
              </a:schemeClr>
            </a:duotone>
          </a:blip>
          <a:tile tx="0" ty="0" sx="65000" sy="65000" flip="none" algn="ctr"/>
        </a:blipFill>
        <a:ln w="9525" cap="flat" cmpd="sng" algn="ctr">
          <a:solidFill>
            <a:schemeClr val="accent4">
              <a:shade val="60000"/>
              <a:satMod val="11000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500" kern="1200" dirty="0" smtClean="0"/>
            <a:t>Литература</a:t>
          </a:r>
          <a:endParaRPr lang="ru-RU" sz="6500" kern="1200" dirty="0"/>
        </a:p>
      </dsp:txBody>
      <dsp:txXfrm>
        <a:off x="0" y="0"/>
        <a:ext cx="7786742" cy="1628786"/>
      </dsp:txXfrm>
    </dsp:sp>
    <dsp:sp modelId="{6C9E5B12-3A55-4D85-8F59-3FB08C5116E7}">
      <dsp:nvSpPr>
        <dsp:cNvPr id="0" name=""/>
        <dsp:cNvSpPr/>
      </dsp:nvSpPr>
      <dsp:spPr>
        <a:xfrm>
          <a:off x="0" y="1699384"/>
          <a:ext cx="7786742" cy="3420451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latin typeface="Times New Roman" pitchFamily="18" charset="0"/>
              <a:cs typeface="Times New Roman" pitchFamily="18" charset="0"/>
            </a:rPr>
            <a:t>1. Н.В. Подоляк «Личность и воинский коллектив: психология воинского управления».</a:t>
          </a:r>
        </a:p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latin typeface="Times New Roman" pitchFamily="18" charset="0"/>
              <a:cs typeface="Times New Roman" pitchFamily="18" charset="0"/>
            </a:rPr>
            <a:t>2. Организация воспитательной работы в подразделении. МО СССР 1987 г.</a:t>
          </a:r>
          <a:endParaRPr lang="ru-RU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1699384"/>
        <a:ext cx="7786742" cy="3420451"/>
      </dsp:txXfrm>
    </dsp:sp>
    <dsp:sp modelId="{3E5A3238-6CEB-43FD-A6F3-BC4A74445334}">
      <dsp:nvSpPr>
        <dsp:cNvPr id="0" name=""/>
        <dsp:cNvSpPr/>
      </dsp:nvSpPr>
      <dsp:spPr>
        <a:xfrm>
          <a:off x="0" y="5049237"/>
          <a:ext cx="7786742" cy="380050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1">
                <a:shade val="22000"/>
                <a:satMod val="160000"/>
              </a:schemeClr>
              <a:schemeClr val="accent1"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50800" dist="50800" dir="5400000" algn="t" rotWithShape="0">
            <a:srgbClr val="000000">
              <a:alpha val="60000"/>
            </a:srgbClr>
          </a:outerShdw>
        </a:effectLst>
        <a:scene3d>
          <a:camera prst="isometricBottomUp" fov="0">
            <a:rot lat="0" lon="0" rev="0"/>
          </a:camera>
          <a:lightRig rig="soft" dir="b">
            <a:rot lat="0" lon="0" rev="9000000"/>
          </a:lightRig>
        </a:scene3d>
        <a:sp3d contourW="35000" prstMaterial="matte">
          <a:bevelT w="45000" h="38100" prst="convex"/>
          <a:contourClr>
            <a:schemeClr val="accent1">
              <a:tint val="10000"/>
              <a:satMod val="130000"/>
            </a:schemeClr>
          </a:contourClr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28DB3-1157-4D4F-B5D6-07957F75943C}" type="datetimeFigureOut">
              <a:rPr lang="ru-RU" smtClean="0"/>
              <a:pPr/>
              <a:t>26.04.2021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500F3-234A-47D5-BB5A-CF5ADF0E6A2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dissolve/>
    <p:sndAc>
      <p:stSnd>
        <p:snd r:embed="rId1" name="click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dissolve/>
    <p:sndAc>
      <p:stSnd>
        <p:snd r:embed="rId1" name="click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dissolve/>
    <p:sndAc>
      <p:stSnd>
        <p:snd r:embed="rId1" name="click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 spd="med">
    <p:dissolve/>
    <p:sndAc>
      <p:stSnd>
        <p:snd r:embed="rId1" name="click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dissolve/>
    <p:sndAc>
      <p:stSnd>
        <p:snd r:embed="rId1" name="click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 spd="med">
    <p:dissolve/>
    <p:sndAc>
      <p:stSnd>
        <p:snd r:embed="rId1" name="click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 spd="med">
    <p:dissolve/>
    <p:sndAc>
      <p:stSnd>
        <p:snd r:embed="rId1" name="click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dissolve/>
    <p:sndAc>
      <p:stSnd>
        <p:snd r:embed="rId1" name="click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dissolve/>
    <p:sndAc>
      <p:stSnd>
        <p:snd r:embed="rId1" name="click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 spd="med">
    <p:dissolve/>
    <p:sndAc>
      <p:stSnd>
        <p:snd r:embed="rId1" name="click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  <p:transition spd="med">
    <p:dissolve/>
    <p:sndAc>
      <p:stSnd>
        <p:snd r:embed="rId1" name="click.wav"/>
      </p:stSnd>
    </p:sndAc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26.04.2021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 spd="med">
    <p:dissolve/>
    <p:sndAc>
      <p:stSnd>
        <p:snd r:embed="rId13" name="click.wav"/>
      </p:stSnd>
    </p:sndAc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142844" y="928670"/>
            <a:ext cx="8858312" cy="201593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200400" algn="l"/>
              </a:tabLst>
            </a:pP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Тема № 9: </a:t>
            </a:r>
          </a:p>
          <a:p>
            <a:pPr algn="ctr"/>
            <a:r>
              <a:rPr lang="ru-RU" sz="2400" b="1" cap="all" dirty="0" smtClean="0">
                <a:latin typeface="Times New Roman" pitchFamily="18" charset="0"/>
                <a:cs typeface="Times New Roman" pitchFamily="18" charset="0"/>
              </a:rPr>
              <a:t>ПСИХОЛОГИЯ ЛИЧНОСТИ ВОЕННОСЛУЖАЩЕГО И    ВОИНСКОГО КОЛЛЕКТИВА. МЕТОДЫ ИЗУЧЕНИЯ        ИНДИВИДУАЛЬНЫХ ОСОБЕННОСТЕЙ      ВОЕННОСЛУЖАЩИХ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2844" y="3929066"/>
            <a:ext cx="8858312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Занятие № 1: </a:t>
            </a:r>
          </a:p>
          <a:p>
            <a:pPr algn="ctr"/>
            <a:r>
              <a:rPr lang="ru-RU" sz="2000" b="1" cap="all" dirty="0" smtClean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сихология личности военнослужащего и воинского коллектива</a:t>
            </a:r>
            <a:r>
              <a:rPr lang="ru-RU" sz="2000" b="1" cap="all" dirty="0" smtClean="0">
                <a:latin typeface="Times New Roman" pitchFamily="18" charset="0"/>
                <a:cs typeface="Times New Roman" pitchFamily="18" charset="0"/>
              </a:rPr>
              <a:t>. М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етоды изучения индивидуальных особенностей военнослужащих</a:t>
            </a: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14282" y="71414"/>
            <a:ext cx="8715436" cy="5876948"/>
          </a:xfrm>
        </p:spPr>
        <p:txBody>
          <a:bodyPr>
            <a:noAutofit/>
          </a:bodyPr>
          <a:lstStyle/>
          <a:p>
            <a:pPr>
              <a:buNone/>
            </a:pP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 психологии </a:t>
            </a:r>
            <a:r>
              <a:rPr lang="ru-RU" sz="2800" cap="small" dirty="0" smtClean="0">
                <a:latin typeface="Times New Roman" pitchFamily="18" charset="0"/>
                <a:cs typeface="Times New Roman" pitchFamily="18" charset="0"/>
              </a:rPr>
              <a:t>выявлено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несколько механизмов социализации личности.</a:t>
            </a:r>
          </a:p>
          <a:p>
            <a:pPr>
              <a:buNone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	1. Идентификация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преимущественно неосознанное уподобление военнослужащего тем военнослужащим, манеры поведения которых, способы держаться на людях ему импонирует.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	2. Подражание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сознательное следование военнослужащего каким-либо образам поведения, действия, поступка.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Данный механизм может выступить элементом военно-профессионального обучения (Делай, как я).</a:t>
            </a:r>
          </a:p>
          <a:p>
            <a:pPr>
              <a:buNone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	3. Внушение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критичное восприятие военнослужащим идей, мыслей, способов деятельности.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dissolve/>
    <p:sndAc>
      <p:stSnd>
        <p:snd r:embed="rId2" name="click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14282" y="71414"/>
            <a:ext cx="8715436" cy="5876948"/>
          </a:xfrm>
        </p:spPr>
        <p:txBody>
          <a:bodyPr>
            <a:noAutofit/>
          </a:bodyPr>
          <a:lstStyle/>
          <a:p>
            <a:pPr>
              <a:buNone/>
            </a:pP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	4. Социальная 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фалъцилитация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  и  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ингибиция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Психологическая структура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воинского подразделения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и его общая характеристика. </a:t>
            </a:r>
          </a:p>
          <a:p>
            <a:pPr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Проблема группы и коллектива современной социальной психологии.</a:t>
            </a:r>
          </a:p>
          <a:p>
            <a:pPr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Стремление людей к совместному сосуществованию имеет под собой объективные основания.</a:t>
            </a:r>
          </a:p>
          <a:p>
            <a:pPr>
              <a:buNone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782880"/>
      </p:ext>
    </p:extLst>
  </p:cSld>
  <p:clrMapOvr>
    <a:masterClrMapping/>
  </p:clrMapOvr>
  <p:transition spd="med">
    <p:dissolve/>
    <p:sndAc>
      <p:stSnd>
        <p:snd r:embed="rId2" name="click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14282" y="71414"/>
            <a:ext cx="8715436" cy="5876948"/>
          </a:xfrm>
        </p:spPr>
        <p:txBody>
          <a:bodyPr>
            <a:noAutofit/>
          </a:bodyPr>
          <a:lstStyle/>
          <a:p>
            <a:pPr>
              <a:buNone/>
            </a:pP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Во-первых,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человек, как биологическое существо, не смог бы сохраниться в животном мире в одиночку.</a:t>
            </a:r>
          </a:p>
          <a:p>
            <a:pPr>
              <a:buNone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	- Во-вторых,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человек как социальное существо, не смог бы стать человеком, накапливать и передавать опыт и знания, создать вокруг себя цивилизацию, если бы не жил в одиночку. </a:t>
            </a:r>
          </a:p>
          <a:p>
            <a:pPr>
              <a:buNone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	- В-третьих,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воинский, особенно боевой труд, по своему характеру приближается к тем условиям, когда человеку противостояла дикая природа. Поэтому только усилиями многих военных специалистов можно сегодня эффективно противостоять средствам разведки, нападения и поражения противника. </a:t>
            </a:r>
          </a:p>
          <a:p>
            <a:pPr algn="ctr">
              <a:buNone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285250"/>
      </p:ext>
    </p:extLst>
  </p:cSld>
  <p:clrMapOvr>
    <a:masterClrMapping/>
  </p:clrMapOvr>
  <p:transition spd="med">
    <p:dissolve/>
    <p:sndAc>
      <p:stSnd>
        <p:snd r:embed="rId2" name="click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14282" y="71414"/>
            <a:ext cx="8715436" cy="58769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В социальной психологии самые разнообразные человеческие сообщества получили название группы.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	Группа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это совокупность людей, объединившихся для выполнения совместной деятельности и удовлетворения личных потребностей каждого и ее участников.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В зависимости от особенностей взаимоотношений в воинском подразделении, интенсивности контактов между отдельными воинами их можно отнести к различного рода группам. </a:t>
            </a:r>
          </a:p>
          <a:p>
            <a:pPr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В социальной психологии эти особенности выражаются в понятиях первичной группы и вторичной группы.</a:t>
            </a:r>
          </a:p>
          <a:p>
            <a:pPr>
              <a:buNone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dissolve/>
    <p:sndAc>
      <p:stSnd>
        <p:snd r:embed="rId2" name="click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14282" y="71414"/>
            <a:ext cx="8715436" cy="58769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Воинское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подразделение; отделение, расчет, взвод, учебная группа относятся к первичной группе. 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	В первичном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подразделении возникают доверительные отношения военнослужащего практически со своими товарищами, здесь воины могут поделится с другими, своими сокровенными мыслями. </a:t>
            </a:r>
          </a:p>
          <a:p>
            <a:pPr>
              <a:buNone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	Ко вторичной группе относятся такие подразделения как рота, батальон, курс.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Здесь интенсивность контактов между военнослужащими относительно низка. Воинское подразделение, его психологическая составляющая, как и любое другое явление проходит в своем развитии несколько этапов (или стадий). В развитии воинского подразделения можно выделить следующие стадии:</a:t>
            </a:r>
          </a:p>
          <a:p>
            <a:pPr>
              <a:buNone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400486"/>
      </p:ext>
    </p:extLst>
  </p:cSld>
  <p:clrMapOvr>
    <a:masterClrMapping/>
  </p:clrMapOvr>
  <p:transition spd="med">
    <p:dissolve/>
    <p:sndAc>
      <p:stSnd>
        <p:snd r:embed="rId2" name="click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14282" y="71414"/>
            <a:ext cx="8715436" cy="58769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ГРУППА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- КОНГЛОМЕРАТ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совокупность ранее незнакомых между собой людей, собранных В одном месте, отношения между которыми носят поверхностный либо ситуативный характер.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	ГРУППА - КООПЕРАЦИЯ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 группа с выраженной организационной структурой и развитыми отношениями сотрудничества, направленными на достижение обще групповой цели.</a:t>
            </a:r>
          </a:p>
          <a:p>
            <a:pPr>
              <a:buNone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	ГРУППА-АВТОНОМИЯ -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группа, обладающая высоким внутренним единством, внутренней слитностью и </a:t>
            </a:r>
            <a:r>
              <a:rPr lang="ru-RU" sz="2400" i="1" dirty="0" err="1" smtClean="0">
                <a:latin typeface="Times New Roman" pitchFamily="18" charset="0"/>
                <a:cs typeface="Times New Roman" pitchFamily="18" charset="0"/>
              </a:rPr>
              <a:t>спаенностью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 своих членов.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Высшей ступенью развития группы является стадия коллектива.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КОЛЛЕТИВ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группа людей связанных между собой общественно полезной деятельностью, общностью социально значимых целей, взглядов, норм, правил поведения и взаимно влияющих друг на друга.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101545"/>
      </p:ext>
    </p:extLst>
  </p:cSld>
  <p:clrMapOvr>
    <a:masterClrMapping/>
  </p:clrMapOvr>
  <p:transition spd="med">
    <p:dissolve/>
    <p:sndAc>
      <p:stSnd>
        <p:snd r:embed="rId2" name="click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14282" y="71414"/>
            <a:ext cx="8715436" cy="58769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Характерные черты коллектива:</a:t>
            </a:r>
          </a:p>
          <a:p>
            <a:pPr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— Члены коллектива, и мы уже отмечали это, объединены общественно-полезной деятельностью. В коллективе каждый человек имеет, разумеется, свои личные интересы и цели. Но если мы вспомним такое психологическое свойство личности как направленность, то можем утверждать, что она в основном совпадает у каждого с обще коллективной целью.</a:t>
            </a:r>
          </a:p>
          <a:p>
            <a:pPr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— Опыт совместной работы, службы членов коллектива приводит к тому, что формируются навыки, способы взаимодействия, согласованность действий каждого члена коллектива. Каждый из них добровольно подчиняется большинству общих правил поведения.</a:t>
            </a:r>
          </a:p>
          <a:p>
            <a:pPr algn="ctr">
              <a:buNone/>
            </a:pP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dissolve/>
    <p:sndAc>
      <p:stSnd>
        <p:snd r:embed="rId2" name="click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14282" y="71414"/>
            <a:ext cx="8715436" cy="58769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Коллектив отличается тем, что его жизнь и деятельность управляется авторитетным руководством, четко работающими органами управления (лидерами, активистами и т.д.).</a:t>
            </a:r>
          </a:p>
          <a:p>
            <a:pPr algn="ctr">
              <a:buNone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Социально-психологические характеристики воинского коллектива. </a:t>
            </a:r>
          </a:p>
          <a:p>
            <a:pPr>
              <a:buNone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	ВОИНСКИЙ КОЛЛЕКТИВ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это группа вооруженных людей, объединенных для совместного решения служебных и боевых задач, связанных между собой единой учебно-боевой деятельностью, общим оружием, едиными правилами и нормами поведения основанными на требованиях воинских уставов и наставлений, подчиняющихся единой воле командира.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62085"/>
      </p:ext>
    </p:extLst>
  </p:cSld>
  <p:clrMapOvr>
    <a:masterClrMapping/>
  </p:clrMapOvr>
  <p:transition spd="med">
    <p:dissolve/>
    <p:sndAc>
      <p:stSnd>
        <p:snd r:embed="rId2" name="click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14282" y="71414"/>
            <a:ext cx="8715436" cy="58769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           Черты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воинского коллектива: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1. Главная задача воинского коллектива - вооруженная защита Отечества. Ни один из других коллективов не имеет подобной задачи, хотя близкие по своему характеру задачи имеют подразделения МВД, пограничные части ФСБ.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2. Средством достижения поставленных задач является боевая техника и вооружение. На сегодняшний день воинские коллективы вооружены такими видами вооружений, которых нет на вооружении у коллективов других государственных органов.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3. Взаимоотношения в воинском коллективе основаны на специфических нормах и правилах поведения и взаимодействия военнослужащих.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4. Руководит коллективом командир-единоначальник, обладающий особыми правами и ответственностью за все, что происходит в подразделении.</a:t>
            </a:r>
          </a:p>
          <a:p>
            <a:pPr algn="ctr"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710957"/>
      </p:ext>
    </p:extLst>
  </p:cSld>
  <p:clrMapOvr>
    <a:masterClrMapping/>
  </p:clrMapOvr>
  <p:transition spd="med">
    <p:dissolve/>
    <p:sndAc>
      <p:stSnd>
        <p:snd r:embed="rId2" name="click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14282" y="71414"/>
            <a:ext cx="8715436" cy="5876948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5. В воинском коллективе царит дух особого отношения к таким качествам личности, как </a:t>
            </a:r>
            <a:r>
              <a:rPr lang="ru-RU" sz="2800" cap="small" dirty="0" smtClean="0">
                <a:latin typeface="Times New Roman" pitchFamily="18" charset="0"/>
                <a:cs typeface="Times New Roman" pitchFamily="18" charset="0"/>
              </a:rPr>
              <a:t>мужество,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смелость, самоотверженность, взаимовыручка и существуют соответствующие традиции.</a:t>
            </a:r>
          </a:p>
          <a:p>
            <a:pPr algn="just">
              <a:buNone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	КОЛЛЕКТИВНО (ГРУППОВОЕ) МНЕНИЕ - 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это совокупность оценочных суждений относительно значимых событий в жизни воинского коллектива.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В групповом мнении как бы воедино слиты элементы взглядов большинства воинов на те события, которые не оставляют равнодушным ни одного военнослужащего данного подразделения.</a:t>
            </a:r>
          </a:p>
          <a:p>
            <a:pPr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</p:cSld>
  <p:clrMapOvr>
    <a:masterClrMapping/>
  </p:clrMapOvr>
  <p:transition spd="med">
    <p:dissolve/>
    <p:sndAc>
      <p:stSnd>
        <p:snd r:embed="rId2" name="click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/>
        </p:nvGraphicFramePr>
        <p:xfrm>
          <a:off x="857224" y="571480"/>
          <a:ext cx="7786742" cy="542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14282" y="71414"/>
            <a:ext cx="8715436" cy="5876948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В своем развитии групповое мнение проходит ряд сходных этапов: </a:t>
            </a:r>
          </a:p>
          <a:p>
            <a:pPr algn="just">
              <a:buNone/>
            </a:pP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	- совокупность индивидуальных мнений;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	- диффузное мнение;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	- групповое мнение;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 Командир может эффективно влиять на групповое мнение 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подразделении, если он соблюдает некоторые социально-психологические требования:</a:t>
            </a:r>
          </a:p>
          <a:p>
            <a:pPr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1. 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Командир лишь тогда эффективно </a:t>
            </a:r>
            <a:r>
              <a:rPr lang="ru-RU" sz="2800" i="1" cap="small" dirty="0" smtClean="0">
                <a:latin typeface="Times New Roman" pitchFamily="18" charset="0"/>
                <a:cs typeface="Times New Roman" pitchFamily="18" charset="0"/>
              </a:rPr>
              <a:t>влияет 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на мнение в подразделении, если он пользуется авторитетом у своих подчиненных.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2. 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Только такой командир оказывает сильное влияние на групповое мнение, если его слова не расходятся с его делами.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18922707"/>
      </p:ext>
    </p:extLst>
  </p:cSld>
  <p:clrMapOvr>
    <a:masterClrMapping/>
  </p:clrMapOvr>
  <p:transition spd="med">
    <p:dissolve/>
    <p:sndAc>
      <p:stSnd>
        <p:snd r:embed="rId2" name="click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14282" y="71414"/>
            <a:ext cx="8715436" cy="5876948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Можно эффективно повлиять на групповое мнение в подразделении, если при этом затронуты личные интересы военнослужащих.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4. 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Командиру легче повлиять на групповое мнение вначале его складывания, т.е. на этапе индивидуальных мнений, сложнее на этапе диффузного мнения, и очень тяжело на этапе единого группового мнения.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	КОЛЛЕКТИВНОЕ (ГРУППОВОЕ) НАСТРОЕНИЕ - 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это совместное переживание военнослужащими тех или иных событий, происходящих в воинском подразделении.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352829"/>
      </p:ext>
    </p:extLst>
  </p:cSld>
  <p:clrMapOvr>
    <a:masterClrMapping/>
  </p:clrMapOvr>
  <p:transition spd="med">
    <p:dissolve/>
    <p:sndAc>
      <p:stSnd>
        <p:snd r:embed="rId2" name="click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0" y="116632"/>
            <a:ext cx="8964488" cy="5876948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ТРАДИЦИИ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это сложившиеся и передающиеся из в поколение в поколение формы поведения-деятельности военнослужащих.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Роль традиции в воинском подразделении очень важна. Это. по своему характеру, очень устойчивое социально-психологическое явление. Первоначально традиция складывается как способ группового решения той или иной задачи, которая часто встречается в жизнедеятельности данного подразделения. Если данная форма поведения эмоционально одобряется большей частью военнослужащих или лидерами подразделений, то она может закрепиться и стать традицией (групповой привычкой). Со временем первоначальный смысл части традиций теряется, но они продолжают повторяться.</a:t>
            </a:r>
          </a:p>
          <a:p>
            <a:pPr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dissolve/>
    <p:sndAc>
      <p:stSnd>
        <p:snd r:embed="rId2" name="click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0" y="71414"/>
            <a:ext cx="9144000" cy="5876948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Традиции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воздействуют на все стороны жизни подразделения. В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зависимости от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сферы их действия традиции можно отнести к следующим классам:</a:t>
            </a:r>
          </a:p>
          <a:p>
            <a:pPr algn="just">
              <a:buNone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1.Боевые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традиции, которые регулируют поведение военнослужащих в боевой обстановке.</a:t>
            </a:r>
          </a:p>
          <a:p>
            <a:pPr algn="just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2. Служебные.</a:t>
            </a:r>
          </a:p>
          <a:p>
            <a:pPr algn="just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3. Нравственные.</a:t>
            </a:r>
          </a:p>
          <a:p>
            <a:pPr algn="just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4. Культурно-бытовые.</a:t>
            </a:r>
          </a:p>
          <a:p>
            <a:pPr algn="just">
              <a:buNone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	Традиции коллектива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это социально-психологическое явление, которое придает неповторимость, особенность каждому воинскому подразделению.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Сформировав здоровые традиции в подчиненном подразделении, командиру станет легче управлять, он сможет добиваться более высоких показателей его боевой готовности.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777893"/>
      </p:ext>
    </p:extLst>
  </p:cSld>
  <p:clrMapOvr>
    <a:masterClrMapping/>
  </p:clrMapOvr>
  <p:transition spd="med">
    <p:dissolve/>
    <p:sndAc>
      <p:stSnd>
        <p:snd r:embed="rId2" name="click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14282" y="71414"/>
            <a:ext cx="8715436" cy="5876948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Условия формирования традиций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1.  Важнейшим условием формирования традиций </a:t>
            </a:r>
            <a:r>
              <a:rPr lang="ru-RU" sz="2800" cap="small" dirty="0" smtClean="0">
                <a:latin typeface="Times New Roman" pitchFamily="18" charset="0"/>
                <a:cs typeface="Times New Roman" pitchFamily="18" charset="0"/>
              </a:rPr>
              <a:t>является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авторитет командира, так как подчиненные перенимают у своего, командира особенности его поведения.</a:t>
            </a:r>
          </a:p>
          <a:p>
            <a:pPr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2.  Здоровые традиции могут быть сформированы только в том подразделении, где царит здоровый нравственный и психологический климат. </a:t>
            </a:r>
          </a:p>
          <a:p>
            <a:pPr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3.  Учитывая тот факт, что традиция формируется как способ удовлетворения потребности группы военнослужащих, нетрудно понять, что нравственное содержание традиций зависит от вида потребностей военнослужащих, которые в данном подразделении остаются неудовлетворенными. </a:t>
            </a:r>
          </a:p>
          <a:p>
            <a:pPr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Управляющая кнопка: домой 3">
            <a:hlinkClick r:id="rId3" action="ppaction://hlinksldjump" highlightClick="1"/>
          </p:cNvPr>
          <p:cNvSpPr/>
          <p:nvPr/>
        </p:nvSpPr>
        <p:spPr>
          <a:xfrm>
            <a:off x="428596" y="5857892"/>
            <a:ext cx="642942" cy="57150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spd="med">
    <p:dissolve/>
    <p:sndAc>
      <p:stSnd>
        <p:snd r:embed="rId2" name="click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14282" y="71414"/>
            <a:ext cx="8715436" cy="5876948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4.  Чтобы формировать традицию недостаточно ее продекларировать. </a:t>
            </a:r>
          </a:p>
          <a:p>
            <a:pPr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Эти связи образуют основу для еще одного социально-психологического явления -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внутригрупповых (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внутриколлективных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) взаимоотношений.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ВЗАИМОООТНОШЕНИЯ - 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это сеть внутригрупповых СВЯЗЕЙ обусловленных идейной общностью, взаимными оценками деятельности личности военнослужащих, чувствами и взаимной ответственностью друг за друга.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Управляющая кнопка: домой 3">
            <a:hlinkClick r:id="rId3" action="ppaction://hlinksldjump" highlightClick="1"/>
          </p:cNvPr>
          <p:cNvSpPr/>
          <p:nvPr/>
        </p:nvSpPr>
        <p:spPr>
          <a:xfrm>
            <a:off x="428596" y="5857892"/>
            <a:ext cx="642942" cy="57150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258019"/>
      </p:ext>
    </p:extLst>
  </p:cSld>
  <p:clrMapOvr>
    <a:masterClrMapping/>
  </p:clrMapOvr>
  <p:transition spd="med">
    <p:dissolve/>
    <p:sndAc>
      <p:stSnd>
        <p:snd r:embed="rId2" name="click.wav"/>
      </p:stSnd>
    </p:sndAc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14282" y="71414"/>
            <a:ext cx="8715436" cy="5876948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Вывод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Подводя итоги по первому вопросу необходимо отметить, что воинское подразделение не является простой суммой отдельных военнослужащих. В процессе совместной службы жизни в нем формируется ряд социально-психологических явлений. Групповое мнение, настроение, традиции, взаимоотношения, составляя основу психологии воинского подразделения, способствуют взаимному сплочению военнослужащих, успешному решению боевых и служебных задач.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Управляющая кнопка: домой 3">
            <a:hlinkClick r:id="rId3" action="ppaction://hlinksldjump" highlightClick="1"/>
          </p:cNvPr>
          <p:cNvSpPr/>
          <p:nvPr/>
        </p:nvSpPr>
        <p:spPr>
          <a:xfrm>
            <a:off x="428596" y="5857892"/>
            <a:ext cx="642942" cy="57150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218155"/>
      </p:ext>
    </p:extLst>
  </p:cSld>
  <p:clrMapOvr>
    <a:masterClrMapping/>
  </p:clrMapOvr>
  <p:transition spd="med">
    <p:dissolve/>
    <p:sndAc>
      <p:stSnd>
        <p:snd r:embed="rId2" name="click.wav"/>
      </p:stSnd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8662" y="142852"/>
            <a:ext cx="7772400" cy="57148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Вопрос № 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42844" y="642918"/>
            <a:ext cx="8858312" cy="537688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Индивидуальная воспитательная работа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3600" i="1" dirty="0" smtClean="0">
                <a:latin typeface="Times New Roman" pitchFamily="18" charset="0"/>
                <a:cs typeface="Times New Roman" pitchFamily="18" charset="0"/>
              </a:rPr>
              <a:t>это система целенаправленного психолого-педагогического воздействия командира на состояние, чувства и поведение военнослужащего с максимальным учетом возрастных, социальных, психологических и других особенностей личности, условий службы, быта и отдыха.</a:t>
            </a: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dissolve/>
    <p:sndAc>
      <p:stSnd>
        <p:snd r:embed="rId2" name="click.wav"/>
      </p:stSnd>
    </p:sndAc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0" y="188640"/>
            <a:ext cx="8858312" cy="537688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	Организация индивидуальной воспитательной работы подразделений включает: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 определение целей и задач этой работы;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- охват постоянным вниманием всех военнослужащих;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- четкое определение, кто с кем индивидуально работает;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- продуманное планирование индивидуальной работы;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- изучение ее состояния в коллективах;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- глубокий анализ и постоянный контроль за ее результатами;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- обучение офицеров, прапорщиков, сержантов практике использования метода и форм индивидуального подхода;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- установление медицинского контроля за состоянием военнослужащих.</a:t>
            </a:r>
          </a:p>
          <a:p>
            <a:pPr>
              <a:buNone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788393"/>
      </p:ext>
    </p:extLst>
  </p:cSld>
  <p:clrMapOvr>
    <a:masterClrMapping/>
  </p:clrMapOvr>
  <p:transition spd="med">
    <p:dissolve/>
    <p:sndAc>
      <p:stSnd>
        <p:snd r:embed="rId2" name="click.wav"/>
      </p:stSnd>
    </p:sndAc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0" y="0"/>
            <a:ext cx="8858312" cy="537688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	В системном виде организация и проведение индивидуальной воспитательной работы в подразделении включает в себя 4 основных этапа: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1. Изучение личностных качеств и особенностей военнослужащего, его сильных и слабых сторон.</a:t>
            </a:r>
          </a:p>
          <a:p>
            <a:pPr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2. Выбор оптимальных форм и методов психолого-педагогического воздействия.</a:t>
            </a:r>
          </a:p>
          <a:p>
            <a:pPr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3. Практическое осуществление спланированного воздействия в интересах формирования высоких морально-психологических качеств у военнослужащего.</a:t>
            </a:r>
          </a:p>
          <a:p>
            <a:pPr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4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Систематический анализ достигнутых результатов индивидуального воздействия, корректировка его методов и приемов, если работа недостаточно эффективна.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281697"/>
      </p:ext>
    </p:extLst>
  </p:cSld>
  <p:clrMapOvr>
    <a:masterClrMapping/>
  </p:clrMapOvr>
  <p:transition spd="med">
    <p:dissolve/>
    <p:sndAc>
      <p:stSnd>
        <p:snd r:embed="rId2" name="click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/>
        </p:nvGraphicFramePr>
        <p:xfrm>
          <a:off x="857224" y="571480"/>
          <a:ext cx="7786742" cy="542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42844" y="142852"/>
            <a:ext cx="8858312" cy="5876948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Практика показывает, оправдавшими себя методами изучения военнослужащих в ходе повседневной жизни и службы являются: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- педагогическое наблюдение;</a:t>
            </a:r>
          </a:p>
          <a:p>
            <a:pPr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- индивидуальная познавательная беседа;</a:t>
            </a:r>
          </a:p>
          <a:p>
            <a:pPr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- использование мнения других лиц;</a:t>
            </a:r>
          </a:p>
          <a:p>
            <a:pPr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- изучение документов;</a:t>
            </a:r>
          </a:p>
          <a:p>
            <a:pPr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- письменные связи с родителями, коллективами и учебными заведениями, где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раньше работали или учились военнослужащие.</a:t>
            </a:r>
          </a:p>
          <a:p>
            <a:pPr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Рассмотрим особенности применения основных форм методов индивидуальной работы.</a:t>
            </a:r>
          </a:p>
          <a:p>
            <a:pPr algn="just">
              <a:buNone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Управляющая кнопка: домой 3">
            <a:hlinkClick r:id="rId3" action="ppaction://hlinksldjump" highlightClick="1"/>
          </p:cNvPr>
          <p:cNvSpPr/>
          <p:nvPr/>
        </p:nvSpPr>
        <p:spPr>
          <a:xfrm>
            <a:off x="8072462" y="5929330"/>
            <a:ext cx="642942" cy="57150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spd="med">
    <p:dissolve/>
    <p:sndAc>
      <p:stSnd>
        <p:snd r:embed="rId2" name="click.wav"/>
      </p:stSnd>
    </p:sndAc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42844" y="142852"/>
            <a:ext cx="8858312" cy="5876948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	НАБЛЮДЕНИЕ.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Оно предполагает непассивное созерцание, а повседневную, активную деятельность, помогающую увидеть 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общей массе воинов определенного человека со всеми его положительными и отрицательными качества, со всеми его сильными и слабыми сторонами.</a:t>
            </a:r>
          </a:p>
          <a:p>
            <a:pPr algn="just">
              <a:buNone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	БЕСЕДА.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Она была и остается наиболее действенной формой индивидуальной работы. Но дело это непростое, требующее правильно определить содержание, время и место проведения беседы, умение создать благожелательную обстановку откровенности и взаимного доверия.</a:t>
            </a:r>
          </a:p>
          <a:p>
            <a:pPr algn="just">
              <a:buNone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Управляющая кнопка: домой 3">
            <a:hlinkClick r:id="rId3" action="ppaction://hlinksldjump" highlightClick="1"/>
          </p:cNvPr>
          <p:cNvSpPr/>
          <p:nvPr/>
        </p:nvSpPr>
        <p:spPr>
          <a:xfrm>
            <a:off x="8072462" y="5929330"/>
            <a:ext cx="642942" cy="57150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196597"/>
      </p:ext>
    </p:extLst>
  </p:cSld>
  <p:clrMapOvr>
    <a:masterClrMapping/>
  </p:clrMapOvr>
  <p:transition spd="med">
    <p:dissolve/>
    <p:sndAc>
      <p:stSnd>
        <p:snd r:embed="rId2" name="click.wav"/>
      </p:stSnd>
    </p:sndAc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0" y="981052"/>
            <a:ext cx="8858312" cy="5876948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ЭТАПЫ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БЕСЕДЫ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	 1-й этап - вступительный.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Главная задача - снять напряжение и настороженность. </a:t>
            </a:r>
          </a:p>
          <a:p>
            <a:pPr algn="just">
              <a:buNone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	2-й этап - основной.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 начале данного этапа задается несколько нейтральных вопросов о личности военнослужащего (интересах, школе, детстве, отношении к службе в армии).</a:t>
            </a:r>
          </a:p>
          <a:p>
            <a:pPr algn="just">
              <a:buNone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	3-й этап — заключительный.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Главная задача этапа - создание хорошего впечатления от проведенной беседы, которая необходима, чтобы военнослужащий после беседы испытал положительные эмоции.</a:t>
            </a:r>
          </a:p>
          <a:p>
            <a:pPr algn="just">
              <a:buNone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Управляющая кнопка: домой 3">
            <a:hlinkClick r:id="rId3" action="ppaction://hlinksldjump" highlightClick="1"/>
          </p:cNvPr>
          <p:cNvSpPr/>
          <p:nvPr/>
        </p:nvSpPr>
        <p:spPr>
          <a:xfrm>
            <a:off x="8072462" y="5929330"/>
            <a:ext cx="642942" cy="57150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252674"/>
      </p:ext>
    </p:extLst>
  </p:cSld>
  <p:clrMapOvr>
    <a:masterClrMapping/>
  </p:clrMapOvr>
  <p:transition spd="med">
    <p:dissolve/>
    <p:sndAc>
      <p:stSnd>
        <p:snd r:embed="rId2" name="click.wav"/>
      </p:stSnd>
    </p:sndAc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42844" y="142852"/>
            <a:ext cx="8858312" cy="5876948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По манере слушания всех людей можно разделить на следующее категории:</a:t>
            </a:r>
            <a:endParaRPr lang="ru-RU" sz="40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  а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внимательные;</a:t>
            </a:r>
          </a:p>
          <a:p>
            <a:pPr algn="ctr"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б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) пассивные;</a:t>
            </a:r>
          </a:p>
          <a:p>
            <a:pPr algn="ctr"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в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) агрессивные.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Управляющая кнопка: домой 3">
            <a:hlinkClick r:id="rId3" action="ppaction://hlinksldjump" highlightClick="1"/>
          </p:cNvPr>
          <p:cNvSpPr/>
          <p:nvPr/>
        </p:nvSpPr>
        <p:spPr>
          <a:xfrm>
            <a:off x="8072462" y="5929330"/>
            <a:ext cx="642942" cy="57150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635745"/>
      </p:ext>
    </p:extLst>
  </p:cSld>
  <p:clrMapOvr>
    <a:masterClrMapping/>
  </p:clrMapOvr>
  <p:transition spd="med">
    <p:dissolve/>
    <p:sndAc>
      <p:stSnd>
        <p:snd r:embed="rId2" name="click.wav"/>
      </p:stSnd>
    </p:sndAc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42844" y="142852"/>
            <a:ext cx="8858312" cy="58769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Заключение</a:t>
            </a:r>
          </a:p>
          <a:p>
            <a:pPr algn="ctr">
              <a:buNone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2800" dirty="0" smtClean="0"/>
              <a:t>        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Умение руководить людьми, оказывать на их поступки влияние, является одной из самых сложных задач, с которыми сталкивается руководитель, а в особенности руководитель воинского коллектива. Воинский коллектив имеет резкое отличие от других видов коллективов. И оттого насколько глубоко Вы познаете искусство военной подготовки зависит успех в вашей будущей службе в качестве офицера - командира воинского подразделения.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Управляющая кнопка: домой 3">
            <a:hlinkClick r:id="rId3" action="ppaction://hlinksldjump" highlightClick="1"/>
          </p:cNvPr>
          <p:cNvSpPr/>
          <p:nvPr/>
        </p:nvSpPr>
        <p:spPr>
          <a:xfrm>
            <a:off x="428596" y="5857892"/>
            <a:ext cx="642942" cy="57150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spd="med">
    <p:dissolve/>
    <p:sndAc>
      <p:stSnd>
        <p:snd r:embed="rId2" name="click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8662" y="142852"/>
            <a:ext cx="7772400" cy="57148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Вопрос № 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42844" y="642918"/>
            <a:ext cx="8858312" cy="537688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Современная психология о личности.</a:t>
            </a:r>
          </a:p>
          <a:p>
            <a:pPr algn="ctr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Проблема личности в современной психологии.</a:t>
            </a:r>
          </a:p>
          <a:p>
            <a:pPr algn="just">
              <a:buNone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		"Человек"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это понятие, обозначающее общественное существо, достигшее высшей ступени биологического развития на земле. 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	Индивид" - 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это конкретный человек со своими индивидуальными качествами.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	"Личность" - 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это конкретный человек, представитель определенной социальной группы, осознающий свое отношение к окружающему и занимающийся конкретным видом труда.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dissolve/>
    <p:sndAc>
      <p:stSnd>
        <p:snd r:embed="rId2" name="click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42844" y="642918"/>
            <a:ext cx="8858312" cy="5376882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	"Личность" - 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это конкретный человек, представитель определенной социальной группы, осознающий свое отношение к окружающему и занимающийся конкретным видом труда.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	Признаками личности являются:</a:t>
            </a:r>
          </a:p>
          <a:p>
            <a:pPr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- наличие сознания, т. е. способности, осознано отражать окружающий мир;</a:t>
            </a:r>
          </a:p>
          <a:p>
            <a:pPr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- наличие самосознания, т. е. способности осознавать самого себя в этом мире;</a:t>
            </a:r>
          </a:p>
          <a:p>
            <a:pPr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- саморегулирование, т. е. способности управлять своими поступками, чувствами и мыслями.</a:t>
            </a:r>
          </a:p>
          <a:p>
            <a:pPr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898740"/>
      </p:ext>
    </p:extLst>
  </p:cSld>
  <p:clrMapOvr>
    <a:masterClrMapping/>
  </p:clrMapOvr>
  <p:transition spd="med">
    <p:dissolve/>
    <p:sndAc>
      <p:stSnd>
        <p:snd r:embed="rId2" name="click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79512" y="260648"/>
            <a:ext cx="8858312" cy="5376882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"Индивидуальность"   -   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уникальность,   неповторимость   личности   человека.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	В качестве промежуточного итога нашего разговора, необходимо уяснить следующее. "Человек, рождаясь индивидом, становится личностью, отстаивает свою индивидуальность".</a:t>
            </a:r>
          </a:p>
          <a:p>
            <a:pPr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	Рождаясь индивидом человек является лишь потенциальной, личностью. Он должен в процессе своего взросления уяснить человеческий образ жизни, то есть:</a:t>
            </a:r>
          </a:p>
          <a:p>
            <a:pPr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- общественной нормы, правила жизни и поведения;</a:t>
            </a:r>
          </a:p>
          <a:p>
            <a:pPr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- способы человеческой деятельности;</a:t>
            </a:r>
          </a:p>
          <a:p>
            <a:pPr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- универсальное "орудие человеческой деятельности" — человеческую речь.</a:t>
            </a:r>
          </a:p>
          <a:p>
            <a:pPr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897845"/>
      </p:ext>
    </p:extLst>
  </p:cSld>
  <p:clrMapOvr>
    <a:masterClrMapping/>
  </p:clrMapOvr>
  <p:transition spd="med">
    <p:dissolve/>
    <p:sndAc>
      <p:stSnd>
        <p:snd r:embed="rId2" name="click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14282" y="71414"/>
            <a:ext cx="8715436" cy="5876948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Критериями сформировавшейся личности являются:</a:t>
            </a:r>
          </a:p>
          <a:p>
            <a:pPr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- Способность преодолевать свои непосредственные побуждения ради чего-нибудь другого;</a:t>
            </a:r>
          </a:p>
          <a:p>
            <a:pPr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- Сознательное руководство собственным поведением.</a:t>
            </a:r>
          </a:p>
          <a:p>
            <a:pPr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Личность человека формируется в ходе деятельности.</a:t>
            </a:r>
          </a:p>
          <a:p>
            <a:pPr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Потребность - это нужда человека в чем либо.</a:t>
            </a:r>
          </a:p>
          <a:p>
            <a:pPr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Мотив - сила, побуждающая человека к постановке цели и ее достижении.</a:t>
            </a:r>
          </a:p>
          <a:p>
            <a:pPr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Цель - это идеальный образ результата предстоящей деятельности.</a:t>
            </a:r>
          </a:p>
          <a:p>
            <a:pPr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Средство и способы — это совокупность психологических ресурсов человека, используемых ими для достижения цели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dissolve/>
    <p:sndAc>
      <p:stSnd>
        <p:snd r:embed="rId2" name="click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14282" y="71414"/>
            <a:ext cx="8715436" cy="5876948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Результат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имеет для человека двоякий смысл: как переживание удачи или неудачи и как объективный результат его деятельности.</a:t>
            </a:r>
          </a:p>
          <a:p>
            <a:pPr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1. Личность - социальное качество человека, приобретаемое им в процессе жизни в обществе.</a:t>
            </a:r>
          </a:p>
          <a:p>
            <a:pPr marL="342900" indent="-342900" algn="just">
              <a:buAutoNum type="arabicPeriod" startAt="2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Личность формируется, проявляется и развивается в деятельности.</a:t>
            </a:r>
          </a:p>
          <a:p>
            <a:pPr marL="342900" indent="-342900" algn="ctr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Проблема личности военнослужащего.</a:t>
            </a:r>
          </a:p>
          <a:p>
            <a:pPr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	Военнослужащие находятся в тех возрастных рамках, когда мы можем с уверенностью говорить либо о сформировавшейся личности, либо о личности, находящейся на завершающей стадии своею становления.</a:t>
            </a:r>
          </a:p>
          <a:p>
            <a:pPr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092618106"/>
      </p:ext>
    </p:extLst>
  </p:cSld>
  <p:clrMapOvr>
    <a:masterClrMapping/>
  </p:clrMapOvr>
  <p:transition spd="med">
    <p:dissolve/>
    <p:sndAc>
      <p:stSnd>
        <p:snd r:embed="rId2" name="click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14282" y="71414"/>
            <a:ext cx="8715436" cy="58769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	Но говоря о сформировавшейся личности мы не имеем права утверждать, что в ней не происходит никаких изменений. Личность военнослужащего продолжает изменяться, однако она становится менее подверженной к изменениям со стороны.</a:t>
            </a:r>
          </a:p>
          <a:p>
            <a:pPr>
              <a:buNone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		Социализация личности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это процесс усвоения и активного воспроизведения индивидом общественного опыта, в результате которого он становится личностью и приобретает необходимые для жизни среди людей \знания, умения и навыки.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Немов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462637"/>
      </p:ext>
    </p:extLst>
  </p:cSld>
  <p:clrMapOvr>
    <a:masterClrMapping/>
  </p:clrMapOvr>
  <p:transition spd="med">
    <p:dissolve/>
    <p:sndAc>
      <p:stSnd>
        <p:snd r:embed="rId2" name="click.wav"/>
      </p:stSnd>
    </p:sndAc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821</TotalTime>
  <Words>2490</Words>
  <Application>Microsoft Office PowerPoint</Application>
  <PresentationFormat>Экран (4:3)</PresentationFormat>
  <Paragraphs>163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1" baseType="lpstr">
      <vt:lpstr>Calibri</vt:lpstr>
      <vt:lpstr>Cambria</vt:lpstr>
      <vt:lpstr>Franklin Gothic Book</vt:lpstr>
      <vt:lpstr>Perpetua</vt:lpstr>
      <vt:lpstr>Times New Roman</vt:lpstr>
      <vt:lpstr>Wingdings 2</vt:lpstr>
      <vt:lpstr>Справедливость</vt:lpstr>
      <vt:lpstr>Презентация PowerPoint</vt:lpstr>
      <vt:lpstr>Презентация PowerPoint</vt:lpstr>
      <vt:lpstr>Презентация PowerPoint</vt:lpstr>
      <vt:lpstr>Вопрос № 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Вопрос № 2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Сергей Александович</dc:creator>
  <cp:lastModifiedBy>Пользователь Windows</cp:lastModifiedBy>
  <cp:revision>133</cp:revision>
  <dcterms:created xsi:type="dcterms:W3CDTF">2015-03-03T08:08:05Z</dcterms:created>
  <dcterms:modified xsi:type="dcterms:W3CDTF">2021-04-26T12:13:47Z</dcterms:modified>
</cp:coreProperties>
</file>